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1" r:id="rId1"/>
  </p:sldMasterIdLst>
  <p:notesMasterIdLst>
    <p:notesMasterId r:id="rId33"/>
  </p:notesMasterIdLst>
  <p:sldIdLst>
    <p:sldId id="256" r:id="rId2"/>
    <p:sldId id="283" r:id="rId3"/>
    <p:sldId id="284" r:id="rId4"/>
    <p:sldId id="258" r:id="rId5"/>
    <p:sldId id="259" r:id="rId6"/>
    <p:sldId id="261" r:id="rId7"/>
    <p:sldId id="262" r:id="rId8"/>
    <p:sldId id="263" r:id="rId9"/>
    <p:sldId id="264" r:id="rId10"/>
    <p:sldId id="285" r:id="rId11"/>
    <p:sldId id="268" r:id="rId12"/>
    <p:sldId id="286" r:id="rId13"/>
    <p:sldId id="266" r:id="rId14"/>
    <p:sldId id="267" r:id="rId15"/>
    <p:sldId id="269" r:id="rId16"/>
    <p:sldId id="270" r:id="rId17"/>
    <p:sldId id="271" r:id="rId18"/>
    <p:sldId id="278" r:id="rId19"/>
    <p:sldId id="272" r:id="rId20"/>
    <p:sldId id="273" r:id="rId21"/>
    <p:sldId id="274" r:id="rId22"/>
    <p:sldId id="287" r:id="rId23"/>
    <p:sldId id="275" r:id="rId24"/>
    <p:sldId id="276" r:id="rId25"/>
    <p:sldId id="288" r:id="rId26"/>
    <p:sldId id="277" r:id="rId27"/>
    <p:sldId id="279" r:id="rId28"/>
    <p:sldId id="281" r:id="rId29"/>
    <p:sldId id="280" r:id="rId30"/>
    <p:sldId id="282" r:id="rId31"/>
    <p:sldId id="289" r:id="rId32"/>
  </p:sldIdLst>
  <p:sldSz cx="16287750" cy="916146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 Murphy" initials="AM" lastIdx="2" clrIdx="0">
    <p:extLst>
      <p:ext uri="{19B8F6BF-5375-455C-9EA6-DF929625EA0E}">
        <p15:presenceInfo xmlns:p15="http://schemas.microsoft.com/office/powerpoint/2012/main" userId="b9cc0e8ac87075cf" providerId="Windows Live"/>
      </p:ext>
    </p:extLst>
  </p:cmAuthor>
  <p:cmAuthor id="2" name="edda williams" initials="ew" lastIdx="33" clrIdx="1">
    <p:extLst>
      <p:ext uri="{19B8F6BF-5375-455C-9EA6-DF929625EA0E}">
        <p15:presenceInfo xmlns:p15="http://schemas.microsoft.com/office/powerpoint/2012/main" userId="53bae7071078047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DB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23" autoAdjust="0"/>
    <p:restoredTop sz="94663"/>
  </p:normalViewPr>
  <p:slideViewPr>
    <p:cSldViewPr snapToGrid="0">
      <p:cViewPr>
        <p:scale>
          <a:sx n="50" d="100"/>
          <a:sy n="50" d="100"/>
        </p:scale>
        <p:origin x="816" y="12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D29B3AB9-E0D0-2543-8D7B-B635670280CB}" type="datetimeFigureOut">
              <a:rPr lang="en-US" smtClean="0"/>
              <a:t>10/21/20</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8C46D98C-E1BA-2649-A6B4-4E624BDBAF76}" type="slidenum">
              <a:rPr lang="en-US" smtClean="0"/>
              <a:t>‹#›</a:t>
            </a:fld>
            <a:endParaRPr lang="en-US"/>
          </a:p>
        </p:txBody>
      </p:sp>
    </p:spTree>
    <p:extLst>
      <p:ext uri="{BB962C8B-B14F-4D97-AF65-F5344CB8AC3E}">
        <p14:creationId xmlns:p14="http://schemas.microsoft.com/office/powerpoint/2010/main" val="2748909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dirty="0"/>
              <a:t>1. https://</a:t>
            </a:r>
            <a:r>
              <a:rPr lang="en-US" dirty="0" err="1"/>
              <a:t>www.igsrv.org</a:t>
            </a:r>
            <a:r>
              <a:rPr lang="en-US" dirty="0"/>
              <a:t>/regulatory-veterinarian-(2-positions)-with-racing-</a:t>
            </a:r>
            <a:r>
              <a:rPr lang="en-US" dirty="0" err="1"/>
              <a:t>victoria</a:t>
            </a:r>
            <a:endParaRPr lang="en-US" dirty="0"/>
          </a:p>
        </p:txBody>
      </p:sp>
      <p:sp>
        <p:nvSpPr>
          <p:cNvPr id="4" name="Slide Number Placeholder 3"/>
          <p:cNvSpPr>
            <a:spLocks noGrp="1"/>
          </p:cNvSpPr>
          <p:nvPr>
            <p:ph type="sldNum" sz="quarter" idx="5"/>
          </p:nvPr>
        </p:nvSpPr>
        <p:spPr/>
        <p:txBody>
          <a:bodyPr/>
          <a:lstStyle/>
          <a:p>
            <a:fld id="{8C46D98C-E1BA-2649-A6B4-4E624BDBAF76}" type="slidenum">
              <a:rPr lang="en-US" smtClean="0"/>
              <a:t>1</a:t>
            </a:fld>
            <a:endParaRPr lang="en-US"/>
          </a:p>
        </p:txBody>
      </p:sp>
    </p:spTree>
    <p:extLst>
      <p:ext uri="{BB962C8B-B14F-4D97-AF65-F5344CB8AC3E}">
        <p14:creationId xmlns:p14="http://schemas.microsoft.com/office/powerpoint/2010/main" val="2951317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dirty="0"/>
              <a:t>http://</a:t>
            </a:r>
            <a:r>
              <a:rPr lang="en-US" dirty="0" err="1"/>
              <a:t>online.sfsu.edu</a:t>
            </a:r>
            <a:r>
              <a:rPr lang="en-US" dirty="0"/>
              <a:t>/hl/</a:t>
            </a:r>
            <a:r>
              <a:rPr lang="en-US" dirty="0" err="1"/>
              <a:t>g.bk.html</a:t>
            </a:r>
            <a:endParaRPr lang="en-US" dirty="0"/>
          </a:p>
        </p:txBody>
      </p:sp>
      <p:sp>
        <p:nvSpPr>
          <p:cNvPr id="4" name="Slide Number Placeholder 3"/>
          <p:cNvSpPr>
            <a:spLocks noGrp="1"/>
          </p:cNvSpPr>
          <p:nvPr>
            <p:ph type="sldNum" sz="quarter" idx="5"/>
          </p:nvPr>
        </p:nvSpPr>
        <p:spPr/>
        <p:txBody>
          <a:bodyPr/>
          <a:lstStyle/>
          <a:p>
            <a:fld id="{8C46D98C-E1BA-2649-A6B4-4E624BDBAF76}" type="slidenum">
              <a:rPr lang="en-US" smtClean="0"/>
              <a:t>12</a:t>
            </a:fld>
            <a:endParaRPr lang="en-US"/>
          </a:p>
        </p:txBody>
      </p:sp>
    </p:spTree>
    <p:extLst>
      <p:ext uri="{BB962C8B-B14F-4D97-AF65-F5344CB8AC3E}">
        <p14:creationId xmlns:p14="http://schemas.microsoft.com/office/powerpoint/2010/main" val="2595920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pPr marL="228600" indent="-228600">
              <a:buAutoNum type="arabicPeriod"/>
            </a:pPr>
            <a:r>
              <a:rPr lang="en-US" dirty="0"/>
              <a:t>https://</a:t>
            </a:r>
            <a:r>
              <a:rPr lang="en-US" dirty="0" err="1"/>
              <a:t>www.penguin.com.au</a:t>
            </a:r>
            <a:r>
              <a:rPr lang="en-US" dirty="0"/>
              <a:t>/books/what-are-the-odds-the-bill-waterhouse-story-9781741666311</a:t>
            </a:r>
          </a:p>
          <a:p>
            <a:pPr marL="228600" indent="-228600">
              <a:buAutoNum type="arabicPeriod"/>
            </a:pPr>
            <a:endParaRPr lang="en-US" dirty="0"/>
          </a:p>
          <a:p>
            <a:pPr marL="228600" indent="-228600">
              <a:buAutoNum type="arabicPeriod"/>
            </a:pPr>
            <a:r>
              <a:rPr lang="en-US" dirty="0"/>
              <a:t>https://</a:t>
            </a:r>
            <a:r>
              <a:rPr lang="en-US" dirty="0" err="1"/>
              <a:t>www.newyorker.com</a:t>
            </a:r>
            <a:r>
              <a:rPr lang="en-US" dirty="0"/>
              <a:t>/wp-content/uploads/2015/04/150420_a18969.jpg</a:t>
            </a:r>
          </a:p>
        </p:txBody>
      </p:sp>
      <p:sp>
        <p:nvSpPr>
          <p:cNvPr id="4" name="Slide Number Placeholder 3"/>
          <p:cNvSpPr>
            <a:spLocks noGrp="1"/>
          </p:cNvSpPr>
          <p:nvPr>
            <p:ph type="sldNum" sz="quarter" idx="5"/>
          </p:nvPr>
        </p:nvSpPr>
        <p:spPr/>
        <p:txBody>
          <a:bodyPr/>
          <a:lstStyle/>
          <a:p>
            <a:fld id="{8C46D98C-E1BA-2649-A6B4-4E624BDBAF76}" type="slidenum">
              <a:rPr lang="en-US" smtClean="0"/>
              <a:t>13</a:t>
            </a:fld>
            <a:endParaRPr lang="en-US"/>
          </a:p>
        </p:txBody>
      </p:sp>
    </p:spTree>
    <p:extLst>
      <p:ext uri="{BB962C8B-B14F-4D97-AF65-F5344CB8AC3E}">
        <p14:creationId xmlns:p14="http://schemas.microsoft.com/office/powerpoint/2010/main" val="2146872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dirty="0"/>
              <a:t>https://</a:t>
            </a:r>
            <a:r>
              <a:rPr lang="en-US" dirty="0" err="1"/>
              <a:t>www.nma.gov.au</a:t>
            </a:r>
            <a:r>
              <a:rPr lang="en-US" dirty="0"/>
              <a:t>/explore/collection/highlights/1866-melbourne-cup</a:t>
            </a:r>
          </a:p>
        </p:txBody>
      </p:sp>
      <p:sp>
        <p:nvSpPr>
          <p:cNvPr id="4" name="Slide Number Placeholder 3"/>
          <p:cNvSpPr>
            <a:spLocks noGrp="1"/>
          </p:cNvSpPr>
          <p:nvPr>
            <p:ph type="sldNum" sz="quarter" idx="5"/>
          </p:nvPr>
        </p:nvSpPr>
        <p:spPr/>
        <p:txBody>
          <a:bodyPr/>
          <a:lstStyle/>
          <a:p>
            <a:fld id="{8C46D98C-E1BA-2649-A6B4-4E624BDBAF76}" type="slidenum">
              <a:rPr lang="en-US" smtClean="0"/>
              <a:t>15</a:t>
            </a:fld>
            <a:endParaRPr lang="en-US"/>
          </a:p>
        </p:txBody>
      </p:sp>
    </p:spTree>
    <p:extLst>
      <p:ext uri="{BB962C8B-B14F-4D97-AF65-F5344CB8AC3E}">
        <p14:creationId xmlns:p14="http://schemas.microsoft.com/office/powerpoint/2010/main" val="2916459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dirty="0"/>
              <a:t>https://</a:t>
            </a:r>
            <a:r>
              <a:rPr lang="en-US" dirty="0" err="1"/>
              <a:t>www.betsfree.com.au</a:t>
            </a:r>
            <a:r>
              <a:rPr lang="en-US" dirty="0"/>
              <a:t>/archer</a:t>
            </a:r>
          </a:p>
        </p:txBody>
      </p:sp>
      <p:sp>
        <p:nvSpPr>
          <p:cNvPr id="4" name="Slide Number Placeholder 3"/>
          <p:cNvSpPr>
            <a:spLocks noGrp="1"/>
          </p:cNvSpPr>
          <p:nvPr>
            <p:ph type="sldNum" sz="quarter" idx="5"/>
          </p:nvPr>
        </p:nvSpPr>
        <p:spPr/>
        <p:txBody>
          <a:bodyPr/>
          <a:lstStyle/>
          <a:p>
            <a:fld id="{8C46D98C-E1BA-2649-A6B4-4E624BDBAF76}" type="slidenum">
              <a:rPr lang="en-US" smtClean="0"/>
              <a:t>16</a:t>
            </a:fld>
            <a:endParaRPr lang="en-US"/>
          </a:p>
        </p:txBody>
      </p:sp>
    </p:spTree>
    <p:extLst>
      <p:ext uri="{BB962C8B-B14F-4D97-AF65-F5344CB8AC3E}">
        <p14:creationId xmlns:p14="http://schemas.microsoft.com/office/powerpoint/2010/main" val="1631582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dirty="0"/>
              <a:t>https://</a:t>
            </a:r>
            <a:r>
              <a:rPr lang="en-US" dirty="0" err="1"/>
              <a:t>www.abc.net.au</a:t>
            </a:r>
            <a:r>
              <a:rPr lang="en-US" dirty="0"/>
              <a:t>/news/2015-11-03/</a:t>
            </a:r>
            <a:r>
              <a:rPr lang="en-US" dirty="0" err="1"/>
              <a:t>melbourne</a:t>
            </a:r>
            <a:r>
              <a:rPr lang="en-US" dirty="0"/>
              <a:t>-cup-history-of-</a:t>
            </a:r>
            <a:r>
              <a:rPr lang="en-US" dirty="0" err="1"/>
              <a:t>australian</a:t>
            </a:r>
            <a:r>
              <a:rPr lang="en-US" dirty="0"/>
              <a:t>-horseracing/6908252</a:t>
            </a:r>
          </a:p>
        </p:txBody>
      </p:sp>
      <p:sp>
        <p:nvSpPr>
          <p:cNvPr id="4" name="Slide Number Placeholder 3"/>
          <p:cNvSpPr>
            <a:spLocks noGrp="1"/>
          </p:cNvSpPr>
          <p:nvPr>
            <p:ph type="sldNum" sz="quarter" idx="5"/>
          </p:nvPr>
        </p:nvSpPr>
        <p:spPr/>
        <p:txBody>
          <a:bodyPr/>
          <a:lstStyle/>
          <a:p>
            <a:fld id="{8C46D98C-E1BA-2649-A6B4-4E624BDBAF76}" type="slidenum">
              <a:rPr lang="en-US" smtClean="0"/>
              <a:t>17</a:t>
            </a:fld>
            <a:endParaRPr lang="en-US"/>
          </a:p>
        </p:txBody>
      </p:sp>
    </p:spTree>
    <p:extLst>
      <p:ext uri="{BB962C8B-B14F-4D97-AF65-F5344CB8AC3E}">
        <p14:creationId xmlns:p14="http://schemas.microsoft.com/office/powerpoint/2010/main" val="2357290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dirty="0"/>
              <a:t>https://</a:t>
            </a:r>
            <a:r>
              <a:rPr lang="en-US" dirty="0" err="1"/>
              <a:t>www.abebooks.co.uk</a:t>
            </a:r>
            <a:r>
              <a:rPr lang="en-US" dirty="0"/>
              <a:t>/book-search/author/</a:t>
            </a:r>
            <a:r>
              <a:rPr lang="en-US" dirty="0" err="1"/>
              <a:t>dermot</a:t>
            </a:r>
            <a:r>
              <a:rPr lang="en-US" dirty="0"/>
              <a:t>-weld/</a:t>
            </a:r>
          </a:p>
        </p:txBody>
      </p:sp>
      <p:sp>
        <p:nvSpPr>
          <p:cNvPr id="4" name="Slide Number Placeholder 3"/>
          <p:cNvSpPr>
            <a:spLocks noGrp="1"/>
          </p:cNvSpPr>
          <p:nvPr>
            <p:ph type="sldNum" sz="quarter" idx="5"/>
          </p:nvPr>
        </p:nvSpPr>
        <p:spPr/>
        <p:txBody>
          <a:bodyPr/>
          <a:lstStyle/>
          <a:p>
            <a:fld id="{8C46D98C-E1BA-2649-A6B4-4E624BDBAF76}" type="slidenum">
              <a:rPr lang="en-US" smtClean="0"/>
              <a:t>18</a:t>
            </a:fld>
            <a:endParaRPr lang="en-US"/>
          </a:p>
        </p:txBody>
      </p:sp>
    </p:spTree>
    <p:extLst>
      <p:ext uri="{BB962C8B-B14F-4D97-AF65-F5344CB8AC3E}">
        <p14:creationId xmlns:p14="http://schemas.microsoft.com/office/powerpoint/2010/main" val="3973129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pPr marL="228600" indent="-228600">
              <a:buAutoNum type="arabicPeriod"/>
            </a:pPr>
            <a:r>
              <a:rPr lang="en-US" dirty="0"/>
              <a:t>tours/160627-2015-cox-plate-trophy-slider/</a:t>
            </a:r>
          </a:p>
          <a:p>
            <a:pPr marL="228600" indent="-228600">
              <a:buAutoNum type="arabicPeriod"/>
            </a:pPr>
            <a:endParaRPr lang="en-US" dirty="0"/>
          </a:p>
          <a:p>
            <a:pPr marL="228600" indent="-228600">
              <a:buAutoNum type="arabicPeriod"/>
            </a:pPr>
            <a:r>
              <a:rPr lang="en-US" dirty="0"/>
              <a:t>https://</a:t>
            </a:r>
            <a:r>
              <a:rPr lang="en-US" dirty="0" err="1"/>
              <a:t>www.carters.com.au</a:t>
            </a:r>
            <a:r>
              <a:rPr lang="en-US" dirty="0"/>
              <a:t>/</a:t>
            </a:r>
            <a:r>
              <a:rPr lang="en-US" dirty="0" err="1"/>
              <a:t>index.cfm</a:t>
            </a:r>
            <a:r>
              <a:rPr lang="en-US" dirty="0"/>
              <a:t>/item/778430-racebook-for-1956-victoria-derby-that-included-the-famous-triple</a:t>
            </a:r>
          </a:p>
        </p:txBody>
      </p:sp>
      <p:sp>
        <p:nvSpPr>
          <p:cNvPr id="4" name="Slide Number Placeholder 3"/>
          <p:cNvSpPr>
            <a:spLocks noGrp="1"/>
          </p:cNvSpPr>
          <p:nvPr>
            <p:ph type="sldNum" sz="quarter" idx="5"/>
          </p:nvPr>
        </p:nvSpPr>
        <p:spPr/>
        <p:txBody>
          <a:bodyPr/>
          <a:lstStyle/>
          <a:p>
            <a:fld id="{8C46D98C-E1BA-2649-A6B4-4E624BDBAF76}" type="slidenum">
              <a:rPr lang="en-US" smtClean="0"/>
              <a:t>19</a:t>
            </a:fld>
            <a:endParaRPr lang="en-US"/>
          </a:p>
        </p:txBody>
      </p:sp>
    </p:spTree>
    <p:extLst>
      <p:ext uri="{BB962C8B-B14F-4D97-AF65-F5344CB8AC3E}">
        <p14:creationId xmlns:p14="http://schemas.microsoft.com/office/powerpoint/2010/main" val="261537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pPr marL="228600" indent="-228600">
              <a:buAutoNum type="arabicPeriod"/>
            </a:pPr>
            <a:r>
              <a:rPr lang="en-US" dirty="0"/>
              <a:t>https://</a:t>
            </a:r>
            <a:r>
              <a:rPr lang="en-US" dirty="0" err="1"/>
              <a:t>www.liverpoolchampion.com.au</a:t>
            </a:r>
            <a:r>
              <a:rPr lang="en-US" dirty="0"/>
              <a:t>/story/2036683/</a:t>
            </a:r>
            <a:r>
              <a:rPr lang="en-US" dirty="0" err="1"/>
              <a:t>warwick</a:t>
            </a:r>
            <a:r>
              <a:rPr lang="en-US" dirty="0"/>
              <a:t>-farm-horse-trainers-want-new-road-built/</a:t>
            </a:r>
          </a:p>
          <a:p>
            <a:pPr marL="228600" indent="-228600">
              <a:buAutoNum type="arabicPeriod"/>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https://</a:t>
            </a:r>
            <a:r>
              <a:rPr lang="en-US" dirty="0" err="1"/>
              <a:t>nnimgt-a.akamaihd.net</a:t>
            </a:r>
            <a:r>
              <a:rPr lang="en-US" dirty="0"/>
              <a:t>/transform/v1/crop/</a:t>
            </a:r>
            <a:r>
              <a:rPr lang="en-US" dirty="0" err="1"/>
              <a:t>frm</a:t>
            </a:r>
            <a:r>
              <a:rPr lang="en-US" dirty="0"/>
              <a:t>/storypad-Bym9XyjaRTgU82FcsB2xwD/b5fc4824-15ac-4e2e-bb94-d807a59ef7e4.JPG/r370_490_3897_2468_w1200_h678_fmax.jpg</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8C46D98C-E1BA-2649-A6B4-4E624BDBAF76}" type="slidenum">
              <a:rPr lang="en-US" smtClean="0"/>
              <a:t>20</a:t>
            </a:fld>
            <a:endParaRPr lang="en-US"/>
          </a:p>
        </p:txBody>
      </p:sp>
    </p:spTree>
    <p:extLst>
      <p:ext uri="{BB962C8B-B14F-4D97-AF65-F5344CB8AC3E}">
        <p14:creationId xmlns:p14="http://schemas.microsoft.com/office/powerpoint/2010/main" val="1656080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46D98C-E1BA-2649-A6B4-4E624BDBAF76}" type="slidenum">
              <a:rPr lang="en-US" smtClean="0"/>
              <a:t>21</a:t>
            </a:fld>
            <a:endParaRPr lang="en-US"/>
          </a:p>
        </p:txBody>
      </p:sp>
    </p:spTree>
    <p:extLst>
      <p:ext uri="{BB962C8B-B14F-4D97-AF65-F5344CB8AC3E}">
        <p14:creationId xmlns:p14="http://schemas.microsoft.com/office/powerpoint/2010/main" val="28694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practicalpunting.com.au</a:t>
            </a:r>
            <a:r>
              <a:rPr lang="en-US" dirty="0"/>
              <a:t>/News-Articles/Waterhouse-happy-with-Cup-runner-Runaway</a:t>
            </a:r>
          </a:p>
          <a:p>
            <a:endParaRPr lang="en-US" dirty="0"/>
          </a:p>
        </p:txBody>
      </p:sp>
      <p:sp>
        <p:nvSpPr>
          <p:cNvPr id="4" name="Slide Number Placeholder 3"/>
          <p:cNvSpPr>
            <a:spLocks noGrp="1"/>
          </p:cNvSpPr>
          <p:nvPr>
            <p:ph type="sldNum" sz="quarter" idx="5"/>
          </p:nvPr>
        </p:nvSpPr>
        <p:spPr/>
        <p:txBody>
          <a:bodyPr/>
          <a:lstStyle/>
          <a:p>
            <a:fld id="{8C46D98C-E1BA-2649-A6B4-4E624BDBAF76}" type="slidenum">
              <a:rPr lang="en-US" smtClean="0"/>
              <a:t>22</a:t>
            </a:fld>
            <a:endParaRPr lang="en-US"/>
          </a:p>
        </p:txBody>
      </p:sp>
    </p:spTree>
    <p:extLst>
      <p:ext uri="{BB962C8B-B14F-4D97-AF65-F5344CB8AC3E}">
        <p14:creationId xmlns:p14="http://schemas.microsoft.com/office/powerpoint/2010/main" val="1336315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dirty="0"/>
              <a:t>sport-betting-1-350x204.jpg</a:t>
            </a:r>
          </a:p>
        </p:txBody>
      </p:sp>
      <p:sp>
        <p:nvSpPr>
          <p:cNvPr id="4" name="Slide Number Placeholder 3"/>
          <p:cNvSpPr>
            <a:spLocks noGrp="1"/>
          </p:cNvSpPr>
          <p:nvPr>
            <p:ph type="sldNum" sz="quarter" idx="5"/>
          </p:nvPr>
        </p:nvSpPr>
        <p:spPr/>
        <p:txBody>
          <a:bodyPr/>
          <a:lstStyle/>
          <a:p>
            <a:fld id="{8C46D98C-E1BA-2649-A6B4-4E624BDBAF76}" type="slidenum">
              <a:rPr lang="en-US" smtClean="0"/>
              <a:t>4</a:t>
            </a:fld>
            <a:endParaRPr lang="en-US"/>
          </a:p>
        </p:txBody>
      </p:sp>
    </p:spTree>
    <p:extLst>
      <p:ext uri="{BB962C8B-B14F-4D97-AF65-F5344CB8AC3E}">
        <p14:creationId xmlns:p14="http://schemas.microsoft.com/office/powerpoint/2010/main" val="14282460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dirty="0"/>
              <a:t>https://r-</a:t>
            </a:r>
            <a:r>
              <a:rPr lang="en-US" dirty="0" err="1"/>
              <a:t>co.com.au</a:t>
            </a:r>
            <a:r>
              <a:rPr lang="en-US" dirty="0"/>
              <a:t>/wp-content/uploads/2018/11/Caulfield-Cup-Carnival-1a.jpg</a:t>
            </a:r>
          </a:p>
          <a:p>
            <a:endParaRPr lang="en-US" dirty="0"/>
          </a:p>
          <a:p>
            <a:r>
              <a:rPr lang="en-US" dirty="0"/>
              <a:t>https://dnu5embx6omws.cloudfront.net/photos/news/humidor-is-one-of-nine-rides-for-damian-lane-1508459645_636x424.jpg</a:t>
            </a:r>
          </a:p>
        </p:txBody>
      </p:sp>
      <p:sp>
        <p:nvSpPr>
          <p:cNvPr id="4" name="Slide Number Placeholder 3"/>
          <p:cNvSpPr>
            <a:spLocks noGrp="1"/>
          </p:cNvSpPr>
          <p:nvPr>
            <p:ph type="sldNum" sz="quarter" idx="5"/>
          </p:nvPr>
        </p:nvSpPr>
        <p:spPr/>
        <p:txBody>
          <a:bodyPr/>
          <a:lstStyle/>
          <a:p>
            <a:fld id="{8C46D98C-E1BA-2649-A6B4-4E624BDBAF76}" type="slidenum">
              <a:rPr lang="en-US" smtClean="0"/>
              <a:t>23</a:t>
            </a:fld>
            <a:endParaRPr lang="en-US"/>
          </a:p>
        </p:txBody>
      </p:sp>
    </p:spTree>
    <p:extLst>
      <p:ext uri="{BB962C8B-B14F-4D97-AF65-F5344CB8AC3E}">
        <p14:creationId xmlns:p14="http://schemas.microsoft.com/office/powerpoint/2010/main" val="13912380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dirty="0"/>
              <a:t>https://</a:t>
            </a:r>
            <a:r>
              <a:rPr lang="en-US" dirty="0" err="1"/>
              <a:t>ambassadortravel.com.au</a:t>
            </a:r>
            <a:r>
              <a:rPr lang="en-US" dirty="0"/>
              <a:t>/horse-racing-tours/2020-cox-plate-carnival-racing-tour/2020-cox-plate-tour-1/</a:t>
            </a:r>
            <a:r>
              <a:rPr lang="en-US" dirty="0" err="1"/>
              <a:t>mvrc</a:t>
            </a:r>
            <a:r>
              <a:rPr lang="en-US" dirty="0"/>
              <a:t>-</a:t>
            </a:r>
            <a:r>
              <a:rPr lang="en-US" dirty="0" err="1"/>
              <a:t>manikato</a:t>
            </a:r>
            <a:r>
              <a:rPr lang="en-US" dirty="0"/>
              <a:t>-stakes-</a:t>
            </a:r>
            <a:r>
              <a:rPr lang="en-US" dirty="0" err="1"/>
              <a:t>moonee</a:t>
            </a:r>
            <a:r>
              <a:rPr lang="en-US" dirty="0"/>
              <a:t>-valley-racecourse/</a:t>
            </a:r>
          </a:p>
        </p:txBody>
      </p:sp>
      <p:sp>
        <p:nvSpPr>
          <p:cNvPr id="4" name="Slide Number Placeholder 3"/>
          <p:cNvSpPr>
            <a:spLocks noGrp="1"/>
          </p:cNvSpPr>
          <p:nvPr>
            <p:ph type="sldNum" sz="quarter" idx="5"/>
          </p:nvPr>
        </p:nvSpPr>
        <p:spPr/>
        <p:txBody>
          <a:bodyPr/>
          <a:lstStyle/>
          <a:p>
            <a:fld id="{8C46D98C-E1BA-2649-A6B4-4E624BDBAF76}" type="slidenum">
              <a:rPr lang="en-US" smtClean="0"/>
              <a:t>24</a:t>
            </a:fld>
            <a:endParaRPr lang="en-US"/>
          </a:p>
        </p:txBody>
      </p:sp>
    </p:spTree>
    <p:extLst>
      <p:ext uri="{BB962C8B-B14F-4D97-AF65-F5344CB8AC3E}">
        <p14:creationId xmlns:p14="http://schemas.microsoft.com/office/powerpoint/2010/main" val="11196045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dirty="0"/>
              <a:t>https://</a:t>
            </a:r>
            <a:r>
              <a:rPr lang="en-US" dirty="0" err="1"/>
              <a:t>www.bloodhorse.com</a:t>
            </a:r>
            <a:r>
              <a:rPr lang="en-US" dirty="0"/>
              <a:t>/horse-racing/articles/239910/written-tycoon-joins-</a:t>
            </a:r>
            <a:r>
              <a:rPr lang="en-US" dirty="0" err="1"/>
              <a:t>arrowfield</a:t>
            </a:r>
            <a:r>
              <a:rPr lang="en-US" dirty="0"/>
              <a:t>-stud-roster</a:t>
            </a:r>
          </a:p>
        </p:txBody>
      </p:sp>
      <p:sp>
        <p:nvSpPr>
          <p:cNvPr id="4" name="Slide Number Placeholder 3"/>
          <p:cNvSpPr>
            <a:spLocks noGrp="1"/>
          </p:cNvSpPr>
          <p:nvPr>
            <p:ph type="sldNum" sz="quarter" idx="5"/>
          </p:nvPr>
        </p:nvSpPr>
        <p:spPr/>
        <p:txBody>
          <a:bodyPr/>
          <a:lstStyle/>
          <a:p>
            <a:fld id="{8C46D98C-E1BA-2649-A6B4-4E624BDBAF76}" type="slidenum">
              <a:rPr lang="en-US" smtClean="0"/>
              <a:t>26</a:t>
            </a:fld>
            <a:endParaRPr lang="en-US"/>
          </a:p>
        </p:txBody>
      </p:sp>
    </p:spTree>
    <p:extLst>
      <p:ext uri="{BB962C8B-B14F-4D97-AF65-F5344CB8AC3E}">
        <p14:creationId xmlns:p14="http://schemas.microsoft.com/office/powerpoint/2010/main" val="17326533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dirty="0"/>
              <a:t>https://</a:t>
            </a:r>
            <a:r>
              <a:rPr lang="en-US" dirty="0" err="1"/>
              <a:t>www.dailymercury.com.au</a:t>
            </a:r>
            <a:r>
              <a:rPr lang="en-US" dirty="0"/>
              <a:t>/topic/</a:t>
            </a:r>
            <a:r>
              <a:rPr lang="en-US" dirty="0" err="1"/>
              <a:t>mackay</a:t>
            </a:r>
            <a:r>
              <a:rPr lang="en-US" dirty="0"/>
              <a:t>-turf-club/</a:t>
            </a:r>
          </a:p>
        </p:txBody>
      </p:sp>
      <p:sp>
        <p:nvSpPr>
          <p:cNvPr id="4" name="Slide Number Placeholder 3"/>
          <p:cNvSpPr>
            <a:spLocks noGrp="1"/>
          </p:cNvSpPr>
          <p:nvPr>
            <p:ph type="sldNum" sz="quarter" idx="5"/>
          </p:nvPr>
        </p:nvSpPr>
        <p:spPr/>
        <p:txBody>
          <a:bodyPr/>
          <a:lstStyle/>
          <a:p>
            <a:fld id="{8C46D98C-E1BA-2649-A6B4-4E624BDBAF76}" type="slidenum">
              <a:rPr lang="en-US" smtClean="0"/>
              <a:t>27</a:t>
            </a:fld>
            <a:endParaRPr lang="en-US"/>
          </a:p>
        </p:txBody>
      </p:sp>
    </p:spTree>
    <p:extLst>
      <p:ext uri="{BB962C8B-B14F-4D97-AF65-F5344CB8AC3E}">
        <p14:creationId xmlns:p14="http://schemas.microsoft.com/office/powerpoint/2010/main" val="41650162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dirty="0"/>
              <a:t>https://</a:t>
            </a:r>
            <a:r>
              <a:rPr lang="en-US" dirty="0" err="1"/>
              <a:t>www.dailymercury.com.au</a:t>
            </a:r>
            <a:r>
              <a:rPr lang="en-US" dirty="0"/>
              <a:t>/topic/</a:t>
            </a:r>
            <a:r>
              <a:rPr lang="en-US" dirty="0" err="1"/>
              <a:t>mackay</a:t>
            </a:r>
            <a:r>
              <a:rPr lang="en-US" dirty="0"/>
              <a:t>-turf-club/</a:t>
            </a:r>
          </a:p>
        </p:txBody>
      </p:sp>
      <p:sp>
        <p:nvSpPr>
          <p:cNvPr id="4" name="Slide Number Placeholder 3"/>
          <p:cNvSpPr>
            <a:spLocks noGrp="1"/>
          </p:cNvSpPr>
          <p:nvPr>
            <p:ph type="sldNum" sz="quarter" idx="5"/>
          </p:nvPr>
        </p:nvSpPr>
        <p:spPr/>
        <p:txBody>
          <a:bodyPr/>
          <a:lstStyle/>
          <a:p>
            <a:fld id="{8C46D98C-E1BA-2649-A6B4-4E624BDBAF76}" type="slidenum">
              <a:rPr lang="en-US" smtClean="0"/>
              <a:t>28</a:t>
            </a:fld>
            <a:endParaRPr lang="en-US"/>
          </a:p>
        </p:txBody>
      </p:sp>
    </p:spTree>
    <p:extLst>
      <p:ext uri="{BB962C8B-B14F-4D97-AF65-F5344CB8AC3E}">
        <p14:creationId xmlns:p14="http://schemas.microsoft.com/office/powerpoint/2010/main" val="32088667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dirty="0"/>
              <a:t>https://</a:t>
            </a:r>
            <a:r>
              <a:rPr lang="en-US" dirty="0" err="1"/>
              <a:t>www.agdequestrian.com.au</a:t>
            </a:r>
            <a:endParaRPr lang="en-US" dirty="0"/>
          </a:p>
        </p:txBody>
      </p:sp>
      <p:sp>
        <p:nvSpPr>
          <p:cNvPr id="4" name="Slide Number Placeholder 3"/>
          <p:cNvSpPr>
            <a:spLocks noGrp="1"/>
          </p:cNvSpPr>
          <p:nvPr>
            <p:ph type="sldNum" sz="quarter" idx="5"/>
          </p:nvPr>
        </p:nvSpPr>
        <p:spPr/>
        <p:txBody>
          <a:bodyPr/>
          <a:lstStyle/>
          <a:p>
            <a:fld id="{8C46D98C-E1BA-2649-A6B4-4E624BDBAF76}" type="slidenum">
              <a:rPr lang="en-US" smtClean="0"/>
              <a:t>29</a:t>
            </a:fld>
            <a:endParaRPr lang="en-US"/>
          </a:p>
        </p:txBody>
      </p:sp>
    </p:spTree>
    <p:extLst>
      <p:ext uri="{BB962C8B-B14F-4D97-AF65-F5344CB8AC3E}">
        <p14:creationId xmlns:p14="http://schemas.microsoft.com/office/powerpoint/2010/main" val="37456881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dirty="0"/>
              <a:t>https://</a:t>
            </a:r>
            <a:r>
              <a:rPr lang="en-US" dirty="0" err="1"/>
              <a:t>www.horsetalk.co.nz</a:t>
            </a:r>
            <a:r>
              <a:rPr lang="en-US" dirty="0"/>
              <a:t>/2016/08/08/horse-shiny-healthy-coat-skin/</a:t>
            </a:r>
          </a:p>
        </p:txBody>
      </p:sp>
      <p:sp>
        <p:nvSpPr>
          <p:cNvPr id="4" name="Slide Number Placeholder 3"/>
          <p:cNvSpPr>
            <a:spLocks noGrp="1"/>
          </p:cNvSpPr>
          <p:nvPr>
            <p:ph type="sldNum" sz="quarter" idx="5"/>
          </p:nvPr>
        </p:nvSpPr>
        <p:spPr/>
        <p:txBody>
          <a:bodyPr/>
          <a:lstStyle/>
          <a:p>
            <a:fld id="{8C46D98C-E1BA-2649-A6B4-4E624BDBAF76}" type="slidenum">
              <a:rPr lang="en-US" smtClean="0"/>
              <a:t>30</a:t>
            </a:fld>
            <a:endParaRPr lang="en-US"/>
          </a:p>
        </p:txBody>
      </p:sp>
    </p:spTree>
    <p:extLst>
      <p:ext uri="{BB962C8B-B14F-4D97-AF65-F5344CB8AC3E}">
        <p14:creationId xmlns:p14="http://schemas.microsoft.com/office/powerpoint/2010/main" val="1046794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dirty="0"/>
              <a:t>https://</a:t>
            </a:r>
            <a:r>
              <a:rPr lang="en-US" dirty="0" err="1"/>
              <a:t>www.horsetalk.co.nz</a:t>
            </a:r>
            <a:r>
              <a:rPr lang="en-US" dirty="0"/>
              <a:t>/2016/08/08/horse-shiny-healthy-coat-skin/</a:t>
            </a:r>
          </a:p>
        </p:txBody>
      </p:sp>
      <p:sp>
        <p:nvSpPr>
          <p:cNvPr id="4" name="Slide Number Placeholder 3"/>
          <p:cNvSpPr>
            <a:spLocks noGrp="1"/>
          </p:cNvSpPr>
          <p:nvPr>
            <p:ph type="sldNum" sz="quarter" idx="5"/>
          </p:nvPr>
        </p:nvSpPr>
        <p:spPr/>
        <p:txBody>
          <a:bodyPr/>
          <a:lstStyle/>
          <a:p>
            <a:fld id="{8C46D98C-E1BA-2649-A6B4-4E624BDBAF76}" type="slidenum">
              <a:rPr lang="en-US" smtClean="0"/>
              <a:t>31</a:t>
            </a:fld>
            <a:endParaRPr lang="en-US"/>
          </a:p>
        </p:txBody>
      </p:sp>
    </p:spTree>
    <p:extLst>
      <p:ext uri="{BB962C8B-B14F-4D97-AF65-F5344CB8AC3E}">
        <p14:creationId xmlns:p14="http://schemas.microsoft.com/office/powerpoint/2010/main" val="2270468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dirty="0"/>
              <a:t>toryboy_melbourne_cup_0.jpg</a:t>
            </a:r>
          </a:p>
        </p:txBody>
      </p:sp>
      <p:sp>
        <p:nvSpPr>
          <p:cNvPr id="4" name="Slide Number Placeholder 3"/>
          <p:cNvSpPr>
            <a:spLocks noGrp="1"/>
          </p:cNvSpPr>
          <p:nvPr>
            <p:ph type="sldNum" sz="quarter" idx="5"/>
          </p:nvPr>
        </p:nvSpPr>
        <p:spPr/>
        <p:txBody>
          <a:bodyPr/>
          <a:lstStyle/>
          <a:p>
            <a:fld id="{8C46D98C-E1BA-2649-A6B4-4E624BDBAF76}" type="slidenum">
              <a:rPr lang="en-US" smtClean="0"/>
              <a:t>5</a:t>
            </a:fld>
            <a:endParaRPr lang="en-US"/>
          </a:p>
        </p:txBody>
      </p:sp>
    </p:spTree>
    <p:extLst>
      <p:ext uri="{BB962C8B-B14F-4D97-AF65-F5344CB8AC3E}">
        <p14:creationId xmlns:p14="http://schemas.microsoft.com/office/powerpoint/2010/main" val="1782319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dirty="0"/>
              <a:t> toryboy_melbourne_cup_0.jpg</a:t>
            </a:r>
          </a:p>
        </p:txBody>
      </p:sp>
      <p:sp>
        <p:nvSpPr>
          <p:cNvPr id="4" name="Slide Number Placeholder 3"/>
          <p:cNvSpPr>
            <a:spLocks noGrp="1"/>
          </p:cNvSpPr>
          <p:nvPr>
            <p:ph type="sldNum" sz="quarter" idx="5"/>
          </p:nvPr>
        </p:nvSpPr>
        <p:spPr/>
        <p:txBody>
          <a:bodyPr/>
          <a:lstStyle/>
          <a:p>
            <a:fld id="{8C46D98C-E1BA-2649-A6B4-4E624BDBAF76}" type="slidenum">
              <a:rPr lang="en-US" smtClean="0"/>
              <a:t>6</a:t>
            </a:fld>
            <a:endParaRPr lang="en-US"/>
          </a:p>
        </p:txBody>
      </p:sp>
    </p:spTree>
    <p:extLst>
      <p:ext uri="{BB962C8B-B14F-4D97-AF65-F5344CB8AC3E}">
        <p14:creationId xmlns:p14="http://schemas.microsoft.com/office/powerpoint/2010/main" val="3219463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pPr marL="228600" indent="-228600">
              <a:buAutoNum type="arabicPeriod"/>
            </a:pPr>
            <a:r>
              <a:rPr lang="en-US" dirty="0"/>
              <a:t>https://</a:t>
            </a:r>
            <a:r>
              <a:rPr lang="en-US" dirty="0" err="1"/>
              <a:t>westerndistrictfamilies.com</a:t>
            </a:r>
            <a:r>
              <a:rPr lang="en-US" dirty="0"/>
              <a:t>/2020/02/26/take-a-photo-daystar/</a:t>
            </a:r>
          </a:p>
          <a:p>
            <a:pPr marL="228600" indent="-228600">
              <a:buAutoNum type="arabicPeriod"/>
            </a:pPr>
            <a:endParaRPr lang="en-US" dirty="0"/>
          </a:p>
          <a:p>
            <a:pPr marL="228600" indent="-228600">
              <a:buAutoNum type="arabicPeriod"/>
            </a:pPr>
            <a:r>
              <a:rPr lang="en-US" dirty="0"/>
              <a:t>https://</a:t>
            </a:r>
            <a:r>
              <a:rPr lang="en-US" dirty="0" err="1"/>
              <a:t>blog.qm.qld.gov.au</a:t>
            </a:r>
            <a:r>
              <a:rPr lang="en-US" dirty="0"/>
              <a:t>/2017/11/02/</a:t>
            </a:r>
            <a:r>
              <a:rPr lang="en-US" dirty="0" err="1"/>
              <a:t>george</a:t>
            </a:r>
            <a:r>
              <a:rPr lang="en-US" dirty="0"/>
              <a:t>-</a:t>
            </a:r>
            <a:r>
              <a:rPr lang="en-US" dirty="0" err="1"/>
              <a:t>watson</a:t>
            </a:r>
            <a:r>
              <a:rPr lang="en-US" dirty="0"/>
              <a:t>-and-the-</a:t>
            </a:r>
            <a:r>
              <a:rPr lang="en-US" dirty="0" err="1"/>
              <a:t>melbourne</a:t>
            </a:r>
            <a:r>
              <a:rPr lang="en-US" dirty="0"/>
              <a:t>-cup/</a:t>
            </a:r>
          </a:p>
        </p:txBody>
      </p:sp>
      <p:sp>
        <p:nvSpPr>
          <p:cNvPr id="4" name="Slide Number Placeholder 3"/>
          <p:cNvSpPr>
            <a:spLocks noGrp="1"/>
          </p:cNvSpPr>
          <p:nvPr>
            <p:ph type="sldNum" sz="quarter" idx="5"/>
          </p:nvPr>
        </p:nvSpPr>
        <p:spPr/>
        <p:txBody>
          <a:bodyPr/>
          <a:lstStyle/>
          <a:p>
            <a:fld id="{8C46D98C-E1BA-2649-A6B4-4E624BDBAF76}" type="slidenum">
              <a:rPr lang="en-US" smtClean="0"/>
              <a:t>7</a:t>
            </a:fld>
            <a:endParaRPr lang="en-US"/>
          </a:p>
        </p:txBody>
      </p:sp>
    </p:spTree>
    <p:extLst>
      <p:ext uri="{BB962C8B-B14F-4D97-AF65-F5344CB8AC3E}">
        <p14:creationId xmlns:p14="http://schemas.microsoft.com/office/powerpoint/2010/main" val="4088611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pPr marL="228600" indent="-228600">
              <a:buAutoNum type="arabicPeriod"/>
            </a:pPr>
            <a:r>
              <a:rPr lang="en-US" dirty="0"/>
              <a:t>https://</a:t>
            </a:r>
            <a:r>
              <a:rPr lang="en-US" dirty="0" err="1"/>
              <a:t>en.wikipedia.org</a:t>
            </a:r>
            <a:r>
              <a:rPr lang="en-US" dirty="0"/>
              <a:t>/wiki/Archer_(horse)</a:t>
            </a:r>
          </a:p>
          <a:p>
            <a:pPr marL="228600" indent="-228600">
              <a:buAutoNum type="arabicPeriod"/>
            </a:pPr>
            <a:endParaRPr lang="en-US" dirty="0"/>
          </a:p>
          <a:p>
            <a:pPr marL="228600" indent="-228600">
              <a:buAutoNum type="arabicPeriod"/>
            </a:pPr>
            <a:r>
              <a:rPr lang="en-US" dirty="0" err="1"/>
              <a:t>turfmate.com.au</a:t>
            </a:r>
            <a:endParaRPr lang="en-US" dirty="0"/>
          </a:p>
        </p:txBody>
      </p:sp>
      <p:sp>
        <p:nvSpPr>
          <p:cNvPr id="4" name="Slide Number Placeholder 3"/>
          <p:cNvSpPr>
            <a:spLocks noGrp="1"/>
          </p:cNvSpPr>
          <p:nvPr>
            <p:ph type="sldNum" sz="quarter" idx="5"/>
          </p:nvPr>
        </p:nvSpPr>
        <p:spPr/>
        <p:txBody>
          <a:bodyPr/>
          <a:lstStyle/>
          <a:p>
            <a:fld id="{8C46D98C-E1BA-2649-A6B4-4E624BDBAF76}" type="slidenum">
              <a:rPr lang="en-US" smtClean="0"/>
              <a:t>8</a:t>
            </a:fld>
            <a:endParaRPr lang="en-US"/>
          </a:p>
        </p:txBody>
      </p:sp>
    </p:spTree>
    <p:extLst>
      <p:ext uri="{BB962C8B-B14F-4D97-AF65-F5344CB8AC3E}">
        <p14:creationId xmlns:p14="http://schemas.microsoft.com/office/powerpoint/2010/main" val="968282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pPr marL="228600" indent="-228600">
              <a:buAutoNum type="arabicPeriod"/>
            </a:pPr>
            <a:r>
              <a:rPr lang="en-US" dirty="0" err="1"/>
              <a:t>horsebetting.com.au</a:t>
            </a:r>
            <a:endParaRPr lang="en-US" dirty="0"/>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8C46D98C-E1BA-2649-A6B4-4E624BDBAF76}" type="slidenum">
              <a:rPr lang="en-US" smtClean="0"/>
              <a:t>9</a:t>
            </a:fld>
            <a:endParaRPr lang="en-US"/>
          </a:p>
        </p:txBody>
      </p:sp>
    </p:spTree>
    <p:extLst>
      <p:ext uri="{BB962C8B-B14F-4D97-AF65-F5344CB8AC3E}">
        <p14:creationId xmlns:p14="http://schemas.microsoft.com/office/powerpoint/2010/main" val="792818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vintagevictoria.net.au</a:t>
            </a:r>
            <a:endParaRPr lang="en-US" dirty="0"/>
          </a:p>
          <a:p>
            <a:endParaRPr lang="en-US" dirty="0"/>
          </a:p>
        </p:txBody>
      </p:sp>
      <p:sp>
        <p:nvSpPr>
          <p:cNvPr id="4" name="Slide Number Placeholder 3"/>
          <p:cNvSpPr>
            <a:spLocks noGrp="1"/>
          </p:cNvSpPr>
          <p:nvPr>
            <p:ph type="sldNum" sz="quarter" idx="5"/>
          </p:nvPr>
        </p:nvSpPr>
        <p:spPr/>
        <p:txBody>
          <a:bodyPr/>
          <a:lstStyle/>
          <a:p>
            <a:fld id="{8C46D98C-E1BA-2649-A6B4-4E624BDBAF76}" type="slidenum">
              <a:rPr lang="en-US" smtClean="0"/>
              <a:t>10</a:t>
            </a:fld>
            <a:endParaRPr lang="en-US"/>
          </a:p>
        </p:txBody>
      </p:sp>
    </p:spTree>
    <p:extLst>
      <p:ext uri="{BB962C8B-B14F-4D97-AF65-F5344CB8AC3E}">
        <p14:creationId xmlns:p14="http://schemas.microsoft.com/office/powerpoint/2010/main" val="1851068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pPr marL="228600" indent="-228600">
              <a:buAutoNum type="arabicPeriod"/>
            </a:pPr>
            <a:r>
              <a:rPr lang="en-US" dirty="0"/>
              <a:t>From the State Library of Victoria collection</a:t>
            </a:r>
          </a:p>
        </p:txBody>
      </p:sp>
      <p:sp>
        <p:nvSpPr>
          <p:cNvPr id="4" name="Slide Number Placeholder 3"/>
          <p:cNvSpPr>
            <a:spLocks noGrp="1"/>
          </p:cNvSpPr>
          <p:nvPr>
            <p:ph type="sldNum" sz="quarter" idx="5"/>
          </p:nvPr>
        </p:nvSpPr>
        <p:spPr/>
        <p:txBody>
          <a:bodyPr/>
          <a:lstStyle/>
          <a:p>
            <a:fld id="{8C46D98C-E1BA-2649-A6B4-4E624BDBAF76}" type="slidenum">
              <a:rPr lang="en-US" smtClean="0"/>
              <a:t>11</a:t>
            </a:fld>
            <a:endParaRPr lang="en-US"/>
          </a:p>
        </p:txBody>
      </p:sp>
    </p:spTree>
    <p:extLst>
      <p:ext uri="{BB962C8B-B14F-4D97-AF65-F5344CB8AC3E}">
        <p14:creationId xmlns:p14="http://schemas.microsoft.com/office/powerpoint/2010/main" val="36674056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22623" y="0"/>
            <a:ext cx="16340065" cy="9159077"/>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3596876" y="2499606"/>
            <a:ext cx="9105308" cy="2024570"/>
          </a:xfrm>
        </p:spPr>
        <p:txBody>
          <a:bodyPr anchor="b">
            <a:noAutofit/>
          </a:bodyPr>
          <a:lstStyle>
            <a:lvl1pPr algn="ctr">
              <a:defRPr sz="7214">
                <a:effectLst/>
              </a:defRPr>
            </a:lvl1pPr>
          </a:lstStyle>
          <a:p>
            <a:r>
              <a:rPr lang="en-GB"/>
              <a:t>Click to edit Master title style</a:t>
            </a:r>
            <a:endParaRPr lang="en-US" dirty="0"/>
          </a:p>
        </p:txBody>
      </p:sp>
      <p:sp>
        <p:nvSpPr>
          <p:cNvPr id="3" name="Subtitle 2"/>
          <p:cNvSpPr>
            <a:spLocks noGrp="1"/>
          </p:cNvSpPr>
          <p:nvPr>
            <p:ph type="subTitle" idx="1"/>
          </p:nvPr>
        </p:nvSpPr>
        <p:spPr>
          <a:xfrm>
            <a:off x="3596876" y="4886109"/>
            <a:ext cx="9105308" cy="1764433"/>
          </a:xfrm>
        </p:spPr>
        <p:txBody>
          <a:bodyPr anchor="t">
            <a:normAutofit/>
          </a:bodyPr>
          <a:lstStyle>
            <a:lvl1pPr marL="0" indent="0" algn="ctr">
              <a:buNone/>
              <a:defRPr sz="2805">
                <a:solidFill>
                  <a:schemeClr val="tx1"/>
                </a:solidFill>
              </a:defRPr>
            </a:lvl1pPr>
            <a:lvl2pPr marL="610773" indent="0" algn="ctr">
              <a:buNone/>
              <a:defRPr>
                <a:solidFill>
                  <a:schemeClr val="tx1">
                    <a:tint val="75000"/>
                  </a:schemeClr>
                </a:solidFill>
              </a:defRPr>
            </a:lvl2pPr>
            <a:lvl3pPr marL="1221547" indent="0" algn="ctr">
              <a:buNone/>
              <a:defRPr>
                <a:solidFill>
                  <a:schemeClr val="tx1">
                    <a:tint val="75000"/>
                  </a:schemeClr>
                </a:solidFill>
              </a:defRPr>
            </a:lvl3pPr>
            <a:lvl4pPr marL="1832320" indent="0" algn="ctr">
              <a:buNone/>
              <a:defRPr>
                <a:solidFill>
                  <a:schemeClr val="tx1">
                    <a:tint val="75000"/>
                  </a:schemeClr>
                </a:solidFill>
              </a:defRPr>
            </a:lvl4pPr>
            <a:lvl5pPr marL="2443094" indent="0" algn="ctr">
              <a:buNone/>
              <a:defRPr>
                <a:solidFill>
                  <a:schemeClr val="tx1">
                    <a:tint val="75000"/>
                  </a:schemeClr>
                </a:solidFill>
              </a:defRPr>
            </a:lvl5pPr>
            <a:lvl6pPr marL="3053867" indent="0" algn="ctr">
              <a:buNone/>
              <a:defRPr>
                <a:solidFill>
                  <a:schemeClr val="tx1">
                    <a:tint val="75000"/>
                  </a:schemeClr>
                </a:solidFill>
              </a:defRPr>
            </a:lvl6pPr>
            <a:lvl7pPr marL="3664641" indent="0" algn="ctr">
              <a:buNone/>
              <a:defRPr>
                <a:solidFill>
                  <a:schemeClr val="tx1">
                    <a:tint val="75000"/>
                  </a:schemeClr>
                </a:solidFill>
              </a:defRPr>
            </a:lvl7pPr>
            <a:lvl8pPr marL="4275414" indent="0" algn="ctr">
              <a:buNone/>
              <a:defRPr>
                <a:solidFill>
                  <a:schemeClr val="tx1">
                    <a:tint val="75000"/>
                  </a:schemeClr>
                </a:solidFill>
              </a:defRPr>
            </a:lvl8pPr>
            <a:lvl9pPr marL="4886188"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a:xfrm>
            <a:off x="10665100" y="6729712"/>
            <a:ext cx="1198960" cy="373245"/>
          </a:xfrm>
        </p:spPr>
        <p:txBody>
          <a:bodyPr/>
          <a:lstStyle/>
          <a:p>
            <a:fld id="{4A7A04A7-A712-634D-8B63-9DF5EA0779B0}" type="datetime2">
              <a:rPr lang="en-AU" smtClean="0"/>
              <a:t>Wednesday, 21 October 2020</a:t>
            </a:fld>
            <a:endParaRPr lang="en-US" dirty="0"/>
          </a:p>
        </p:txBody>
      </p:sp>
      <p:sp>
        <p:nvSpPr>
          <p:cNvPr id="5" name="Footer Placeholder 4"/>
          <p:cNvSpPr>
            <a:spLocks noGrp="1"/>
          </p:cNvSpPr>
          <p:nvPr>
            <p:ph type="ftr" sz="quarter" idx="11"/>
          </p:nvPr>
        </p:nvSpPr>
        <p:spPr>
          <a:xfrm>
            <a:off x="3596875" y="6729712"/>
            <a:ext cx="6966426" cy="373245"/>
          </a:xfrm>
        </p:spPr>
        <p:txBody>
          <a:bodyPr/>
          <a:lstStyle/>
          <a:p>
            <a:r>
              <a:rPr lang="en-US"/>
              <a:t>Rotary Club of Canterbury: Let's Stay Together Project</a:t>
            </a:r>
          </a:p>
        </p:txBody>
      </p:sp>
      <p:sp>
        <p:nvSpPr>
          <p:cNvPr id="6" name="Slide Number Placeholder 5"/>
          <p:cNvSpPr>
            <a:spLocks noGrp="1"/>
          </p:cNvSpPr>
          <p:nvPr>
            <p:ph type="sldNum" sz="quarter" idx="12"/>
          </p:nvPr>
        </p:nvSpPr>
        <p:spPr>
          <a:xfrm>
            <a:off x="11965859" y="6729712"/>
            <a:ext cx="736325" cy="373245"/>
          </a:xfrm>
        </p:spPr>
        <p:txBody>
          <a:bodyPr/>
          <a:lstStyle/>
          <a:p>
            <a:fld id="{DBA1B0FB-D917-4C8C-928F-313BD683BF39}" type="slidenum">
              <a:rPr lang="en-US" smtClean="0"/>
              <a:t>‹#›</a:t>
            </a:fld>
            <a:endParaRPr lang="en-US"/>
          </a:p>
        </p:txBody>
      </p:sp>
      <p:cxnSp>
        <p:nvCxnSpPr>
          <p:cNvPr id="15" name="Straight Connector 14"/>
          <p:cNvCxnSpPr/>
          <p:nvPr/>
        </p:nvCxnSpPr>
        <p:spPr>
          <a:xfrm>
            <a:off x="3596877" y="4705143"/>
            <a:ext cx="9105306"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8575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0575" y="6432815"/>
            <a:ext cx="12837913" cy="757094"/>
          </a:xfrm>
        </p:spPr>
        <p:txBody>
          <a:bodyPr anchor="b">
            <a:normAutofit/>
          </a:bodyPr>
          <a:lstStyle>
            <a:lvl1pPr algn="ctr">
              <a:defRPr sz="3206"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391281" y="1391184"/>
            <a:ext cx="13500947" cy="445632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2137"/>
            </a:lvl1pPr>
            <a:lvl2pPr marL="610773" indent="0">
              <a:buNone/>
              <a:defRPr sz="2137"/>
            </a:lvl2pPr>
            <a:lvl3pPr marL="1221547" indent="0">
              <a:buNone/>
              <a:defRPr sz="2137"/>
            </a:lvl3pPr>
            <a:lvl4pPr marL="1832320" indent="0">
              <a:buNone/>
              <a:defRPr sz="2137"/>
            </a:lvl4pPr>
            <a:lvl5pPr marL="2443094" indent="0">
              <a:buNone/>
              <a:defRPr sz="2137"/>
            </a:lvl5pPr>
            <a:lvl6pPr marL="3053867" indent="0">
              <a:buNone/>
              <a:defRPr sz="2137"/>
            </a:lvl6pPr>
            <a:lvl7pPr marL="3664641" indent="0">
              <a:buNone/>
              <a:defRPr sz="2137"/>
            </a:lvl7pPr>
            <a:lvl8pPr marL="4275414" indent="0">
              <a:buNone/>
              <a:defRPr sz="2137"/>
            </a:lvl8pPr>
            <a:lvl9pPr marL="4886188" indent="0">
              <a:buNone/>
              <a:defRPr sz="2137"/>
            </a:lvl9pPr>
          </a:lstStyle>
          <a:p>
            <a:r>
              <a:rPr lang="en-GB"/>
              <a:t>Click icon to add picture</a:t>
            </a:r>
            <a:endParaRPr lang="en-US" dirty="0"/>
          </a:p>
        </p:txBody>
      </p:sp>
      <p:sp>
        <p:nvSpPr>
          <p:cNvPr id="4" name="Text Placeholder 3"/>
          <p:cNvSpPr>
            <a:spLocks noGrp="1"/>
          </p:cNvSpPr>
          <p:nvPr>
            <p:ph type="body" sz="half" idx="2"/>
          </p:nvPr>
        </p:nvSpPr>
        <p:spPr>
          <a:xfrm>
            <a:off x="1730575" y="7189909"/>
            <a:ext cx="12837913" cy="659540"/>
          </a:xfrm>
        </p:spPr>
        <p:txBody>
          <a:bodyPr>
            <a:normAutofit/>
          </a:bodyPr>
          <a:lstStyle>
            <a:lvl1pPr marL="0" indent="0" algn="ctr">
              <a:buNone/>
              <a:defRPr sz="1870"/>
            </a:lvl1pPr>
            <a:lvl2pPr marL="610773" indent="0">
              <a:buNone/>
              <a:defRPr sz="1603"/>
            </a:lvl2pPr>
            <a:lvl3pPr marL="1221547" indent="0">
              <a:buNone/>
              <a:defRPr sz="1336"/>
            </a:lvl3pPr>
            <a:lvl4pPr marL="1832320" indent="0">
              <a:buNone/>
              <a:defRPr sz="1202"/>
            </a:lvl4pPr>
            <a:lvl5pPr marL="2443094" indent="0">
              <a:buNone/>
              <a:defRPr sz="1202"/>
            </a:lvl5pPr>
            <a:lvl6pPr marL="3053867" indent="0">
              <a:buNone/>
              <a:defRPr sz="1202"/>
            </a:lvl6pPr>
            <a:lvl7pPr marL="3664641" indent="0">
              <a:buNone/>
              <a:defRPr sz="1202"/>
            </a:lvl7pPr>
            <a:lvl8pPr marL="4275414" indent="0">
              <a:buNone/>
              <a:defRPr sz="1202"/>
            </a:lvl8pPr>
            <a:lvl9pPr marL="4886188" indent="0">
              <a:buNone/>
              <a:defRPr sz="1202"/>
            </a:lvl9pPr>
          </a:lstStyle>
          <a:p>
            <a:pPr lvl="0"/>
            <a:r>
              <a:rPr lang="en-GB"/>
              <a:t>Click to edit Master text styles</a:t>
            </a:r>
          </a:p>
        </p:txBody>
      </p:sp>
      <p:sp>
        <p:nvSpPr>
          <p:cNvPr id="5" name="Date Placeholder 4"/>
          <p:cNvSpPr>
            <a:spLocks noGrp="1"/>
          </p:cNvSpPr>
          <p:nvPr>
            <p:ph type="dt" sz="half" idx="10"/>
          </p:nvPr>
        </p:nvSpPr>
        <p:spPr/>
        <p:txBody>
          <a:bodyPr/>
          <a:lstStyle/>
          <a:p>
            <a:fld id="{E32E8F96-873C-CD45-9EBC-63E9B9C1C41B}" type="datetime2">
              <a:rPr lang="en-AU" smtClean="0"/>
              <a:t>Wednesday, 21 October 2020</a:t>
            </a:fld>
            <a:endParaRPr lang="en-US" dirty="0"/>
          </a:p>
        </p:txBody>
      </p:sp>
      <p:sp>
        <p:nvSpPr>
          <p:cNvPr id="6" name="Footer Placeholder 5"/>
          <p:cNvSpPr>
            <a:spLocks noGrp="1"/>
          </p:cNvSpPr>
          <p:nvPr>
            <p:ph type="ftr" sz="quarter" idx="11"/>
          </p:nvPr>
        </p:nvSpPr>
        <p:spPr/>
        <p:txBody>
          <a:bodyPr/>
          <a:lstStyle/>
          <a:p>
            <a:r>
              <a:rPr lang="en-US"/>
              <a:t>Rotary Club of Canterbury: Let's Stay Together Project</a:t>
            </a:r>
            <a:endParaRPr lang="en-US" dirty="0"/>
          </a:p>
        </p:txBody>
      </p:sp>
      <p:sp>
        <p:nvSpPr>
          <p:cNvPr id="7" name="Slide Number Placeholder 6"/>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1313071525"/>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741886" y="1312010"/>
            <a:ext cx="12815290" cy="3947348"/>
          </a:xfrm>
        </p:spPr>
        <p:txBody>
          <a:bodyPr anchor="ctr">
            <a:normAutofit/>
          </a:bodyPr>
          <a:lstStyle>
            <a:lvl1pPr algn="ctr">
              <a:defRPr sz="4275" b="0" cap="none"/>
            </a:lvl1pPr>
          </a:lstStyle>
          <a:p>
            <a:r>
              <a:rPr lang="en-GB"/>
              <a:t>Click to edit Master title style</a:t>
            </a:r>
            <a:endParaRPr lang="en-US" dirty="0"/>
          </a:p>
        </p:txBody>
      </p:sp>
      <p:sp>
        <p:nvSpPr>
          <p:cNvPr id="3" name="Text Placeholder 2"/>
          <p:cNvSpPr>
            <a:spLocks noGrp="1"/>
          </p:cNvSpPr>
          <p:nvPr>
            <p:ph type="body" idx="1"/>
          </p:nvPr>
        </p:nvSpPr>
        <p:spPr>
          <a:xfrm>
            <a:off x="1741886" y="5802259"/>
            <a:ext cx="12815290" cy="2047192"/>
          </a:xfrm>
        </p:spPr>
        <p:txBody>
          <a:bodyPr anchor="ctr">
            <a:normAutofit/>
          </a:bodyPr>
          <a:lstStyle>
            <a:lvl1pPr marL="0" indent="0" algn="ctr">
              <a:buNone/>
              <a:defRPr sz="2672">
                <a:solidFill>
                  <a:schemeClr val="tx1"/>
                </a:solidFill>
              </a:defRPr>
            </a:lvl1pPr>
            <a:lvl2pPr marL="610773" indent="0">
              <a:buNone/>
              <a:defRPr sz="2405">
                <a:solidFill>
                  <a:schemeClr val="tx1">
                    <a:tint val="75000"/>
                  </a:schemeClr>
                </a:solidFill>
              </a:defRPr>
            </a:lvl2pPr>
            <a:lvl3pPr marL="1221547" indent="0">
              <a:buNone/>
              <a:defRPr sz="2137">
                <a:solidFill>
                  <a:schemeClr val="tx1">
                    <a:tint val="75000"/>
                  </a:schemeClr>
                </a:solidFill>
              </a:defRPr>
            </a:lvl3pPr>
            <a:lvl4pPr marL="1832320" indent="0">
              <a:buNone/>
              <a:defRPr sz="1870">
                <a:solidFill>
                  <a:schemeClr val="tx1">
                    <a:tint val="75000"/>
                  </a:schemeClr>
                </a:solidFill>
              </a:defRPr>
            </a:lvl4pPr>
            <a:lvl5pPr marL="2443094" indent="0">
              <a:buNone/>
              <a:defRPr sz="1870">
                <a:solidFill>
                  <a:schemeClr val="tx1">
                    <a:tint val="75000"/>
                  </a:schemeClr>
                </a:solidFill>
              </a:defRPr>
            </a:lvl5pPr>
            <a:lvl6pPr marL="3053867" indent="0">
              <a:buNone/>
              <a:defRPr sz="1870">
                <a:solidFill>
                  <a:schemeClr val="tx1">
                    <a:tint val="75000"/>
                  </a:schemeClr>
                </a:solidFill>
              </a:defRPr>
            </a:lvl6pPr>
            <a:lvl7pPr marL="3664641" indent="0">
              <a:buNone/>
              <a:defRPr sz="1870">
                <a:solidFill>
                  <a:schemeClr val="tx1">
                    <a:tint val="75000"/>
                  </a:schemeClr>
                </a:solidFill>
              </a:defRPr>
            </a:lvl7pPr>
            <a:lvl8pPr marL="4275414" indent="0">
              <a:buNone/>
              <a:defRPr sz="1870">
                <a:solidFill>
                  <a:schemeClr val="tx1">
                    <a:tint val="75000"/>
                  </a:schemeClr>
                </a:solidFill>
              </a:defRPr>
            </a:lvl8pPr>
            <a:lvl9pPr marL="4886188" indent="0">
              <a:buNone/>
              <a:defRPr sz="187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32E8F96-873C-CD45-9EBC-63E9B9C1C41B}" type="datetime2">
              <a:rPr lang="en-AU" smtClean="0"/>
              <a:t>Wednesday, 21 October 2020</a:t>
            </a:fld>
            <a:endParaRPr lang="en-US" dirty="0"/>
          </a:p>
        </p:txBody>
      </p:sp>
      <p:sp>
        <p:nvSpPr>
          <p:cNvPr id="5" name="Footer Placeholder 4"/>
          <p:cNvSpPr>
            <a:spLocks noGrp="1"/>
          </p:cNvSpPr>
          <p:nvPr>
            <p:ph type="ftr" sz="quarter" idx="11"/>
          </p:nvPr>
        </p:nvSpPr>
        <p:spPr/>
        <p:txBody>
          <a:bodyPr/>
          <a:lstStyle/>
          <a:p>
            <a:r>
              <a:rPr lang="en-US"/>
              <a:t>Rotary Club of Canterbury: Let's Stay Together Project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cxnSp>
        <p:nvCxnSpPr>
          <p:cNvPr id="15" name="Straight Connector 14"/>
          <p:cNvCxnSpPr/>
          <p:nvPr/>
        </p:nvCxnSpPr>
        <p:spPr>
          <a:xfrm>
            <a:off x="1865195" y="5530808"/>
            <a:ext cx="1256756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1207814"/>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32050" y="1312010"/>
            <a:ext cx="12419407" cy="3166927"/>
          </a:xfrm>
        </p:spPr>
        <p:txBody>
          <a:bodyPr anchor="ctr">
            <a:normAutofit/>
          </a:bodyPr>
          <a:lstStyle>
            <a:lvl1pPr algn="ctr">
              <a:defRPr sz="4275" b="0" cap="none">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2237444" y="4478937"/>
            <a:ext cx="11808621" cy="780421"/>
          </a:xfrm>
        </p:spPr>
        <p:txBody>
          <a:bodyPr anchor="ctr">
            <a:normAutofit/>
          </a:bodyPr>
          <a:lstStyle>
            <a:lvl1pPr marL="0" indent="0" algn="r">
              <a:buFontTx/>
              <a:buNone/>
              <a:defRPr sz="2672"/>
            </a:lvl1pPr>
            <a:lvl2pPr marL="610773" indent="0">
              <a:buFontTx/>
              <a:buNone/>
              <a:defRPr/>
            </a:lvl2pPr>
            <a:lvl3pPr marL="1221547" indent="0">
              <a:buFontTx/>
              <a:buNone/>
              <a:defRPr/>
            </a:lvl3pPr>
            <a:lvl4pPr marL="1832320" indent="0">
              <a:buFontTx/>
              <a:buNone/>
              <a:defRPr/>
            </a:lvl4pPr>
            <a:lvl5pPr marL="2443094" indent="0">
              <a:buFontTx/>
              <a:buNone/>
              <a:defRPr/>
            </a:lvl5pPr>
          </a:lstStyle>
          <a:p>
            <a:pPr lvl="0"/>
            <a:r>
              <a:rPr lang="en-GB"/>
              <a:t>Click to edit Master text styles</a:t>
            </a:r>
          </a:p>
        </p:txBody>
      </p:sp>
      <p:sp>
        <p:nvSpPr>
          <p:cNvPr id="3" name="Text Placeholder 2"/>
          <p:cNvSpPr>
            <a:spLocks noGrp="1"/>
          </p:cNvSpPr>
          <p:nvPr>
            <p:ph type="body" idx="1"/>
          </p:nvPr>
        </p:nvSpPr>
        <p:spPr>
          <a:xfrm>
            <a:off x="1730575" y="5802259"/>
            <a:ext cx="12837913" cy="2047192"/>
          </a:xfrm>
        </p:spPr>
        <p:txBody>
          <a:bodyPr anchor="ctr">
            <a:normAutofit/>
          </a:bodyPr>
          <a:lstStyle>
            <a:lvl1pPr marL="0" indent="0" algn="ctr">
              <a:buNone/>
              <a:defRPr sz="2672">
                <a:solidFill>
                  <a:schemeClr val="tx1"/>
                </a:solidFill>
              </a:defRPr>
            </a:lvl1pPr>
            <a:lvl2pPr marL="610773" indent="0">
              <a:buNone/>
              <a:defRPr sz="2405">
                <a:solidFill>
                  <a:schemeClr val="tx1">
                    <a:tint val="75000"/>
                  </a:schemeClr>
                </a:solidFill>
              </a:defRPr>
            </a:lvl2pPr>
            <a:lvl3pPr marL="1221547" indent="0">
              <a:buNone/>
              <a:defRPr sz="2137">
                <a:solidFill>
                  <a:schemeClr val="tx1">
                    <a:tint val="75000"/>
                  </a:schemeClr>
                </a:solidFill>
              </a:defRPr>
            </a:lvl3pPr>
            <a:lvl4pPr marL="1832320" indent="0">
              <a:buNone/>
              <a:defRPr sz="1870">
                <a:solidFill>
                  <a:schemeClr val="tx1">
                    <a:tint val="75000"/>
                  </a:schemeClr>
                </a:solidFill>
              </a:defRPr>
            </a:lvl4pPr>
            <a:lvl5pPr marL="2443094" indent="0">
              <a:buNone/>
              <a:defRPr sz="1870">
                <a:solidFill>
                  <a:schemeClr val="tx1">
                    <a:tint val="75000"/>
                  </a:schemeClr>
                </a:solidFill>
              </a:defRPr>
            </a:lvl5pPr>
            <a:lvl6pPr marL="3053867" indent="0">
              <a:buNone/>
              <a:defRPr sz="1870">
                <a:solidFill>
                  <a:schemeClr val="tx1">
                    <a:tint val="75000"/>
                  </a:schemeClr>
                </a:solidFill>
              </a:defRPr>
            </a:lvl6pPr>
            <a:lvl7pPr marL="3664641" indent="0">
              <a:buNone/>
              <a:defRPr sz="1870">
                <a:solidFill>
                  <a:schemeClr val="tx1">
                    <a:tint val="75000"/>
                  </a:schemeClr>
                </a:solidFill>
              </a:defRPr>
            </a:lvl7pPr>
            <a:lvl8pPr marL="4275414" indent="0">
              <a:buNone/>
              <a:defRPr sz="1870">
                <a:solidFill>
                  <a:schemeClr val="tx1">
                    <a:tint val="75000"/>
                  </a:schemeClr>
                </a:solidFill>
              </a:defRPr>
            </a:lvl8pPr>
            <a:lvl9pPr marL="4886188" indent="0">
              <a:buNone/>
              <a:defRPr sz="187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32E8F96-873C-CD45-9EBC-63E9B9C1C41B}" type="datetime2">
              <a:rPr lang="en-AU" smtClean="0"/>
              <a:t>Wednesday, 21 October 2020</a:t>
            </a:fld>
            <a:endParaRPr lang="en-US" dirty="0"/>
          </a:p>
        </p:txBody>
      </p:sp>
      <p:sp>
        <p:nvSpPr>
          <p:cNvPr id="5" name="Footer Placeholder 4"/>
          <p:cNvSpPr>
            <a:spLocks noGrp="1"/>
          </p:cNvSpPr>
          <p:nvPr>
            <p:ph type="ftr" sz="quarter" idx="11"/>
          </p:nvPr>
        </p:nvSpPr>
        <p:spPr/>
        <p:txBody>
          <a:bodyPr/>
          <a:lstStyle/>
          <a:p>
            <a:r>
              <a:rPr lang="en-US"/>
              <a:t>Rotary Club of Canterbury: Let's Stay Together Project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
        <p:nvSpPr>
          <p:cNvPr id="14" name="TextBox 13"/>
          <p:cNvSpPr txBox="1"/>
          <p:nvPr/>
        </p:nvSpPr>
        <p:spPr>
          <a:xfrm>
            <a:off x="1151595" y="1175522"/>
            <a:ext cx="814388" cy="781190"/>
          </a:xfrm>
          <a:prstGeom prst="rect">
            <a:avLst/>
          </a:prstGeom>
        </p:spPr>
        <p:txBody>
          <a:bodyPr vert="horz" lIns="122153" tIns="61076" rIns="122153" bIns="61076" rtlCol="0" anchor="ctr">
            <a:noAutofit/>
          </a:bodyPr>
          <a:lstStyle/>
          <a:p>
            <a:pPr lvl="0"/>
            <a:r>
              <a:rPr lang="en-US" sz="10687" dirty="0">
                <a:solidFill>
                  <a:schemeClr val="tx1"/>
                </a:solidFill>
                <a:effectLst/>
              </a:rPr>
              <a:t>“</a:t>
            </a:r>
          </a:p>
        </p:txBody>
      </p:sp>
      <p:sp>
        <p:nvSpPr>
          <p:cNvPr id="15" name="TextBox 14"/>
          <p:cNvSpPr txBox="1"/>
          <p:nvPr/>
        </p:nvSpPr>
        <p:spPr>
          <a:xfrm>
            <a:off x="14161294" y="3777694"/>
            <a:ext cx="814388" cy="781190"/>
          </a:xfrm>
          <a:prstGeom prst="rect">
            <a:avLst/>
          </a:prstGeom>
        </p:spPr>
        <p:txBody>
          <a:bodyPr vert="horz" lIns="122153" tIns="61076" rIns="122153" bIns="61076" rtlCol="0" anchor="ctr">
            <a:noAutofit/>
          </a:bodyPr>
          <a:lstStyle/>
          <a:p>
            <a:pPr lvl="0" algn="r"/>
            <a:r>
              <a:rPr lang="en-US" sz="10687" dirty="0">
                <a:solidFill>
                  <a:schemeClr val="tx1"/>
                </a:solidFill>
                <a:effectLst/>
              </a:rPr>
              <a:t>”</a:t>
            </a:r>
          </a:p>
        </p:txBody>
      </p:sp>
      <p:cxnSp>
        <p:nvCxnSpPr>
          <p:cNvPr id="19" name="Straight Connector 18"/>
          <p:cNvCxnSpPr/>
          <p:nvPr/>
        </p:nvCxnSpPr>
        <p:spPr>
          <a:xfrm>
            <a:off x="1865195" y="5530808"/>
            <a:ext cx="1256756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5692728"/>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730576" y="4419866"/>
            <a:ext cx="12837916" cy="1962140"/>
          </a:xfrm>
        </p:spPr>
        <p:txBody>
          <a:bodyPr anchor="b">
            <a:normAutofit/>
          </a:bodyPr>
          <a:lstStyle>
            <a:lvl1pPr algn="l">
              <a:defRPr sz="4275" b="0" cap="none"/>
            </a:lvl1pPr>
          </a:lstStyle>
          <a:p>
            <a:r>
              <a:rPr lang="en-GB"/>
              <a:t>Click to edit Master title style</a:t>
            </a:r>
            <a:endParaRPr lang="en-US" dirty="0"/>
          </a:p>
        </p:txBody>
      </p:sp>
      <p:sp>
        <p:nvSpPr>
          <p:cNvPr id="3" name="Text Placeholder 2"/>
          <p:cNvSpPr>
            <a:spLocks noGrp="1"/>
          </p:cNvSpPr>
          <p:nvPr>
            <p:ph type="body" idx="1"/>
          </p:nvPr>
        </p:nvSpPr>
        <p:spPr>
          <a:xfrm>
            <a:off x="1730575" y="6382006"/>
            <a:ext cx="12837916" cy="1149391"/>
          </a:xfrm>
        </p:spPr>
        <p:txBody>
          <a:bodyPr anchor="t">
            <a:normAutofit/>
          </a:bodyPr>
          <a:lstStyle>
            <a:lvl1pPr marL="0" indent="0" algn="l">
              <a:buNone/>
              <a:defRPr sz="2672">
                <a:solidFill>
                  <a:schemeClr val="tx1"/>
                </a:solidFill>
              </a:defRPr>
            </a:lvl1pPr>
            <a:lvl2pPr marL="610773" indent="0">
              <a:buNone/>
              <a:defRPr sz="2405">
                <a:solidFill>
                  <a:schemeClr val="tx1">
                    <a:tint val="75000"/>
                  </a:schemeClr>
                </a:solidFill>
              </a:defRPr>
            </a:lvl2pPr>
            <a:lvl3pPr marL="1221547" indent="0">
              <a:buNone/>
              <a:defRPr sz="2137">
                <a:solidFill>
                  <a:schemeClr val="tx1">
                    <a:tint val="75000"/>
                  </a:schemeClr>
                </a:solidFill>
              </a:defRPr>
            </a:lvl3pPr>
            <a:lvl4pPr marL="1832320" indent="0">
              <a:buNone/>
              <a:defRPr sz="1870">
                <a:solidFill>
                  <a:schemeClr val="tx1">
                    <a:tint val="75000"/>
                  </a:schemeClr>
                </a:solidFill>
              </a:defRPr>
            </a:lvl4pPr>
            <a:lvl5pPr marL="2443094" indent="0">
              <a:buNone/>
              <a:defRPr sz="1870">
                <a:solidFill>
                  <a:schemeClr val="tx1">
                    <a:tint val="75000"/>
                  </a:schemeClr>
                </a:solidFill>
              </a:defRPr>
            </a:lvl5pPr>
            <a:lvl6pPr marL="3053867" indent="0">
              <a:buNone/>
              <a:defRPr sz="1870">
                <a:solidFill>
                  <a:schemeClr val="tx1">
                    <a:tint val="75000"/>
                  </a:schemeClr>
                </a:solidFill>
              </a:defRPr>
            </a:lvl6pPr>
            <a:lvl7pPr marL="3664641" indent="0">
              <a:buNone/>
              <a:defRPr sz="1870">
                <a:solidFill>
                  <a:schemeClr val="tx1">
                    <a:tint val="75000"/>
                  </a:schemeClr>
                </a:solidFill>
              </a:defRPr>
            </a:lvl7pPr>
            <a:lvl8pPr marL="4275414" indent="0">
              <a:buNone/>
              <a:defRPr sz="1870">
                <a:solidFill>
                  <a:schemeClr val="tx1">
                    <a:tint val="75000"/>
                  </a:schemeClr>
                </a:solidFill>
              </a:defRPr>
            </a:lvl8pPr>
            <a:lvl9pPr marL="4886188" indent="0">
              <a:buNone/>
              <a:defRPr sz="187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32E8F96-873C-CD45-9EBC-63E9B9C1C41B}" type="datetime2">
              <a:rPr lang="en-AU" smtClean="0"/>
              <a:t>Wednesday, 21 October 2020</a:t>
            </a:fld>
            <a:endParaRPr lang="en-US" dirty="0"/>
          </a:p>
        </p:txBody>
      </p:sp>
      <p:sp>
        <p:nvSpPr>
          <p:cNvPr id="5" name="Footer Placeholder 4"/>
          <p:cNvSpPr>
            <a:spLocks noGrp="1"/>
          </p:cNvSpPr>
          <p:nvPr>
            <p:ph type="ftr" sz="quarter" idx="11"/>
          </p:nvPr>
        </p:nvSpPr>
        <p:spPr/>
        <p:txBody>
          <a:bodyPr/>
          <a:lstStyle/>
          <a:p>
            <a:r>
              <a:rPr lang="en-US"/>
              <a:t>Rotary Club of Canterbury: Let's Stay Together Project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2909965247"/>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932050" y="1312010"/>
            <a:ext cx="12419407" cy="2997271"/>
          </a:xfrm>
        </p:spPr>
        <p:txBody>
          <a:bodyPr anchor="ctr">
            <a:normAutofit/>
          </a:bodyPr>
          <a:lstStyle>
            <a:lvl1pPr algn="ctr">
              <a:defRPr sz="4275" b="0" cap="none">
                <a:solidFill>
                  <a:schemeClr val="tx1"/>
                </a:solidFill>
              </a:defRPr>
            </a:lvl1pPr>
          </a:lstStyle>
          <a:p>
            <a:r>
              <a:rPr lang="en-GB"/>
              <a:t>Click to edit Master title style</a:t>
            </a:r>
            <a:endParaRPr lang="en-US" dirty="0"/>
          </a:p>
        </p:txBody>
      </p:sp>
      <p:sp>
        <p:nvSpPr>
          <p:cNvPr id="23" name="Text Placeholder 2"/>
          <p:cNvSpPr>
            <a:spLocks noGrp="1"/>
          </p:cNvSpPr>
          <p:nvPr>
            <p:ph type="body" idx="13"/>
          </p:nvPr>
        </p:nvSpPr>
        <p:spPr>
          <a:xfrm>
            <a:off x="1730575" y="4861683"/>
            <a:ext cx="12837916" cy="1184883"/>
          </a:xfrm>
        </p:spPr>
        <p:txBody>
          <a:bodyPr anchor="b">
            <a:normAutofit/>
          </a:bodyPr>
          <a:lstStyle>
            <a:lvl1pPr marL="0" indent="0" algn="l">
              <a:spcBef>
                <a:spcPts val="0"/>
              </a:spcBef>
              <a:buNone/>
              <a:defRPr sz="3206">
                <a:solidFill>
                  <a:schemeClr val="tx1"/>
                </a:solidFill>
              </a:defRPr>
            </a:lvl1pPr>
            <a:lvl2pPr marL="610773" indent="0">
              <a:buNone/>
              <a:defRPr sz="2405">
                <a:solidFill>
                  <a:schemeClr val="tx1">
                    <a:tint val="75000"/>
                  </a:schemeClr>
                </a:solidFill>
              </a:defRPr>
            </a:lvl2pPr>
            <a:lvl3pPr marL="1221547" indent="0">
              <a:buNone/>
              <a:defRPr sz="2137">
                <a:solidFill>
                  <a:schemeClr val="tx1">
                    <a:tint val="75000"/>
                  </a:schemeClr>
                </a:solidFill>
              </a:defRPr>
            </a:lvl3pPr>
            <a:lvl4pPr marL="1832320" indent="0">
              <a:buNone/>
              <a:defRPr sz="1870">
                <a:solidFill>
                  <a:schemeClr val="tx1">
                    <a:tint val="75000"/>
                  </a:schemeClr>
                </a:solidFill>
              </a:defRPr>
            </a:lvl4pPr>
            <a:lvl5pPr marL="2443094" indent="0">
              <a:buNone/>
              <a:defRPr sz="1870">
                <a:solidFill>
                  <a:schemeClr val="tx1">
                    <a:tint val="75000"/>
                  </a:schemeClr>
                </a:solidFill>
              </a:defRPr>
            </a:lvl5pPr>
            <a:lvl6pPr marL="3053867" indent="0">
              <a:buNone/>
              <a:defRPr sz="1870">
                <a:solidFill>
                  <a:schemeClr val="tx1">
                    <a:tint val="75000"/>
                  </a:schemeClr>
                </a:solidFill>
              </a:defRPr>
            </a:lvl6pPr>
            <a:lvl7pPr marL="3664641" indent="0">
              <a:buNone/>
              <a:defRPr sz="1870">
                <a:solidFill>
                  <a:schemeClr val="tx1">
                    <a:tint val="75000"/>
                  </a:schemeClr>
                </a:solidFill>
              </a:defRPr>
            </a:lvl7pPr>
            <a:lvl8pPr marL="4275414" indent="0">
              <a:buNone/>
              <a:defRPr sz="1870">
                <a:solidFill>
                  <a:schemeClr val="tx1">
                    <a:tint val="75000"/>
                  </a:schemeClr>
                </a:solidFill>
              </a:defRPr>
            </a:lvl8pPr>
            <a:lvl9pPr marL="4886188" indent="0">
              <a:buNone/>
              <a:defRPr sz="1870">
                <a:solidFill>
                  <a:schemeClr val="tx1">
                    <a:tint val="75000"/>
                  </a:schemeClr>
                </a:solidFill>
              </a:defRPr>
            </a:lvl9pPr>
          </a:lstStyle>
          <a:p>
            <a:pPr lvl="0"/>
            <a:r>
              <a:rPr lang="en-GB"/>
              <a:t>Click to edit Master text styles</a:t>
            </a:r>
          </a:p>
        </p:txBody>
      </p:sp>
      <p:sp>
        <p:nvSpPr>
          <p:cNvPr id="3" name="Text Placeholder 2"/>
          <p:cNvSpPr>
            <a:spLocks noGrp="1"/>
          </p:cNvSpPr>
          <p:nvPr>
            <p:ph type="body" idx="1"/>
          </p:nvPr>
        </p:nvSpPr>
        <p:spPr>
          <a:xfrm>
            <a:off x="1730575" y="6051090"/>
            <a:ext cx="12837916" cy="1798361"/>
          </a:xfrm>
        </p:spPr>
        <p:txBody>
          <a:bodyPr anchor="t">
            <a:normAutofit/>
          </a:bodyPr>
          <a:lstStyle>
            <a:lvl1pPr marL="0" indent="0" algn="l">
              <a:buNone/>
              <a:defRPr sz="2405">
                <a:solidFill>
                  <a:schemeClr val="tx1"/>
                </a:solidFill>
              </a:defRPr>
            </a:lvl1pPr>
            <a:lvl2pPr marL="610773" indent="0">
              <a:buNone/>
              <a:defRPr sz="2405">
                <a:solidFill>
                  <a:schemeClr val="tx1">
                    <a:tint val="75000"/>
                  </a:schemeClr>
                </a:solidFill>
              </a:defRPr>
            </a:lvl2pPr>
            <a:lvl3pPr marL="1221547" indent="0">
              <a:buNone/>
              <a:defRPr sz="2137">
                <a:solidFill>
                  <a:schemeClr val="tx1">
                    <a:tint val="75000"/>
                  </a:schemeClr>
                </a:solidFill>
              </a:defRPr>
            </a:lvl3pPr>
            <a:lvl4pPr marL="1832320" indent="0">
              <a:buNone/>
              <a:defRPr sz="1870">
                <a:solidFill>
                  <a:schemeClr val="tx1">
                    <a:tint val="75000"/>
                  </a:schemeClr>
                </a:solidFill>
              </a:defRPr>
            </a:lvl4pPr>
            <a:lvl5pPr marL="2443094" indent="0">
              <a:buNone/>
              <a:defRPr sz="1870">
                <a:solidFill>
                  <a:schemeClr val="tx1">
                    <a:tint val="75000"/>
                  </a:schemeClr>
                </a:solidFill>
              </a:defRPr>
            </a:lvl5pPr>
            <a:lvl6pPr marL="3053867" indent="0">
              <a:buNone/>
              <a:defRPr sz="1870">
                <a:solidFill>
                  <a:schemeClr val="tx1">
                    <a:tint val="75000"/>
                  </a:schemeClr>
                </a:solidFill>
              </a:defRPr>
            </a:lvl6pPr>
            <a:lvl7pPr marL="3664641" indent="0">
              <a:buNone/>
              <a:defRPr sz="1870">
                <a:solidFill>
                  <a:schemeClr val="tx1">
                    <a:tint val="75000"/>
                  </a:schemeClr>
                </a:solidFill>
              </a:defRPr>
            </a:lvl7pPr>
            <a:lvl8pPr marL="4275414" indent="0">
              <a:buNone/>
              <a:defRPr sz="1870">
                <a:solidFill>
                  <a:schemeClr val="tx1">
                    <a:tint val="75000"/>
                  </a:schemeClr>
                </a:solidFill>
              </a:defRPr>
            </a:lvl8pPr>
            <a:lvl9pPr marL="4886188" indent="0">
              <a:buNone/>
              <a:defRPr sz="187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32E8F96-873C-CD45-9EBC-63E9B9C1C41B}" type="datetime2">
              <a:rPr lang="en-AU" smtClean="0"/>
              <a:t>Wednesday, 21 October 2020</a:t>
            </a:fld>
            <a:endParaRPr lang="en-US" dirty="0"/>
          </a:p>
        </p:txBody>
      </p:sp>
      <p:sp>
        <p:nvSpPr>
          <p:cNvPr id="5" name="Footer Placeholder 4"/>
          <p:cNvSpPr>
            <a:spLocks noGrp="1"/>
          </p:cNvSpPr>
          <p:nvPr>
            <p:ph type="ftr" sz="quarter" idx="11"/>
          </p:nvPr>
        </p:nvSpPr>
        <p:spPr/>
        <p:txBody>
          <a:bodyPr/>
          <a:lstStyle/>
          <a:p>
            <a:r>
              <a:rPr lang="en-US"/>
              <a:t>Rotary Club of Canterbury: Let's Stay Together Project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
        <p:nvSpPr>
          <p:cNvPr id="12" name="TextBox 11"/>
          <p:cNvSpPr txBox="1"/>
          <p:nvPr/>
        </p:nvSpPr>
        <p:spPr>
          <a:xfrm>
            <a:off x="1151595" y="1175522"/>
            <a:ext cx="814388" cy="781190"/>
          </a:xfrm>
          <a:prstGeom prst="rect">
            <a:avLst/>
          </a:prstGeom>
        </p:spPr>
        <p:txBody>
          <a:bodyPr vert="horz" lIns="122153" tIns="61076" rIns="122153" bIns="61076" rtlCol="0" anchor="ctr">
            <a:noAutofit/>
          </a:bodyPr>
          <a:lstStyle/>
          <a:p>
            <a:pPr lvl="0"/>
            <a:r>
              <a:rPr lang="en-US" sz="10687" dirty="0">
                <a:solidFill>
                  <a:schemeClr val="tx1"/>
                </a:solidFill>
                <a:effectLst/>
              </a:rPr>
              <a:t>“</a:t>
            </a:r>
          </a:p>
        </p:txBody>
      </p:sp>
      <p:sp>
        <p:nvSpPr>
          <p:cNvPr id="13" name="TextBox 12"/>
          <p:cNvSpPr txBox="1"/>
          <p:nvPr/>
        </p:nvSpPr>
        <p:spPr>
          <a:xfrm>
            <a:off x="14161294" y="3472300"/>
            <a:ext cx="814388" cy="781190"/>
          </a:xfrm>
          <a:prstGeom prst="rect">
            <a:avLst/>
          </a:prstGeom>
        </p:spPr>
        <p:txBody>
          <a:bodyPr vert="horz" lIns="122153" tIns="61076" rIns="122153" bIns="61076" rtlCol="0" anchor="ctr">
            <a:noAutofit/>
          </a:bodyPr>
          <a:lstStyle/>
          <a:p>
            <a:pPr lvl="0" algn="r"/>
            <a:r>
              <a:rPr lang="en-US" sz="10687" dirty="0">
                <a:solidFill>
                  <a:schemeClr val="tx1"/>
                </a:solidFill>
                <a:effectLst/>
              </a:rPr>
              <a:t>”</a:t>
            </a:r>
          </a:p>
        </p:txBody>
      </p:sp>
      <p:cxnSp>
        <p:nvCxnSpPr>
          <p:cNvPr id="26" name="Straight Connector 25"/>
          <p:cNvCxnSpPr/>
          <p:nvPr/>
        </p:nvCxnSpPr>
        <p:spPr>
          <a:xfrm>
            <a:off x="1865195" y="4580732"/>
            <a:ext cx="1256756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0801800"/>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730575" y="1312010"/>
            <a:ext cx="12837913" cy="2997271"/>
          </a:xfrm>
        </p:spPr>
        <p:txBody>
          <a:bodyPr vert="horz" lIns="91440" tIns="45720" rIns="91440" bIns="45720" rtlCol="0" anchor="ctr">
            <a:normAutofit/>
          </a:bodyPr>
          <a:lstStyle>
            <a:lvl1pPr>
              <a:defRPr lang="en-US" b="0" dirty="0"/>
            </a:lvl1pPr>
          </a:lstStyle>
          <a:p>
            <a:pPr marL="0" lvl="0"/>
            <a:r>
              <a:rPr lang="en-GB"/>
              <a:t>Click to edit Master title style</a:t>
            </a:r>
            <a:endParaRPr lang="en-US" dirty="0"/>
          </a:p>
        </p:txBody>
      </p:sp>
      <p:sp>
        <p:nvSpPr>
          <p:cNvPr id="20" name="Text Placeholder 2"/>
          <p:cNvSpPr>
            <a:spLocks noGrp="1"/>
          </p:cNvSpPr>
          <p:nvPr>
            <p:ph type="body" idx="13"/>
          </p:nvPr>
        </p:nvSpPr>
        <p:spPr>
          <a:xfrm>
            <a:off x="1730575" y="4849468"/>
            <a:ext cx="12837916" cy="1123806"/>
          </a:xfrm>
        </p:spPr>
        <p:txBody>
          <a:bodyPr anchor="b">
            <a:normAutofit/>
          </a:bodyPr>
          <a:lstStyle>
            <a:lvl1pPr marL="0" indent="0" algn="l">
              <a:spcBef>
                <a:spcPts val="0"/>
              </a:spcBef>
              <a:buNone/>
              <a:defRPr sz="3741">
                <a:solidFill>
                  <a:schemeClr val="tx1"/>
                </a:solidFill>
              </a:defRPr>
            </a:lvl1pPr>
            <a:lvl2pPr marL="610773" indent="0">
              <a:buNone/>
              <a:defRPr sz="2405">
                <a:solidFill>
                  <a:schemeClr val="tx1">
                    <a:tint val="75000"/>
                  </a:schemeClr>
                </a:solidFill>
              </a:defRPr>
            </a:lvl2pPr>
            <a:lvl3pPr marL="1221547" indent="0">
              <a:buNone/>
              <a:defRPr sz="2137">
                <a:solidFill>
                  <a:schemeClr val="tx1">
                    <a:tint val="75000"/>
                  </a:schemeClr>
                </a:solidFill>
              </a:defRPr>
            </a:lvl3pPr>
            <a:lvl4pPr marL="1832320" indent="0">
              <a:buNone/>
              <a:defRPr sz="1870">
                <a:solidFill>
                  <a:schemeClr val="tx1">
                    <a:tint val="75000"/>
                  </a:schemeClr>
                </a:solidFill>
              </a:defRPr>
            </a:lvl4pPr>
            <a:lvl5pPr marL="2443094" indent="0">
              <a:buNone/>
              <a:defRPr sz="1870">
                <a:solidFill>
                  <a:schemeClr val="tx1">
                    <a:tint val="75000"/>
                  </a:schemeClr>
                </a:solidFill>
              </a:defRPr>
            </a:lvl5pPr>
            <a:lvl6pPr marL="3053867" indent="0">
              <a:buNone/>
              <a:defRPr sz="1870">
                <a:solidFill>
                  <a:schemeClr val="tx1">
                    <a:tint val="75000"/>
                  </a:schemeClr>
                </a:solidFill>
              </a:defRPr>
            </a:lvl6pPr>
            <a:lvl7pPr marL="3664641" indent="0">
              <a:buNone/>
              <a:defRPr sz="1870">
                <a:solidFill>
                  <a:schemeClr val="tx1">
                    <a:tint val="75000"/>
                  </a:schemeClr>
                </a:solidFill>
              </a:defRPr>
            </a:lvl7pPr>
            <a:lvl8pPr marL="4275414" indent="0">
              <a:buNone/>
              <a:defRPr sz="1870">
                <a:solidFill>
                  <a:schemeClr val="tx1">
                    <a:tint val="75000"/>
                  </a:schemeClr>
                </a:solidFill>
              </a:defRPr>
            </a:lvl8pPr>
            <a:lvl9pPr marL="4886188" indent="0">
              <a:buNone/>
              <a:defRPr sz="1870">
                <a:solidFill>
                  <a:schemeClr val="tx1">
                    <a:tint val="75000"/>
                  </a:schemeClr>
                </a:solidFill>
              </a:defRPr>
            </a:lvl9pPr>
          </a:lstStyle>
          <a:p>
            <a:pPr lvl="0"/>
            <a:r>
              <a:rPr lang="en-GB"/>
              <a:t>Click to edit Master text styles</a:t>
            </a:r>
          </a:p>
        </p:txBody>
      </p:sp>
      <p:sp>
        <p:nvSpPr>
          <p:cNvPr id="3" name="Text Placeholder 2"/>
          <p:cNvSpPr>
            <a:spLocks noGrp="1"/>
          </p:cNvSpPr>
          <p:nvPr>
            <p:ph type="body" idx="1"/>
          </p:nvPr>
        </p:nvSpPr>
        <p:spPr>
          <a:xfrm>
            <a:off x="1730573" y="5971916"/>
            <a:ext cx="12837919" cy="1877535"/>
          </a:xfrm>
        </p:spPr>
        <p:txBody>
          <a:bodyPr anchor="t">
            <a:normAutofit/>
          </a:bodyPr>
          <a:lstStyle>
            <a:lvl1pPr marL="0" indent="0" algn="l">
              <a:buNone/>
              <a:defRPr sz="2405">
                <a:solidFill>
                  <a:schemeClr val="tx1"/>
                </a:solidFill>
              </a:defRPr>
            </a:lvl1pPr>
            <a:lvl2pPr marL="610773" indent="0">
              <a:buNone/>
              <a:defRPr sz="2405">
                <a:solidFill>
                  <a:schemeClr val="tx1">
                    <a:tint val="75000"/>
                  </a:schemeClr>
                </a:solidFill>
              </a:defRPr>
            </a:lvl2pPr>
            <a:lvl3pPr marL="1221547" indent="0">
              <a:buNone/>
              <a:defRPr sz="2137">
                <a:solidFill>
                  <a:schemeClr val="tx1">
                    <a:tint val="75000"/>
                  </a:schemeClr>
                </a:solidFill>
              </a:defRPr>
            </a:lvl3pPr>
            <a:lvl4pPr marL="1832320" indent="0">
              <a:buNone/>
              <a:defRPr sz="1870">
                <a:solidFill>
                  <a:schemeClr val="tx1">
                    <a:tint val="75000"/>
                  </a:schemeClr>
                </a:solidFill>
              </a:defRPr>
            </a:lvl4pPr>
            <a:lvl5pPr marL="2443094" indent="0">
              <a:buNone/>
              <a:defRPr sz="1870">
                <a:solidFill>
                  <a:schemeClr val="tx1">
                    <a:tint val="75000"/>
                  </a:schemeClr>
                </a:solidFill>
              </a:defRPr>
            </a:lvl5pPr>
            <a:lvl6pPr marL="3053867" indent="0">
              <a:buNone/>
              <a:defRPr sz="1870">
                <a:solidFill>
                  <a:schemeClr val="tx1">
                    <a:tint val="75000"/>
                  </a:schemeClr>
                </a:solidFill>
              </a:defRPr>
            </a:lvl6pPr>
            <a:lvl7pPr marL="3664641" indent="0">
              <a:buNone/>
              <a:defRPr sz="1870">
                <a:solidFill>
                  <a:schemeClr val="tx1">
                    <a:tint val="75000"/>
                  </a:schemeClr>
                </a:solidFill>
              </a:defRPr>
            </a:lvl7pPr>
            <a:lvl8pPr marL="4275414" indent="0">
              <a:buNone/>
              <a:defRPr sz="1870">
                <a:solidFill>
                  <a:schemeClr val="tx1">
                    <a:tint val="75000"/>
                  </a:schemeClr>
                </a:solidFill>
              </a:defRPr>
            </a:lvl8pPr>
            <a:lvl9pPr marL="4886188" indent="0">
              <a:buNone/>
              <a:defRPr sz="187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32E8F96-873C-CD45-9EBC-63E9B9C1C41B}" type="datetime2">
              <a:rPr lang="en-AU" smtClean="0"/>
              <a:t>Wednesday, 21 October 2020</a:t>
            </a:fld>
            <a:endParaRPr lang="en-US" dirty="0"/>
          </a:p>
        </p:txBody>
      </p:sp>
      <p:sp>
        <p:nvSpPr>
          <p:cNvPr id="5" name="Footer Placeholder 4"/>
          <p:cNvSpPr>
            <a:spLocks noGrp="1"/>
          </p:cNvSpPr>
          <p:nvPr>
            <p:ph type="ftr" sz="quarter" idx="11"/>
          </p:nvPr>
        </p:nvSpPr>
        <p:spPr/>
        <p:txBody>
          <a:bodyPr/>
          <a:lstStyle/>
          <a:p>
            <a:r>
              <a:rPr lang="en-US"/>
              <a:t>Rotary Club of Canterbury: Let's Stay Together Project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cxnSp>
        <p:nvCxnSpPr>
          <p:cNvPr id="15" name="Straight Connector 14"/>
          <p:cNvCxnSpPr/>
          <p:nvPr/>
        </p:nvCxnSpPr>
        <p:spPr>
          <a:xfrm>
            <a:off x="1865195" y="4580732"/>
            <a:ext cx="1256756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3105335"/>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32E8F96-873C-CD45-9EBC-63E9B9C1C41B}" type="datetime2">
              <a:rPr lang="en-AU" smtClean="0"/>
              <a:t>Wednesday, 21 October 2020</a:t>
            </a:fld>
            <a:endParaRPr lang="en-US" dirty="0"/>
          </a:p>
        </p:txBody>
      </p:sp>
      <p:sp>
        <p:nvSpPr>
          <p:cNvPr id="5" name="Footer Placeholder 4"/>
          <p:cNvSpPr>
            <a:spLocks noGrp="1"/>
          </p:cNvSpPr>
          <p:nvPr>
            <p:ph type="ftr" sz="quarter" idx="11"/>
          </p:nvPr>
        </p:nvSpPr>
        <p:spPr/>
        <p:txBody>
          <a:bodyPr/>
          <a:lstStyle/>
          <a:p>
            <a:r>
              <a:rPr lang="en-US"/>
              <a:t>Rotary Club of Canterbury: Let's Stay Together Project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cxnSp>
        <p:nvCxnSpPr>
          <p:cNvPr id="14" name="Straight Connector 13"/>
          <p:cNvCxnSpPr/>
          <p:nvPr/>
        </p:nvCxnSpPr>
        <p:spPr>
          <a:xfrm>
            <a:off x="1865195" y="3234787"/>
            <a:ext cx="1256756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3935480"/>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022578" y="1312010"/>
            <a:ext cx="2526118" cy="653744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730571" y="1312010"/>
            <a:ext cx="9930057" cy="653744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32E8F96-873C-CD45-9EBC-63E9B9C1C41B}" type="datetime2">
              <a:rPr lang="en-AU" smtClean="0"/>
              <a:t>Wednesday, 21 October 2020</a:t>
            </a:fld>
            <a:endParaRPr lang="en-US" dirty="0"/>
          </a:p>
        </p:txBody>
      </p:sp>
      <p:sp>
        <p:nvSpPr>
          <p:cNvPr id="5" name="Footer Placeholder 4"/>
          <p:cNvSpPr>
            <a:spLocks noGrp="1"/>
          </p:cNvSpPr>
          <p:nvPr>
            <p:ph type="ftr" sz="quarter" idx="11"/>
          </p:nvPr>
        </p:nvSpPr>
        <p:spPr/>
        <p:txBody>
          <a:bodyPr/>
          <a:lstStyle/>
          <a:p>
            <a:r>
              <a:rPr lang="en-US"/>
              <a:t>Rotary Club of Canterbury: Let's Stay Together Project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cxnSp>
        <p:nvCxnSpPr>
          <p:cNvPr id="14" name="Straight Connector 13"/>
          <p:cNvCxnSpPr/>
          <p:nvPr/>
        </p:nvCxnSpPr>
        <p:spPr>
          <a:xfrm>
            <a:off x="11841603" y="1323323"/>
            <a:ext cx="0" cy="6514818"/>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8990150"/>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865195" y="3234787"/>
            <a:ext cx="125675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32E8F96-873C-CD45-9EBC-63E9B9C1C41B}" type="datetime2">
              <a:rPr lang="en-AU" smtClean="0"/>
              <a:t>Wednesday, 21 October 2020</a:t>
            </a:fld>
            <a:endParaRPr lang="en-US" dirty="0"/>
          </a:p>
        </p:txBody>
      </p:sp>
      <p:sp>
        <p:nvSpPr>
          <p:cNvPr id="5" name="Footer Placeholder 4"/>
          <p:cNvSpPr>
            <a:spLocks noGrp="1"/>
          </p:cNvSpPr>
          <p:nvPr>
            <p:ph type="ftr" sz="quarter" idx="11"/>
          </p:nvPr>
        </p:nvSpPr>
        <p:spPr/>
        <p:txBody>
          <a:bodyPr/>
          <a:lstStyle/>
          <a:p>
            <a:r>
              <a:rPr lang="en-US"/>
              <a:t>Rotary Club of Canterbury: Let's Stay Together Project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2381809034"/>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92006" y="2341271"/>
            <a:ext cx="10899497" cy="2434659"/>
          </a:xfrm>
        </p:spPr>
        <p:txBody>
          <a:bodyPr anchor="b">
            <a:normAutofit/>
          </a:bodyPr>
          <a:lstStyle>
            <a:lvl1pPr algn="ctr">
              <a:defRPr sz="5878" b="0" cap="none"/>
            </a:lvl1pPr>
          </a:lstStyle>
          <a:p>
            <a:r>
              <a:rPr lang="en-GB"/>
              <a:t>Click to edit Master title style</a:t>
            </a:r>
            <a:endParaRPr lang="en-US" dirty="0"/>
          </a:p>
        </p:txBody>
      </p:sp>
      <p:sp>
        <p:nvSpPr>
          <p:cNvPr id="3" name="Text Placeholder 2"/>
          <p:cNvSpPr>
            <a:spLocks noGrp="1"/>
          </p:cNvSpPr>
          <p:nvPr>
            <p:ph type="body" idx="1"/>
          </p:nvPr>
        </p:nvSpPr>
        <p:spPr>
          <a:xfrm>
            <a:off x="2692004" y="5137862"/>
            <a:ext cx="10899500" cy="1275160"/>
          </a:xfrm>
        </p:spPr>
        <p:txBody>
          <a:bodyPr anchor="t">
            <a:normAutofit/>
          </a:bodyPr>
          <a:lstStyle>
            <a:lvl1pPr marL="0" indent="0" algn="ctr">
              <a:buNone/>
              <a:defRPr sz="3206">
                <a:solidFill>
                  <a:schemeClr val="tx1"/>
                </a:solidFill>
              </a:defRPr>
            </a:lvl1pPr>
            <a:lvl2pPr marL="610773" indent="0">
              <a:buNone/>
              <a:defRPr sz="2405">
                <a:solidFill>
                  <a:schemeClr val="tx1">
                    <a:tint val="75000"/>
                  </a:schemeClr>
                </a:solidFill>
              </a:defRPr>
            </a:lvl2pPr>
            <a:lvl3pPr marL="1221547" indent="0">
              <a:buNone/>
              <a:defRPr sz="2137">
                <a:solidFill>
                  <a:schemeClr val="tx1">
                    <a:tint val="75000"/>
                  </a:schemeClr>
                </a:solidFill>
              </a:defRPr>
            </a:lvl3pPr>
            <a:lvl4pPr marL="1832320" indent="0">
              <a:buNone/>
              <a:defRPr sz="1870">
                <a:solidFill>
                  <a:schemeClr val="tx1">
                    <a:tint val="75000"/>
                  </a:schemeClr>
                </a:solidFill>
              </a:defRPr>
            </a:lvl4pPr>
            <a:lvl5pPr marL="2443094" indent="0">
              <a:buNone/>
              <a:defRPr sz="1870">
                <a:solidFill>
                  <a:schemeClr val="tx1">
                    <a:tint val="75000"/>
                  </a:schemeClr>
                </a:solidFill>
              </a:defRPr>
            </a:lvl5pPr>
            <a:lvl6pPr marL="3053867" indent="0">
              <a:buNone/>
              <a:defRPr sz="1870">
                <a:solidFill>
                  <a:schemeClr val="tx1">
                    <a:tint val="75000"/>
                  </a:schemeClr>
                </a:solidFill>
              </a:defRPr>
            </a:lvl6pPr>
            <a:lvl7pPr marL="3664641" indent="0">
              <a:buNone/>
              <a:defRPr sz="1870">
                <a:solidFill>
                  <a:schemeClr val="tx1">
                    <a:tint val="75000"/>
                  </a:schemeClr>
                </a:solidFill>
              </a:defRPr>
            </a:lvl7pPr>
            <a:lvl8pPr marL="4275414" indent="0">
              <a:buNone/>
              <a:defRPr sz="1870">
                <a:solidFill>
                  <a:schemeClr val="tx1">
                    <a:tint val="75000"/>
                  </a:schemeClr>
                </a:solidFill>
              </a:defRPr>
            </a:lvl8pPr>
            <a:lvl9pPr marL="4886188" indent="0">
              <a:buNone/>
              <a:defRPr sz="187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F11CD36-0AF4-1546-A035-EDC9944A4D54}" type="datetime2">
              <a:rPr lang="en-AU" smtClean="0"/>
              <a:t>Wednesday, 21 October 2020</a:t>
            </a:fld>
            <a:endParaRPr lang="en-US"/>
          </a:p>
        </p:txBody>
      </p:sp>
      <p:sp>
        <p:nvSpPr>
          <p:cNvPr id="5" name="Footer Placeholder 4"/>
          <p:cNvSpPr>
            <a:spLocks noGrp="1"/>
          </p:cNvSpPr>
          <p:nvPr>
            <p:ph type="ftr" sz="quarter" idx="11"/>
          </p:nvPr>
        </p:nvSpPr>
        <p:spPr/>
        <p:txBody>
          <a:bodyPr/>
          <a:lstStyle/>
          <a:p>
            <a:r>
              <a:rPr lang="en-US"/>
              <a:t>Rotary Club of Canterbury: Let's Stay Together Project</a:t>
            </a:r>
          </a:p>
        </p:txBody>
      </p:sp>
      <p:sp>
        <p:nvSpPr>
          <p:cNvPr id="6" name="Slide Number Placeholder 5"/>
          <p:cNvSpPr>
            <a:spLocks noGrp="1"/>
          </p:cNvSpPr>
          <p:nvPr>
            <p:ph type="sldNum" sz="quarter" idx="12"/>
          </p:nvPr>
        </p:nvSpPr>
        <p:spPr/>
        <p:txBody>
          <a:bodyPr/>
          <a:lstStyle/>
          <a:p>
            <a:fld id="{DBA1B0FB-D917-4C8C-928F-313BD683BF39}" type="slidenum">
              <a:rPr lang="en-US" smtClean="0"/>
              <a:t>‹#›</a:t>
            </a:fld>
            <a:endParaRPr lang="en-US"/>
          </a:p>
        </p:txBody>
      </p:sp>
      <p:cxnSp>
        <p:nvCxnSpPr>
          <p:cNvPr id="16" name="Straight Connector 15"/>
          <p:cNvCxnSpPr/>
          <p:nvPr/>
        </p:nvCxnSpPr>
        <p:spPr>
          <a:xfrm>
            <a:off x="2688872" y="4956895"/>
            <a:ext cx="1090576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4502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865195" y="3234787"/>
            <a:ext cx="125675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734646" y="3420279"/>
            <a:ext cx="6303359" cy="4421933"/>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8257889" y="3420279"/>
            <a:ext cx="6303359" cy="4421933"/>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32E8F96-873C-CD45-9EBC-63E9B9C1C41B}" type="datetime2">
              <a:rPr lang="en-AU" smtClean="0"/>
              <a:t>Wednesday, 21 October 2020</a:t>
            </a:fld>
            <a:endParaRPr lang="en-US" dirty="0"/>
          </a:p>
        </p:txBody>
      </p:sp>
      <p:sp>
        <p:nvSpPr>
          <p:cNvPr id="6" name="Footer Placeholder 5"/>
          <p:cNvSpPr>
            <a:spLocks noGrp="1"/>
          </p:cNvSpPr>
          <p:nvPr>
            <p:ph type="ftr" sz="quarter" idx="11"/>
          </p:nvPr>
        </p:nvSpPr>
        <p:spPr/>
        <p:txBody>
          <a:bodyPr/>
          <a:lstStyle/>
          <a:p>
            <a:r>
              <a:rPr lang="en-US"/>
              <a:t>Rotary Club of Canterbury: Let's Stay Together Project</a:t>
            </a:r>
            <a:endParaRPr lang="en-US" dirty="0"/>
          </a:p>
        </p:txBody>
      </p:sp>
      <p:sp>
        <p:nvSpPr>
          <p:cNvPr id="7" name="Slide Number Placeholder 6"/>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880124786"/>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730574" y="3551480"/>
            <a:ext cx="6303359" cy="769817"/>
          </a:xfrm>
        </p:spPr>
        <p:txBody>
          <a:bodyPr anchor="b">
            <a:noAutofit/>
          </a:bodyPr>
          <a:lstStyle>
            <a:lvl1pPr marL="0" indent="0">
              <a:spcBef>
                <a:spcPts val="898"/>
              </a:spcBef>
              <a:spcAft>
                <a:spcPts val="802"/>
              </a:spcAft>
              <a:buNone/>
              <a:defRPr sz="3741" b="0">
                <a:solidFill>
                  <a:schemeClr val="accent1"/>
                </a:solidFill>
              </a:defRPr>
            </a:lvl1pPr>
            <a:lvl2pPr marL="610773" indent="0">
              <a:buNone/>
              <a:defRPr sz="2672" b="1"/>
            </a:lvl2pPr>
            <a:lvl3pPr marL="1221547" indent="0">
              <a:buNone/>
              <a:defRPr sz="2405" b="1"/>
            </a:lvl3pPr>
            <a:lvl4pPr marL="1832320" indent="0">
              <a:buNone/>
              <a:defRPr sz="2137" b="1"/>
            </a:lvl4pPr>
            <a:lvl5pPr marL="2443094" indent="0">
              <a:buNone/>
              <a:defRPr sz="2137" b="1"/>
            </a:lvl5pPr>
            <a:lvl6pPr marL="3053867" indent="0">
              <a:buNone/>
              <a:defRPr sz="2137" b="1"/>
            </a:lvl6pPr>
            <a:lvl7pPr marL="3664641" indent="0">
              <a:buNone/>
              <a:defRPr sz="2137" b="1"/>
            </a:lvl7pPr>
            <a:lvl8pPr marL="4275414" indent="0">
              <a:buNone/>
              <a:defRPr sz="2137" b="1"/>
            </a:lvl8pPr>
            <a:lvl9pPr marL="4886188" indent="0">
              <a:buNone/>
              <a:defRPr sz="2137" b="1"/>
            </a:lvl9pPr>
          </a:lstStyle>
          <a:p>
            <a:pPr lvl="0"/>
            <a:r>
              <a:rPr lang="en-GB"/>
              <a:t>Click to edit Master text styles</a:t>
            </a:r>
          </a:p>
        </p:txBody>
      </p:sp>
      <p:sp>
        <p:nvSpPr>
          <p:cNvPr id="4" name="Content Placeholder 3"/>
          <p:cNvSpPr>
            <a:spLocks noGrp="1"/>
          </p:cNvSpPr>
          <p:nvPr>
            <p:ph sz="half" idx="2"/>
          </p:nvPr>
        </p:nvSpPr>
        <p:spPr>
          <a:xfrm>
            <a:off x="1730574" y="4332608"/>
            <a:ext cx="6303359" cy="3516844"/>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8256989" y="3551480"/>
            <a:ext cx="6303359" cy="769817"/>
          </a:xfrm>
        </p:spPr>
        <p:txBody>
          <a:bodyPr anchor="b">
            <a:noAutofit/>
          </a:bodyPr>
          <a:lstStyle>
            <a:lvl1pPr marL="0" indent="0">
              <a:spcBef>
                <a:spcPts val="898"/>
              </a:spcBef>
              <a:spcAft>
                <a:spcPts val="802"/>
              </a:spcAft>
              <a:buNone/>
              <a:defRPr sz="3741" b="0">
                <a:solidFill>
                  <a:schemeClr val="accent1"/>
                </a:solidFill>
              </a:defRPr>
            </a:lvl1pPr>
            <a:lvl2pPr marL="610773" indent="0">
              <a:buNone/>
              <a:defRPr sz="2672" b="1"/>
            </a:lvl2pPr>
            <a:lvl3pPr marL="1221547" indent="0">
              <a:buNone/>
              <a:defRPr sz="2405" b="1"/>
            </a:lvl3pPr>
            <a:lvl4pPr marL="1832320" indent="0">
              <a:buNone/>
              <a:defRPr sz="2137" b="1"/>
            </a:lvl4pPr>
            <a:lvl5pPr marL="2443094" indent="0">
              <a:buNone/>
              <a:defRPr sz="2137" b="1"/>
            </a:lvl5pPr>
            <a:lvl6pPr marL="3053867" indent="0">
              <a:buNone/>
              <a:defRPr sz="2137" b="1"/>
            </a:lvl6pPr>
            <a:lvl7pPr marL="3664641" indent="0">
              <a:buNone/>
              <a:defRPr sz="2137" b="1"/>
            </a:lvl7pPr>
            <a:lvl8pPr marL="4275414" indent="0">
              <a:buNone/>
              <a:defRPr sz="2137" b="1"/>
            </a:lvl8pPr>
            <a:lvl9pPr marL="4886188" indent="0">
              <a:buNone/>
              <a:defRPr sz="2137" b="1"/>
            </a:lvl9pPr>
          </a:lstStyle>
          <a:p>
            <a:pPr lvl="0"/>
            <a:r>
              <a:rPr lang="en-GB"/>
              <a:t>Click to edit Master text styles</a:t>
            </a:r>
          </a:p>
        </p:txBody>
      </p:sp>
      <p:sp>
        <p:nvSpPr>
          <p:cNvPr id="6" name="Content Placeholder 5"/>
          <p:cNvSpPr>
            <a:spLocks noGrp="1"/>
          </p:cNvSpPr>
          <p:nvPr>
            <p:ph sz="quarter" idx="4"/>
          </p:nvPr>
        </p:nvSpPr>
        <p:spPr>
          <a:xfrm>
            <a:off x="8256989" y="4332608"/>
            <a:ext cx="6303359" cy="3516844"/>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32E8F96-873C-CD45-9EBC-63E9B9C1C41B}" type="datetime2">
              <a:rPr lang="en-AU" smtClean="0"/>
              <a:t>Wednesday, 21 October 2020</a:t>
            </a:fld>
            <a:endParaRPr lang="en-US" dirty="0"/>
          </a:p>
        </p:txBody>
      </p:sp>
      <p:sp>
        <p:nvSpPr>
          <p:cNvPr id="8" name="Footer Placeholder 7"/>
          <p:cNvSpPr>
            <a:spLocks noGrp="1"/>
          </p:cNvSpPr>
          <p:nvPr>
            <p:ph type="ftr" sz="quarter" idx="11"/>
          </p:nvPr>
        </p:nvSpPr>
        <p:spPr/>
        <p:txBody>
          <a:bodyPr/>
          <a:lstStyle/>
          <a:p>
            <a:r>
              <a:rPr lang="en-US"/>
              <a:t>Rotary Club of Canterbury: Let's Stay Together Project</a:t>
            </a:r>
            <a:endParaRPr lang="en-US" dirty="0"/>
          </a:p>
        </p:txBody>
      </p:sp>
      <p:sp>
        <p:nvSpPr>
          <p:cNvPr id="9" name="Slide Number Placeholder 8"/>
          <p:cNvSpPr>
            <a:spLocks noGrp="1"/>
          </p:cNvSpPr>
          <p:nvPr>
            <p:ph type="sldNum" sz="quarter" idx="12"/>
          </p:nvPr>
        </p:nvSpPr>
        <p:spPr/>
        <p:txBody>
          <a:bodyPr/>
          <a:lstStyle/>
          <a:p>
            <a:fld id="{DBA1B0FB-D917-4C8C-928F-313BD683BF39}" type="slidenum">
              <a:rPr lang="en-US" smtClean="0"/>
              <a:pPr/>
              <a:t>‹#›</a:t>
            </a:fld>
            <a:endParaRPr lang="en-US"/>
          </a:p>
        </p:txBody>
      </p:sp>
      <p:cxnSp>
        <p:nvCxnSpPr>
          <p:cNvPr id="18" name="Straight Connector 17"/>
          <p:cNvCxnSpPr/>
          <p:nvPr/>
        </p:nvCxnSpPr>
        <p:spPr>
          <a:xfrm>
            <a:off x="1865195" y="3234787"/>
            <a:ext cx="1256756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3318924"/>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098FFF11-4EC7-5945-9C1E-93928CA1D568}" type="datetime2">
              <a:rPr lang="en-AU" smtClean="0"/>
              <a:t>Wednesday, 21 October 2020</a:t>
            </a:fld>
            <a:endParaRPr lang="en-US"/>
          </a:p>
        </p:txBody>
      </p:sp>
      <p:sp>
        <p:nvSpPr>
          <p:cNvPr id="4" name="Footer Placeholder 3"/>
          <p:cNvSpPr>
            <a:spLocks noGrp="1"/>
          </p:cNvSpPr>
          <p:nvPr>
            <p:ph type="ftr" sz="quarter" idx="11"/>
          </p:nvPr>
        </p:nvSpPr>
        <p:spPr/>
        <p:txBody>
          <a:bodyPr/>
          <a:lstStyle/>
          <a:p>
            <a:r>
              <a:rPr lang="en-US"/>
              <a:t>Rotary Club of Canterbury: Let's Stay Together Project</a:t>
            </a:r>
          </a:p>
        </p:txBody>
      </p:sp>
      <p:sp>
        <p:nvSpPr>
          <p:cNvPr id="5" name="Slide Number Placeholder 4"/>
          <p:cNvSpPr>
            <a:spLocks noGrp="1"/>
          </p:cNvSpPr>
          <p:nvPr>
            <p:ph type="sldNum" sz="quarter" idx="12"/>
          </p:nvPr>
        </p:nvSpPr>
        <p:spPr/>
        <p:txBody>
          <a:bodyPr/>
          <a:lstStyle/>
          <a:p>
            <a:fld id="{DBA1B0FB-D917-4C8C-928F-313BD683BF39}" type="slidenum">
              <a:rPr lang="en-US" smtClean="0"/>
              <a:t>‹#›</a:t>
            </a:fld>
            <a:endParaRPr lang="en-US"/>
          </a:p>
        </p:txBody>
      </p:sp>
      <p:cxnSp>
        <p:nvCxnSpPr>
          <p:cNvPr id="14" name="Straight Connector 13"/>
          <p:cNvCxnSpPr/>
          <p:nvPr/>
        </p:nvCxnSpPr>
        <p:spPr>
          <a:xfrm>
            <a:off x="1865195" y="3234787"/>
            <a:ext cx="1256756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8468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6A7D2A-DD12-904C-8541-56E6CF3BE186}" type="datetime2">
              <a:rPr lang="en-AU" smtClean="0"/>
              <a:t>Wednesday, 21 October 2020</a:t>
            </a:fld>
            <a:endParaRPr lang="en-US"/>
          </a:p>
        </p:txBody>
      </p:sp>
      <p:sp>
        <p:nvSpPr>
          <p:cNvPr id="3" name="Footer Placeholder 2"/>
          <p:cNvSpPr>
            <a:spLocks noGrp="1"/>
          </p:cNvSpPr>
          <p:nvPr>
            <p:ph type="ftr" sz="quarter" idx="11"/>
          </p:nvPr>
        </p:nvSpPr>
        <p:spPr/>
        <p:txBody>
          <a:bodyPr/>
          <a:lstStyle/>
          <a:p>
            <a:r>
              <a:rPr lang="en-US"/>
              <a:t>Rotary Club of Canterbury: Let's Stay Together Project</a:t>
            </a:r>
          </a:p>
        </p:txBody>
      </p:sp>
      <p:sp>
        <p:nvSpPr>
          <p:cNvPr id="4" name="Slide Number Placeholder 3"/>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71290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8452" y="1854914"/>
            <a:ext cx="4967623" cy="1832293"/>
          </a:xfrm>
        </p:spPr>
        <p:txBody>
          <a:bodyPr anchor="b">
            <a:normAutofit/>
          </a:bodyPr>
          <a:lstStyle>
            <a:lvl1pPr algn="ctr">
              <a:defRPr sz="3206" b="0"/>
            </a:lvl1pPr>
          </a:lstStyle>
          <a:p>
            <a:r>
              <a:rPr lang="en-GB"/>
              <a:t>Click to edit Master title style</a:t>
            </a:r>
            <a:endParaRPr lang="en-US" dirty="0"/>
          </a:p>
        </p:txBody>
      </p:sp>
      <p:sp>
        <p:nvSpPr>
          <p:cNvPr id="3" name="Content Placeholder 2"/>
          <p:cNvSpPr>
            <a:spLocks noGrp="1"/>
          </p:cNvSpPr>
          <p:nvPr>
            <p:ph idx="1"/>
          </p:nvPr>
        </p:nvSpPr>
        <p:spPr>
          <a:xfrm>
            <a:off x="7239002" y="1312010"/>
            <a:ext cx="7306865" cy="6537441"/>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728452" y="4049138"/>
            <a:ext cx="4967623" cy="3257414"/>
          </a:xfrm>
        </p:spPr>
        <p:txBody>
          <a:bodyPr anchor="t">
            <a:normAutofit/>
          </a:bodyPr>
          <a:lstStyle>
            <a:lvl1pPr marL="0" indent="0" algn="ctr">
              <a:buNone/>
              <a:defRPr sz="2137"/>
            </a:lvl1pPr>
            <a:lvl2pPr marL="610773" indent="0">
              <a:buNone/>
              <a:defRPr sz="1603"/>
            </a:lvl2pPr>
            <a:lvl3pPr marL="1221547" indent="0">
              <a:buNone/>
              <a:defRPr sz="1336"/>
            </a:lvl3pPr>
            <a:lvl4pPr marL="1832320" indent="0">
              <a:buNone/>
              <a:defRPr sz="1202"/>
            </a:lvl4pPr>
            <a:lvl5pPr marL="2443094" indent="0">
              <a:buNone/>
              <a:defRPr sz="1202"/>
            </a:lvl5pPr>
            <a:lvl6pPr marL="3053867" indent="0">
              <a:buNone/>
              <a:defRPr sz="1202"/>
            </a:lvl6pPr>
            <a:lvl7pPr marL="3664641" indent="0">
              <a:buNone/>
              <a:defRPr sz="1202"/>
            </a:lvl7pPr>
            <a:lvl8pPr marL="4275414" indent="0">
              <a:buNone/>
              <a:defRPr sz="1202"/>
            </a:lvl8pPr>
            <a:lvl9pPr marL="4886188" indent="0">
              <a:buNone/>
              <a:defRPr sz="1202"/>
            </a:lvl9pPr>
          </a:lstStyle>
          <a:p>
            <a:pPr lvl="0"/>
            <a:r>
              <a:rPr lang="en-GB"/>
              <a:t>Click to edit Master text styles</a:t>
            </a:r>
          </a:p>
        </p:txBody>
      </p:sp>
      <p:sp>
        <p:nvSpPr>
          <p:cNvPr id="5" name="Date Placeholder 4"/>
          <p:cNvSpPr>
            <a:spLocks noGrp="1"/>
          </p:cNvSpPr>
          <p:nvPr>
            <p:ph type="dt" sz="half" idx="10"/>
          </p:nvPr>
        </p:nvSpPr>
        <p:spPr/>
        <p:txBody>
          <a:bodyPr/>
          <a:lstStyle/>
          <a:p>
            <a:fld id="{E32E8F96-873C-CD45-9EBC-63E9B9C1C41B}" type="datetime2">
              <a:rPr lang="en-AU" smtClean="0"/>
              <a:t>Wednesday, 21 October 2020</a:t>
            </a:fld>
            <a:endParaRPr lang="en-US" dirty="0"/>
          </a:p>
        </p:txBody>
      </p:sp>
      <p:sp>
        <p:nvSpPr>
          <p:cNvPr id="6" name="Footer Placeholder 5"/>
          <p:cNvSpPr>
            <a:spLocks noGrp="1"/>
          </p:cNvSpPr>
          <p:nvPr>
            <p:ph type="ftr" sz="quarter" idx="11"/>
          </p:nvPr>
        </p:nvSpPr>
        <p:spPr/>
        <p:txBody>
          <a:bodyPr/>
          <a:lstStyle/>
          <a:p>
            <a:r>
              <a:rPr lang="en-US"/>
              <a:t>Rotary Club of Canterbury: Let's Stay Together Project</a:t>
            </a:r>
            <a:endParaRPr lang="en-US" dirty="0"/>
          </a:p>
        </p:txBody>
      </p:sp>
      <p:sp>
        <p:nvSpPr>
          <p:cNvPr id="7" name="Slide Number Placeholder 6"/>
          <p:cNvSpPr>
            <a:spLocks noGrp="1"/>
          </p:cNvSpPr>
          <p:nvPr>
            <p:ph type="sldNum" sz="quarter" idx="12"/>
          </p:nvPr>
        </p:nvSpPr>
        <p:spPr/>
        <p:txBody>
          <a:bodyPr/>
          <a:lstStyle/>
          <a:p>
            <a:fld id="{DBA1B0FB-D917-4C8C-928F-313BD683BF39}" type="slidenum">
              <a:rPr lang="en-US" smtClean="0"/>
              <a:pPr/>
              <a:t>‹#›</a:t>
            </a:fld>
            <a:endParaRPr lang="en-US"/>
          </a:p>
        </p:txBody>
      </p:sp>
      <p:cxnSp>
        <p:nvCxnSpPr>
          <p:cNvPr id="16" name="Straight Connector 15"/>
          <p:cNvCxnSpPr/>
          <p:nvPr/>
        </p:nvCxnSpPr>
        <p:spPr>
          <a:xfrm>
            <a:off x="1865194" y="3890794"/>
            <a:ext cx="469515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5167959"/>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0572" y="2516573"/>
            <a:ext cx="8338676" cy="1832293"/>
          </a:xfrm>
        </p:spPr>
        <p:txBody>
          <a:bodyPr anchor="b">
            <a:normAutofit/>
          </a:bodyPr>
          <a:lstStyle>
            <a:lvl1pPr algn="ctr">
              <a:defRPr sz="3741" b="0"/>
            </a:lvl1pPr>
          </a:lstStyle>
          <a:p>
            <a:r>
              <a:rPr lang="en-GB"/>
              <a:t>Click to edit Master title style</a:t>
            </a:r>
            <a:endParaRPr lang="en-US" dirty="0"/>
          </a:p>
        </p:txBody>
      </p:sp>
      <p:sp>
        <p:nvSpPr>
          <p:cNvPr id="17" name="Picture Placeholder 2"/>
          <p:cNvSpPr>
            <a:spLocks noGrp="1" noChangeAspect="1"/>
          </p:cNvSpPr>
          <p:nvPr>
            <p:ph type="pic" idx="1"/>
          </p:nvPr>
        </p:nvSpPr>
        <p:spPr>
          <a:xfrm>
            <a:off x="10814189" y="1391185"/>
            <a:ext cx="4092440" cy="6379093"/>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2137"/>
            </a:lvl1pPr>
            <a:lvl2pPr marL="610773" indent="0">
              <a:buNone/>
              <a:defRPr sz="2137"/>
            </a:lvl2pPr>
            <a:lvl3pPr marL="1221547" indent="0">
              <a:buNone/>
              <a:defRPr sz="2137"/>
            </a:lvl3pPr>
            <a:lvl4pPr marL="1832320" indent="0">
              <a:buNone/>
              <a:defRPr sz="2137"/>
            </a:lvl4pPr>
            <a:lvl5pPr marL="2443094" indent="0">
              <a:buNone/>
              <a:defRPr sz="2137"/>
            </a:lvl5pPr>
            <a:lvl6pPr marL="3053867" indent="0">
              <a:buNone/>
              <a:defRPr sz="2137"/>
            </a:lvl6pPr>
            <a:lvl7pPr marL="3664641" indent="0">
              <a:buNone/>
              <a:defRPr sz="2137"/>
            </a:lvl7pPr>
            <a:lvl8pPr marL="4275414" indent="0">
              <a:buNone/>
              <a:defRPr sz="2137"/>
            </a:lvl8pPr>
            <a:lvl9pPr marL="4886188" indent="0">
              <a:buNone/>
              <a:defRPr sz="2137"/>
            </a:lvl9pPr>
          </a:lstStyle>
          <a:p>
            <a:r>
              <a:rPr lang="en-GB"/>
              <a:t>Click icon to add picture</a:t>
            </a:r>
            <a:endParaRPr lang="en-US" dirty="0"/>
          </a:p>
        </p:txBody>
      </p:sp>
      <p:sp>
        <p:nvSpPr>
          <p:cNvPr id="4" name="Text Placeholder 3"/>
          <p:cNvSpPr>
            <a:spLocks noGrp="1"/>
          </p:cNvSpPr>
          <p:nvPr>
            <p:ph type="body" sz="half" idx="2"/>
          </p:nvPr>
        </p:nvSpPr>
        <p:spPr>
          <a:xfrm>
            <a:off x="1730572" y="4348865"/>
            <a:ext cx="8338676" cy="2443057"/>
          </a:xfrm>
        </p:spPr>
        <p:txBody>
          <a:bodyPr anchor="t">
            <a:normAutofit/>
          </a:bodyPr>
          <a:lstStyle>
            <a:lvl1pPr marL="0" indent="0" algn="ctr">
              <a:buNone/>
              <a:defRPr sz="2405"/>
            </a:lvl1pPr>
            <a:lvl2pPr marL="610773" indent="0">
              <a:buNone/>
              <a:defRPr sz="1603"/>
            </a:lvl2pPr>
            <a:lvl3pPr marL="1221547" indent="0">
              <a:buNone/>
              <a:defRPr sz="1336"/>
            </a:lvl3pPr>
            <a:lvl4pPr marL="1832320" indent="0">
              <a:buNone/>
              <a:defRPr sz="1202"/>
            </a:lvl4pPr>
            <a:lvl5pPr marL="2443094" indent="0">
              <a:buNone/>
              <a:defRPr sz="1202"/>
            </a:lvl5pPr>
            <a:lvl6pPr marL="3053867" indent="0">
              <a:buNone/>
              <a:defRPr sz="1202"/>
            </a:lvl6pPr>
            <a:lvl7pPr marL="3664641" indent="0">
              <a:buNone/>
              <a:defRPr sz="1202"/>
            </a:lvl7pPr>
            <a:lvl8pPr marL="4275414" indent="0">
              <a:buNone/>
              <a:defRPr sz="1202"/>
            </a:lvl8pPr>
            <a:lvl9pPr marL="4886188" indent="0">
              <a:buNone/>
              <a:defRPr sz="1202"/>
            </a:lvl9pPr>
          </a:lstStyle>
          <a:p>
            <a:pPr lvl="0"/>
            <a:r>
              <a:rPr lang="en-GB"/>
              <a:t>Click to edit Master text styles</a:t>
            </a:r>
          </a:p>
        </p:txBody>
      </p:sp>
      <p:sp>
        <p:nvSpPr>
          <p:cNvPr id="5" name="Date Placeholder 4"/>
          <p:cNvSpPr>
            <a:spLocks noGrp="1"/>
          </p:cNvSpPr>
          <p:nvPr>
            <p:ph type="dt" sz="half" idx="10"/>
          </p:nvPr>
        </p:nvSpPr>
        <p:spPr/>
        <p:txBody>
          <a:bodyPr/>
          <a:lstStyle/>
          <a:p>
            <a:fld id="{E32E8F96-873C-CD45-9EBC-63E9B9C1C41B}" type="datetime2">
              <a:rPr lang="en-AU" smtClean="0"/>
              <a:t>Wednesday, 21 October 2020</a:t>
            </a:fld>
            <a:endParaRPr lang="en-US" dirty="0"/>
          </a:p>
        </p:txBody>
      </p:sp>
      <p:sp>
        <p:nvSpPr>
          <p:cNvPr id="6" name="Footer Placeholder 5"/>
          <p:cNvSpPr>
            <a:spLocks noGrp="1"/>
          </p:cNvSpPr>
          <p:nvPr>
            <p:ph type="ftr" sz="quarter" idx="11"/>
          </p:nvPr>
        </p:nvSpPr>
        <p:spPr/>
        <p:txBody>
          <a:bodyPr/>
          <a:lstStyle/>
          <a:p>
            <a:r>
              <a:rPr lang="en-US"/>
              <a:t>Rotary Club of Canterbury: Let's Stay Together Project</a:t>
            </a:r>
            <a:endParaRPr lang="en-US" dirty="0"/>
          </a:p>
        </p:txBody>
      </p:sp>
      <p:sp>
        <p:nvSpPr>
          <p:cNvPr id="7" name="Slide Number Placeholder 6"/>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2557712900"/>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21022" y="0"/>
            <a:ext cx="16338465" cy="9159077"/>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730576" y="1312011"/>
            <a:ext cx="12826598" cy="1741809"/>
          </a:xfrm>
          <a:prstGeom prst="rect">
            <a:avLst/>
          </a:prstGeom>
          <a:effectLst/>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730575" y="3415754"/>
            <a:ext cx="12826598" cy="4433699"/>
          </a:xfrm>
          <a:prstGeom prst="rect">
            <a:avLst/>
          </a:prstGeom>
        </p:spPr>
        <p:txBody>
          <a:bodyPr vert="horz" lIns="91440" tIns="45720" rIns="91440" bIns="45720" rtlCol="0"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1592599" y="7973866"/>
            <a:ext cx="2137767" cy="373245"/>
          </a:xfrm>
          <a:prstGeom prst="rect">
            <a:avLst/>
          </a:prstGeom>
        </p:spPr>
        <p:txBody>
          <a:bodyPr vert="horz" lIns="91440" tIns="45720" rIns="91440" bIns="45720" rtlCol="0" anchor="ctr"/>
          <a:lstStyle>
            <a:lvl1pPr algn="r">
              <a:defRPr sz="1336" b="0" i="0">
                <a:solidFill>
                  <a:schemeClr val="tx1"/>
                </a:solidFill>
                <a:effectLst/>
                <a:latin typeface="+mn-lt"/>
              </a:defRPr>
            </a:lvl1pPr>
          </a:lstStyle>
          <a:p>
            <a:fld id="{E32E8F96-873C-CD45-9EBC-63E9B9C1C41B}" type="datetime2">
              <a:rPr lang="en-AU" smtClean="0"/>
              <a:t>Wednesday, 21 October 2020</a:t>
            </a:fld>
            <a:endParaRPr lang="en-US" dirty="0"/>
          </a:p>
        </p:txBody>
      </p:sp>
      <p:sp>
        <p:nvSpPr>
          <p:cNvPr id="5" name="Footer Placeholder 4"/>
          <p:cNvSpPr>
            <a:spLocks noGrp="1"/>
          </p:cNvSpPr>
          <p:nvPr>
            <p:ph type="ftr" sz="quarter" idx="3"/>
          </p:nvPr>
        </p:nvSpPr>
        <p:spPr>
          <a:xfrm>
            <a:off x="1730575" y="7973866"/>
            <a:ext cx="9760226" cy="373245"/>
          </a:xfrm>
          <a:prstGeom prst="rect">
            <a:avLst/>
          </a:prstGeom>
        </p:spPr>
        <p:txBody>
          <a:bodyPr vert="horz" lIns="91440" tIns="45720" rIns="91440" bIns="45720" rtlCol="0" anchor="ctr"/>
          <a:lstStyle>
            <a:lvl1pPr algn="l">
              <a:defRPr sz="1336" b="0" i="0">
                <a:solidFill>
                  <a:schemeClr val="tx1"/>
                </a:solidFill>
                <a:effectLst/>
                <a:latin typeface="+mn-lt"/>
              </a:defRPr>
            </a:lvl1pPr>
          </a:lstStyle>
          <a:p>
            <a:r>
              <a:rPr lang="en-US"/>
              <a:t>Rotary Club of Canterbury: Let's Stay Together Project</a:t>
            </a:r>
            <a:endParaRPr lang="en-US" dirty="0"/>
          </a:p>
        </p:txBody>
      </p:sp>
      <p:sp>
        <p:nvSpPr>
          <p:cNvPr id="6" name="Slide Number Placeholder 5"/>
          <p:cNvSpPr>
            <a:spLocks noGrp="1"/>
          </p:cNvSpPr>
          <p:nvPr>
            <p:ph type="sldNum" sz="quarter" idx="4"/>
          </p:nvPr>
        </p:nvSpPr>
        <p:spPr>
          <a:xfrm>
            <a:off x="13832165" y="7973866"/>
            <a:ext cx="725009" cy="373245"/>
          </a:xfrm>
          <a:prstGeom prst="rect">
            <a:avLst/>
          </a:prstGeom>
        </p:spPr>
        <p:txBody>
          <a:bodyPr vert="horz" lIns="91440" tIns="45720" rIns="91440" bIns="45720" rtlCol="0" anchor="ctr"/>
          <a:lstStyle>
            <a:lvl1pPr algn="r">
              <a:defRPr sz="1336" b="0" i="0">
                <a:solidFill>
                  <a:schemeClr val="tx1"/>
                </a:solidFill>
                <a:effectLst/>
                <a:latin typeface="+mn-lt"/>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128010067"/>
      </p:ext>
    </p:extLst>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 id="2147484153" r:id="rId12"/>
    <p:sldLayoutId id="2147484154" r:id="rId13"/>
    <p:sldLayoutId id="2147484155" r:id="rId14"/>
    <p:sldLayoutId id="2147484156" r:id="rId15"/>
    <p:sldLayoutId id="2147484157" r:id="rId16"/>
    <p:sldLayoutId id="2147484158" r:id="rId17"/>
  </p:sldLayoutIdLst>
  <p:hf sldNum="0" hdr="0" dt="0"/>
  <p:txStyles>
    <p:titleStyle>
      <a:lvl1pPr algn="ctr" defTabSz="610773" rtl="0" eaLnBrk="1" latinLnBrk="0" hangingPunct="1">
        <a:spcBef>
          <a:spcPct val="0"/>
        </a:spcBef>
        <a:buNone/>
        <a:defRPr sz="5878"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81733" indent="-381733" algn="l" defTabSz="610773" rtl="0" eaLnBrk="1" latinLnBrk="0" hangingPunct="1">
        <a:spcBef>
          <a:spcPct val="20000"/>
        </a:spcBef>
        <a:spcAft>
          <a:spcPts val="802"/>
        </a:spcAft>
        <a:buClr>
          <a:schemeClr val="accent1"/>
        </a:buClr>
        <a:buSzPct val="115000"/>
        <a:buFont typeface="Arial"/>
        <a:buChar char="•"/>
        <a:defRPr sz="3206" kern="1200" cap="none">
          <a:solidFill>
            <a:schemeClr val="tx1">
              <a:lumMod val="85000"/>
              <a:lumOff val="15000"/>
            </a:schemeClr>
          </a:solidFill>
          <a:effectLst/>
          <a:latin typeface="+mn-lt"/>
          <a:ea typeface="+mn-ea"/>
          <a:cs typeface="+mn-cs"/>
        </a:defRPr>
      </a:lvl1pPr>
      <a:lvl2pPr marL="992507" indent="-381733" algn="l" defTabSz="610773" rtl="0" eaLnBrk="1" latinLnBrk="0" hangingPunct="1">
        <a:spcBef>
          <a:spcPct val="20000"/>
        </a:spcBef>
        <a:spcAft>
          <a:spcPts val="802"/>
        </a:spcAft>
        <a:buClr>
          <a:schemeClr val="accent1"/>
        </a:buClr>
        <a:buSzPct val="115000"/>
        <a:buFont typeface="Arial"/>
        <a:buChar char="•"/>
        <a:defRPr sz="2672" kern="1200" cap="none">
          <a:solidFill>
            <a:schemeClr val="tx1">
              <a:lumMod val="85000"/>
              <a:lumOff val="15000"/>
            </a:schemeClr>
          </a:solidFill>
          <a:effectLst/>
          <a:latin typeface="+mn-lt"/>
          <a:ea typeface="+mn-ea"/>
          <a:cs typeface="+mn-cs"/>
        </a:defRPr>
      </a:lvl2pPr>
      <a:lvl3pPr marL="1603280" indent="-381733" algn="l" defTabSz="610773" rtl="0" eaLnBrk="1" latinLnBrk="0" hangingPunct="1">
        <a:spcBef>
          <a:spcPct val="20000"/>
        </a:spcBef>
        <a:spcAft>
          <a:spcPts val="802"/>
        </a:spcAft>
        <a:buClr>
          <a:schemeClr val="accent1"/>
        </a:buClr>
        <a:buSzPct val="115000"/>
        <a:buFont typeface="Arial"/>
        <a:buChar char="•"/>
        <a:defRPr sz="2405" kern="1200" cap="none">
          <a:solidFill>
            <a:schemeClr val="tx1">
              <a:lumMod val="85000"/>
              <a:lumOff val="15000"/>
            </a:schemeClr>
          </a:solidFill>
          <a:effectLst/>
          <a:latin typeface="+mn-lt"/>
          <a:ea typeface="+mn-ea"/>
          <a:cs typeface="+mn-cs"/>
        </a:defRPr>
      </a:lvl3pPr>
      <a:lvl4pPr marL="2061360" indent="-229040" algn="l" defTabSz="610773" rtl="0" eaLnBrk="1" latinLnBrk="0" hangingPunct="1">
        <a:spcBef>
          <a:spcPct val="20000"/>
        </a:spcBef>
        <a:spcAft>
          <a:spcPts val="802"/>
        </a:spcAft>
        <a:buClr>
          <a:schemeClr val="accent1"/>
        </a:buClr>
        <a:buSzPct val="115000"/>
        <a:buFont typeface="Arial"/>
        <a:buChar char="•"/>
        <a:defRPr sz="2137" kern="1200" cap="none">
          <a:solidFill>
            <a:schemeClr val="tx1">
              <a:lumMod val="85000"/>
              <a:lumOff val="15000"/>
            </a:schemeClr>
          </a:solidFill>
          <a:effectLst/>
          <a:latin typeface="+mn-lt"/>
          <a:ea typeface="+mn-ea"/>
          <a:cs typeface="+mn-cs"/>
        </a:defRPr>
      </a:lvl4pPr>
      <a:lvl5pPr marL="2672134" indent="-229040" algn="l" defTabSz="610773" rtl="0" eaLnBrk="1" latinLnBrk="0" hangingPunct="1">
        <a:spcBef>
          <a:spcPct val="20000"/>
        </a:spcBef>
        <a:spcAft>
          <a:spcPts val="802"/>
        </a:spcAft>
        <a:buClr>
          <a:schemeClr val="accent1"/>
        </a:buClr>
        <a:buSzPct val="115000"/>
        <a:buFont typeface="Arial"/>
        <a:buChar char="•"/>
        <a:defRPr sz="1870" kern="1200" cap="none">
          <a:solidFill>
            <a:schemeClr val="tx1">
              <a:lumMod val="85000"/>
              <a:lumOff val="15000"/>
            </a:schemeClr>
          </a:solidFill>
          <a:effectLst/>
          <a:latin typeface="+mn-lt"/>
          <a:ea typeface="+mn-ea"/>
          <a:cs typeface="+mn-cs"/>
        </a:defRPr>
      </a:lvl5pPr>
      <a:lvl6pPr marL="3359254" indent="-305387" algn="l" defTabSz="610773" rtl="0" eaLnBrk="1" latinLnBrk="0" hangingPunct="1">
        <a:spcBef>
          <a:spcPct val="20000"/>
        </a:spcBef>
        <a:spcAft>
          <a:spcPts val="802"/>
        </a:spcAft>
        <a:buClr>
          <a:schemeClr val="accent1"/>
        </a:buClr>
        <a:buSzPct val="115000"/>
        <a:buFont typeface="Arial"/>
        <a:buChar char="•"/>
        <a:defRPr sz="1870" kern="1200" cap="none">
          <a:solidFill>
            <a:schemeClr val="tx1">
              <a:lumMod val="85000"/>
              <a:lumOff val="15000"/>
            </a:schemeClr>
          </a:solidFill>
          <a:effectLst/>
          <a:latin typeface="+mn-lt"/>
          <a:ea typeface="+mn-ea"/>
          <a:cs typeface="+mn-cs"/>
        </a:defRPr>
      </a:lvl6pPr>
      <a:lvl7pPr marL="3970028" indent="-305387" algn="l" defTabSz="610773" rtl="0" eaLnBrk="1" latinLnBrk="0" hangingPunct="1">
        <a:spcBef>
          <a:spcPct val="20000"/>
        </a:spcBef>
        <a:spcAft>
          <a:spcPts val="802"/>
        </a:spcAft>
        <a:buClr>
          <a:schemeClr val="accent1"/>
        </a:buClr>
        <a:buSzPct val="115000"/>
        <a:buFont typeface="Arial"/>
        <a:buChar char="•"/>
        <a:defRPr sz="1870" kern="1200" cap="none">
          <a:solidFill>
            <a:schemeClr val="tx1">
              <a:lumMod val="85000"/>
              <a:lumOff val="15000"/>
            </a:schemeClr>
          </a:solidFill>
          <a:effectLst/>
          <a:latin typeface="+mn-lt"/>
          <a:ea typeface="+mn-ea"/>
          <a:cs typeface="+mn-cs"/>
        </a:defRPr>
      </a:lvl7pPr>
      <a:lvl8pPr marL="4580801" indent="-305387" algn="l" defTabSz="610773" rtl="0" eaLnBrk="1" latinLnBrk="0" hangingPunct="1">
        <a:spcBef>
          <a:spcPct val="20000"/>
        </a:spcBef>
        <a:spcAft>
          <a:spcPts val="802"/>
        </a:spcAft>
        <a:buClr>
          <a:schemeClr val="accent1"/>
        </a:buClr>
        <a:buSzPct val="115000"/>
        <a:buFont typeface="Arial"/>
        <a:buChar char="•"/>
        <a:defRPr sz="1870" kern="1200" cap="none">
          <a:solidFill>
            <a:schemeClr val="tx1">
              <a:lumMod val="85000"/>
              <a:lumOff val="15000"/>
            </a:schemeClr>
          </a:solidFill>
          <a:effectLst/>
          <a:latin typeface="+mn-lt"/>
          <a:ea typeface="+mn-ea"/>
          <a:cs typeface="+mn-cs"/>
        </a:defRPr>
      </a:lvl8pPr>
      <a:lvl9pPr marL="5191575" indent="-305387" algn="l" defTabSz="610773" rtl="0" eaLnBrk="1" latinLnBrk="0" hangingPunct="1">
        <a:spcBef>
          <a:spcPct val="20000"/>
        </a:spcBef>
        <a:spcAft>
          <a:spcPts val="802"/>
        </a:spcAft>
        <a:buClr>
          <a:schemeClr val="accent1"/>
        </a:buClr>
        <a:buSzPct val="115000"/>
        <a:buFont typeface="Arial"/>
        <a:buChar char="•"/>
        <a:defRPr sz="1870" kern="1200" cap="none">
          <a:solidFill>
            <a:schemeClr val="tx1">
              <a:lumMod val="85000"/>
              <a:lumOff val="15000"/>
            </a:schemeClr>
          </a:solidFill>
          <a:effectLst/>
          <a:latin typeface="+mn-lt"/>
          <a:ea typeface="+mn-ea"/>
          <a:cs typeface="+mn-cs"/>
        </a:defRPr>
      </a:lvl9pPr>
    </p:bodyStyle>
    <p:otherStyle>
      <a:defPPr>
        <a:defRPr lang="en-US"/>
      </a:defPPr>
      <a:lvl1pPr marL="0" algn="l" defTabSz="610773" rtl="0" eaLnBrk="1" latinLnBrk="0" hangingPunct="1">
        <a:defRPr sz="2405" kern="1200">
          <a:solidFill>
            <a:schemeClr val="tx1"/>
          </a:solidFill>
          <a:latin typeface="+mn-lt"/>
          <a:ea typeface="+mn-ea"/>
          <a:cs typeface="+mn-cs"/>
        </a:defRPr>
      </a:lvl1pPr>
      <a:lvl2pPr marL="610773" algn="l" defTabSz="610773" rtl="0" eaLnBrk="1" latinLnBrk="0" hangingPunct="1">
        <a:defRPr sz="2405" kern="1200">
          <a:solidFill>
            <a:schemeClr val="tx1"/>
          </a:solidFill>
          <a:latin typeface="+mn-lt"/>
          <a:ea typeface="+mn-ea"/>
          <a:cs typeface="+mn-cs"/>
        </a:defRPr>
      </a:lvl2pPr>
      <a:lvl3pPr marL="1221547" algn="l" defTabSz="610773" rtl="0" eaLnBrk="1" latinLnBrk="0" hangingPunct="1">
        <a:defRPr sz="2405" kern="1200">
          <a:solidFill>
            <a:schemeClr val="tx1"/>
          </a:solidFill>
          <a:latin typeface="+mn-lt"/>
          <a:ea typeface="+mn-ea"/>
          <a:cs typeface="+mn-cs"/>
        </a:defRPr>
      </a:lvl3pPr>
      <a:lvl4pPr marL="1832320" algn="l" defTabSz="610773" rtl="0" eaLnBrk="1" latinLnBrk="0" hangingPunct="1">
        <a:defRPr sz="2405" kern="1200">
          <a:solidFill>
            <a:schemeClr val="tx1"/>
          </a:solidFill>
          <a:latin typeface="+mn-lt"/>
          <a:ea typeface="+mn-ea"/>
          <a:cs typeface="+mn-cs"/>
        </a:defRPr>
      </a:lvl4pPr>
      <a:lvl5pPr marL="2443094" algn="l" defTabSz="610773" rtl="0" eaLnBrk="1" latinLnBrk="0" hangingPunct="1">
        <a:defRPr sz="2405" kern="1200">
          <a:solidFill>
            <a:schemeClr val="tx1"/>
          </a:solidFill>
          <a:latin typeface="+mn-lt"/>
          <a:ea typeface="+mn-ea"/>
          <a:cs typeface="+mn-cs"/>
        </a:defRPr>
      </a:lvl5pPr>
      <a:lvl6pPr marL="3053867" algn="l" defTabSz="610773" rtl="0" eaLnBrk="1" latinLnBrk="0" hangingPunct="1">
        <a:defRPr sz="2405" kern="1200">
          <a:solidFill>
            <a:schemeClr val="tx1"/>
          </a:solidFill>
          <a:latin typeface="+mn-lt"/>
          <a:ea typeface="+mn-ea"/>
          <a:cs typeface="+mn-cs"/>
        </a:defRPr>
      </a:lvl6pPr>
      <a:lvl7pPr marL="3664641" algn="l" defTabSz="610773" rtl="0" eaLnBrk="1" latinLnBrk="0" hangingPunct="1">
        <a:defRPr sz="2405" kern="1200">
          <a:solidFill>
            <a:schemeClr val="tx1"/>
          </a:solidFill>
          <a:latin typeface="+mn-lt"/>
          <a:ea typeface="+mn-ea"/>
          <a:cs typeface="+mn-cs"/>
        </a:defRPr>
      </a:lvl7pPr>
      <a:lvl8pPr marL="4275414" algn="l" defTabSz="610773" rtl="0" eaLnBrk="1" latinLnBrk="0" hangingPunct="1">
        <a:defRPr sz="2405" kern="1200">
          <a:solidFill>
            <a:schemeClr val="tx1"/>
          </a:solidFill>
          <a:latin typeface="+mn-lt"/>
          <a:ea typeface="+mn-ea"/>
          <a:cs typeface="+mn-cs"/>
        </a:defRPr>
      </a:lvl8pPr>
      <a:lvl9pPr marL="4886188" algn="l" defTabSz="610773" rtl="0" eaLnBrk="1" latinLnBrk="0" hangingPunct="1">
        <a:defRPr sz="2405"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president@caterburyrotary.org" TargetMode="External"/><Relationship Id="rId2" Type="http://schemas.openxmlformats.org/officeDocument/2006/relationships/hyperlink" Target="http://www.canterburyrotary.org/"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3.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5.jpe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B2C07-EFB3-419D-97C7-03E0F0616FAE}"/>
              </a:ext>
            </a:extLst>
          </p:cNvPr>
          <p:cNvSpPr>
            <a:spLocks noGrp="1"/>
          </p:cNvSpPr>
          <p:nvPr>
            <p:ph type="ctrTitle"/>
          </p:nvPr>
        </p:nvSpPr>
        <p:spPr>
          <a:xfrm>
            <a:off x="5289717" y="994086"/>
            <a:ext cx="5690070" cy="986766"/>
          </a:xfrm>
        </p:spPr>
        <p:txBody>
          <a:bodyPr wrap="square" anchor="ctr">
            <a:normAutofit fontScale="90000"/>
          </a:bodyPr>
          <a:lstStyle/>
          <a:p>
            <a:r>
              <a:rPr lang="en-US" sz="4809" dirty="0">
                <a:latin typeface="Calibri Light" panose="020F0302020204030204" pitchFamily="34" charset="0"/>
                <a:cs typeface="Calibri Light" panose="020F0302020204030204" pitchFamily="34" charset="0"/>
              </a:rPr>
              <a:t>Horse Racing in Victoria</a:t>
            </a:r>
            <a:endParaRPr lang="en-AU" sz="4809" dirty="0">
              <a:latin typeface="Calibri Light" panose="020F0302020204030204" pitchFamily="34" charset="0"/>
              <a:cs typeface="Calibri Light" panose="020F0302020204030204" pitchFamily="34" charset="0"/>
            </a:endParaRPr>
          </a:p>
        </p:txBody>
      </p:sp>
      <p:sp>
        <p:nvSpPr>
          <p:cNvPr id="3" name="Subtitle 2">
            <a:extLst>
              <a:ext uri="{FF2B5EF4-FFF2-40B4-BE49-F238E27FC236}">
                <a16:creationId xmlns:a16="http://schemas.microsoft.com/office/drawing/2014/main" id="{D099C068-1FAA-412C-9592-00ABC5E78F33}"/>
              </a:ext>
            </a:extLst>
          </p:cNvPr>
          <p:cNvSpPr>
            <a:spLocks noGrp="1"/>
          </p:cNvSpPr>
          <p:nvPr>
            <p:ph type="subTitle" idx="1"/>
          </p:nvPr>
        </p:nvSpPr>
        <p:spPr>
          <a:xfrm>
            <a:off x="6323863" y="6897027"/>
            <a:ext cx="4137798" cy="986766"/>
          </a:xfrm>
          <a:solidFill>
            <a:schemeClr val="accent1">
              <a:lumMod val="20000"/>
              <a:lumOff val="80000"/>
            </a:schemeClr>
          </a:solidFill>
        </p:spPr>
        <p:txBody>
          <a:bodyPr anchor="ctr">
            <a:normAutofit/>
          </a:bodyPr>
          <a:lstStyle/>
          <a:p>
            <a:r>
              <a:rPr lang="en-US" sz="3741" dirty="0">
                <a:solidFill>
                  <a:schemeClr val="tx1">
                    <a:alpha val="60000"/>
                  </a:schemeClr>
                </a:solidFill>
                <a:latin typeface="Calibri Light" panose="020F0302020204030204" pitchFamily="34" charset="0"/>
                <a:cs typeface="Calibri Light" panose="020F0302020204030204" pitchFamily="34" charset="0"/>
              </a:rPr>
              <a:t>Following the Nags  </a:t>
            </a:r>
            <a:endParaRPr lang="en-AU" sz="3741" dirty="0">
              <a:solidFill>
                <a:schemeClr val="tx1">
                  <a:alpha val="60000"/>
                </a:schemeClr>
              </a:solidFill>
              <a:latin typeface="Calibri Light" panose="020F0302020204030204" pitchFamily="34" charset="0"/>
              <a:cs typeface="Calibri Light" panose="020F0302020204030204" pitchFamily="34" charset="0"/>
            </a:endParaRPr>
          </a:p>
        </p:txBody>
      </p:sp>
      <p:sp>
        <p:nvSpPr>
          <p:cNvPr id="4" name="Footer Placeholder 3">
            <a:extLst>
              <a:ext uri="{FF2B5EF4-FFF2-40B4-BE49-F238E27FC236}">
                <a16:creationId xmlns:a16="http://schemas.microsoft.com/office/drawing/2014/main" id="{0DE3713A-0FE8-F94E-935F-0AAB2EEA3D82}"/>
              </a:ext>
            </a:extLst>
          </p:cNvPr>
          <p:cNvSpPr>
            <a:spLocks noGrp="1"/>
          </p:cNvSpPr>
          <p:nvPr>
            <p:ph type="ftr" sz="quarter" idx="11"/>
          </p:nvPr>
        </p:nvSpPr>
        <p:spPr>
          <a:xfrm>
            <a:off x="458033" y="8440103"/>
            <a:ext cx="3972715" cy="487763"/>
          </a:xfrm>
        </p:spPr>
        <p:txBody>
          <a:bodyPr/>
          <a:lstStyle/>
          <a:p>
            <a:r>
              <a:rPr lang="en-US" dirty="0"/>
              <a:t>Rotary Club of Canterbury: Let's Stay </a:t>
            </a:r>
            <a:r>
              <a:rPr lang="en-US" sz="1400" dirty="0"/>
              <a:t>Together</a:t>
            </a:r>
            <a:r>
              <a:rPr lang="en-US" dirty="0"/>
              <a:t> Project</a:t>
            </a:r>
          </a:p>
        </p:txBody>
      </p:sp>
      <p:pic>
        <p:nvPicPr>
          <p:cNvPr id="6" name="Picture 5">
            <a:extLst>
              <a:ext uri="{FF2B5EF4-FFF2-40B4-BE49-F238E27FC236}">
                <a16:creationId xmlns:a16="http://schemas.microsoft.com/office/drawing/2014/main" id="{5BDA39B2-0444-3A4E-94DE-02F89439D5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5737" y="2266851"/>
            <a:ext cx="5174050" cy="4094800"/>
          </a:xfrm>
          <a:prstGeom prst="rect">
            <a:avLst/>
          </a:prstGeom>
        </p:spPr>
      </p:pic>
      <p:pic>
        <p:nvPicPr>
          <p:cNvPr id="5" name="IrregularPicture">
            <a:extLst>
              <a:ext uri="{FF2B5EF4-FFF2-40B4-BE49-F238E27FC236}">
                <a16:creationId xmlns:a16="http://schemas.microsoft.com/office/drawing/2014/main" id="{BBAFE5E2-DE5F-5E46-8D30-6A4848C39D23}"/>
              </a:ext>
            </a:extLst>
          </p:cNvPr>
          <p:cNvPicPr/>
          <p:nvPr/>
        </p:nvPicPr>
        <p:blipFill>
          <a:blip r:embed="rId4"/>
          <a:stretch>
            <a:fillRect/>
          </a:stretch>
        </p:blipFill>
        <p:spPr>
          <a:xfrm>
            <a:off x="704537" y="233597"/>
            <a:ext cx="1884949" cy="760489"/>
          </a:xfrm>
          <a:prstGeom prst="rect">
            <a:avLst/>
          </a:prstGeom>
        </p:spPr>
      </p:pic>
    </p:spTree>
    <p:extLst>
      <p:ext uri="{BB962C8B-B14F-4D97-AF65-F5344CB8AC3E}">
        <p14:creationId xmlns:p14="http://schemas.microsoft.com/office/powerpoint/2010/main" val="3757955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1A2C0A6-6BFE-044E-BBF8-B25AA75B7214}"/>
              </a:ext>
            </a:extLst>
          </p:cNvPr>
          <p:cNvSpPr txBox="1"/>
          <p:nvPr/>
        </p:nvSpPr>
        <p:spPr>
          <a:xfrm>
            <a:off x="1205210" y="1067930"/>
            <a:ext cx="6938665" cy="1257884"/>
          </a:xfrm>
          <a:prstGeom prst="rect">
            <a:avLst/>
          </a:prstGeom>
        </p:spPr>
        <p:txBody>
          <a:bodyPr vert="horz" lIns="91440" tIns="45720" rIns="91440" bIns="45720" rtlCol="0" anchor="ctr">
            <a:normAutofit/>
          </a:bodyPr>
          <a:lstStyle/>
          <a:p>
            <a:pPr defTabSz="685800">
              <a:lnSpc>
                <a:spcPct val="90000"/>
              </a:lnSpc>
              <a:spcBef>
                <a:spcPct val="0"/>
              </a:spcBef>
              <a:spcAft>
                <a:spcPts val="600"/>
              </a:spcAft>
            </a:pPr>
            <a:r>
              <a:rPr lang="en-US" sz="4400" dirty="0">
                <a:latin typeface="Calibri Light" panose="020F0302020204030204" pitchFamily="34" charset="0"/>
                <a:ea typeface="+mj-ea"/>
                <a:cs typeface="Calibri Light" panose="020F0302020204030204" pitchFamily="34" charset="0"/>
              </a:rPr>
              <a:t>The First Racetracks</a:t>
            </a:r>
          </a:p>
        </p:txBody>
      </p:sp>
      <p:pic>
        <p:nvPicPr>
          <p:cNvPr id="3" name="Picture 2" descr="Racecourses – Vintage Victoria">
            <a:extLst>
              <a:ext uri="{FF2B5EF4-FFF2-40B4-BE49-F238E27FC236}">
                <a16:creationId xmlns:a16="http://schemas.microsoft.com/office/drawing/2014/main" id="{F6477AC3-E947-2A46-8B0F-6ECFBE2AE18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157" b="-2"/>
          <a:stretch/>
        </p:blipFill>
        <p:spPr bwMode="auto">
          <a:xfrm>
            <a:off x="8008485" y="2325814"/>
            <a:ext cx="7011312" cy="4420964"/>
          </a:xfrm>
          <a:prstGeom prst="rect">
            <a:avLst/>
          </a:prstGeom>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78C3C2E-C592-BE48-B7C1-7BEC9AA324FA}"/>
              </a:ext>
            </a:extLst>
          </p:cNvPr>
          <p:cNvSpPr txBox="1"/>
          <p:nvPr/>
        </p:nvSpPr>
        <p:spPr>
          <a:xfrm>
            <a:off x="1205210" y="2608290"/>
            <a:ext cx="6803275" cy="4420964"/>
          </a:xfrm>
          <a:prstGeom prst="rect">
            <a:avLst/>
          </a:prstGeom>
        </p:spPr>
        <p:txBody>
          <a:bodyPr vert="horz" lIns="91440" tIns="45720" rIns="91440" bIns="45720" rtlCol="0">
            <a:normAutofit/>
          </a:bodyPr>
          <a:lstStyle/>
          <a:p>
            <a:pPr defTabSz="685800">
              <a:lnSpc>
                <a:spcPct val="90000"/>
              </a:lnSpc>
              <a:spcAft>
                <a:spcPts val="600"/>
              </a:spcAft>
            </a:pPr>
            <a:endParaRPr lang="en-US" sz="3200" dirty="0"/>
          </a:p>
          <a:p>
            <a:pPr defTabSz="685800">
              <a:lnSpc>
                <a:spcPct val="90000"/>
              </a:lnSpc>
              <a:spcAft>
                <a:spcPts val="600"/>
              </a:spcAft>
            </a:pPr>
            <a:r>
              <a:rPr lang="en-US" sz="3200" dirty="0"/>
              <a:t>The Batman Hill racecourse predated the now famous Flemington racecourse by two years. </a:t>
            </a:r>
          </a:p>
          <a:p>
            <a:pPr defTabSz="685800">
              <a:lnSpc>
                <a:spcPct val="90000"/>
              </a:lnSpc>
              <a:spcAft>
                <a:spcPts val="600"/>
              </a:spcAft>
            </a:pPr>
            <a:endParaRPr lang="en-US" sz="3200" dirty="0"/>
          </a:p>
          <a:p>
            <a:pPr defTabSz="685800">
              <a:lnSpc>
                <a:spcPct val="90000"/>
              </a:lnSpc>
              <a:spcAft>
                <a:spcPts val="600"/>
              </a:spcAft>
            </a:pPr>
            <a:r>
              <a:rPr lang="en-US" sz="3200" dirty="0"/>
              <a:t>The starting post at Flemington was near the present-day North Melbourne railway station.</a:t>
            </a:r>
          </a:p>
        </p:txBody>
      </p:sp>
      <p:sp>
        <p:nvSpPr>
          <p:cNvPr id="2" name="Footer Placeholder 1">
            <a:extLst>
              <a:ext uri="{FF2B5EF4-FFF2-40B4-BE49-F238E27FC236}">
                <a16:creationId xmlns:a16="http://schemas.microsoft.com/office/drawing/2014/main" id="{EFBD3E3C-303E-F84A-8C6C-D0C772C767D7}"/>
              </a:ext>
            </a:extLst>
          </p:cNvPr>
          <p:cNvSpPr>
            <a:spLocks noGrp="1"/>
          </p:cNvSpPr>
          <p:nvPr>
            <p:ph type="ftr" sz="quarter" idx="11"/>
          </p:nvPr>
        </p:nvSpPr>
        <p:spPr>
          <a:xfrm>
            <a:off x="689547" y="8559385"/>
            <a:ext cx="5096656" cy="484500"/>
          </a:xfrm>
        </p:spPr>
        <p:txBody>
          <a:bodyPr vert="horz" lIns="91440" tIns="45720" rIns="91440" bIns="45720" rtlCol="0" anchor="ctr">
            <a:normAutofit/>
          </a:bodyPr>
          <a:lstStyle/>
          <a:p>
            <a:pPr>
              <a:lnSpc>
                <a:spcPct val="90000"/>
              </a:lnSpc>
              <a:spcAft>
                <a:spcPts val="600"/>
              </a:spcAft>
            </a:pPr>
            <a:r>
              <a:rPr lang="en-US" sz="1400" dirty="0"/>
              <a:t>Rotary Club of Canterbury: Let's Stay Together Project</a:t>
            </a:r>
          </a:p>
        </p:txBody>
      </p:sp>
    </p:spTree>
    <p:extLst>
      <p:ext uri="{BB962C8B-B14F-4D97-AF65-F5344CB8AC3E}">
        <p14:creationId xmlns:p14="http://schemas.microsoft.com/office/powerpoint/2010/main" val="3661719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B529241-751E-4E9B-BE77-4CA2F16E4156}"/>
              </a:ext>
            </a:extLst>
          </p:cNvPr>
          <p:cNvSpPr txBox="1"/>
          <p:nvPr/>
        </p:nvSpPr>
        <p:spPr>
          <a:xfrm>
            <a:off x="8890241" y="1128098"/>
            <a:ext cx="6040487" cy="5509200"/>
          </a:xfrm>
          <a:prstGeom prst="rect">
            <a:avLst/>
          </a:prstGeom>
          <a:noFill/>
        </p:spPr>
        <p:txBody>
          <a:bodyPr wrap="square" rtlCol="0">
            <a:spAutoFit/>
          </a:bodyPr>
          <a:lstStyle/>
          <a:p>
            <a:r>
              <a:rPr lang="en-AU" sz="3200" dirty="0"/>
              <a:t>The city of Melbourne was founded in 1835. Five years later, a racecourse was laid and was known as the Melbourne course. It became known as Flemington, after the first landowner, James Watson, named it after his wife’s property in Scotland.</a:t>
            </a:r>
          </a:p>
          <a:p>
            <a:r>
              <a:rPr lang="en-AU" sz="3200" dirty="0"/>
              <a:t>The first race meeting was held along the rough river flats beside the Maribyrnong River on March 3, 1840.</a:t>
            </a:r>
          </a:p>
        </p:txBody>
      </p:sp>
      <p:sp>
        <p:nvSpPr>
          <p:cNvPr id="6" name="TextBox 5">
            <a:extLst>
              <a:ext uri="{FF2B5EF4-FFF2-40B4-BE49-F238E27FC236}">
                <a16:creationId xmlns:a16="http://schemas.microsoft.com/office/drawing/2014/main" id="{57981F2C-506E-4F4B-AAFD-DB395688C8B7}"/>
              </a:ext>
            </a:extLst>
          </p:cNvPr>
          <p:cNvSpPr txBox="1"/>
          <p:nvPr/>
        </p:nvSpPr>
        <p:spPr>
          <a:xfrm>
            <a:off x="944380" y="990334"/>
            <a:ext cx="5930621" cy="769441"/>
          </a:xfrm>
          <a:prstGeom prst="rect">
            <a:avLst/>
          </a:prstGeom>
          <a:noFill/>
        </p:spPr>
        <p:txBody>
          <a:bodyPr wrap="square" rtlCol="0">
            <a:spAutoFit/>
          </a:bodyPr>
          <a:lstStyle/>
          <a:p>
            <a:r>
              <a:rPr lang="en-US" sz="4400" dirty="0">
                <a:latin typeface="Calibri Light" panose="020F0302020204030204" pitchFamily="34" charset="0"/>
                <a:cs typeface="Calibri Light" panose="020F0302020204030204" pitchFamily="34" charset="0"/>
              </a:rPr>
              <a:t>Flemington Racecourse</a:t>
            </a:r>
          </a:p>
        </p:txBody>
      </p:sp>
      <p:sp>
        <p:nvSpPr>
          <p:cNvPr id="9" name="Footer Placeholder 4">
            <a:extLst>
              <a:ext uri="{FF2B5EF4-FFF2-40B4-BE49-F238E27FC236}">
                <a16:creationId xmlns:a16="http://schemas.microsoft.com/office/drawing/2014/main" id="{0C8741F8-8087-E548-9D71-80B04B68BDC1}"/>
              </a:ext>
            </a:extLst>
          </p:cNvPr>
          <p:cNvSpPr txBox="1">
            <a:spLocks/>
          </p:cNvSpPr>
          <p:nvPr/>
        </p:nvSpPr>
        <p:spPr>
          <a:xfrm>
            <a:off x="714140" y="8508479"/>
            <a:ext cx="4277585" cy="652984"/>
          </a:xfrm>
          <a:prstGeom prst="rect">
            <a:avLst/>
          </a:prstGeom>
        </p:spPr>
        <p:txBody>
          <a:bodyPr vert="horz" lIns="91440" tIns="45720" rIns="91440" bIns="45720" rtlCol="0" anchor="ctr"/>
          <a:lstStyle>
            <a:defPPr>
              <a:defRPr lang="en-US"/>
            </a:defPPr>
            <a:lvl1pPr marL="0" algn="l" defTabSz="457200" rtl="0" eaLnBrk="1" latinLnBrk="0" hangingPunct="1">
              <a:defRPr sz="768"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a:t>Rotary Club of Canterbury: Let's Stay Together Project</a:t>
            </a:r>
          </a:p>
        </p:txBody>
      </p:sp>
      <p:pic>
        <p:nvPicPr>
          <p:cNvPr id="10" name="Picture 9" descr="A group of people standing in front of a large crowd watching&#10;&#10;Description automatically generated">
            <a:extLst>
              <a:ext uri="{FF2B5EF4-FFF2-40B4-BE49-F238E27FC236}">
                <a16:creationId xmlns:a16="http://schemas.microsoft.com/office/drawing/2014/main" id="{B382B379-EC15-7543-BBE3-4E10A277CC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909" y="3207895"/>
            <a:ext cx="7526103" cy="4768363"/>
          </a:xfrm>
          <a:prstGeom prst="rect">
            <a:avLst/>
          </a:prstGeom>
        </p:spPr>
      </p:pic>
    </p:spTree>
    <p:extLst>
      <p:ext uri="{BB962C8B-B14F-4D97-AF65-F5344CB8AC3E}">
        <p14:creationId xmlns:p14="http://schemas.microsoft.com/office/powerpoint/2010/main" val="44689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FBD3E3C-303E-F84A-8C6C-D0C772C767D7}"/>
              </a:ext>
            </a:extLst>
          </p:cNvPr>
          <p:cNvSpPr>
            <a:spLocks noGrp="1"/>
          </p:cNvSpPr>
          <p:nvPr>
            <p:ph type="ftr" sz="quarter" idx="11"/>
          </p:nvPr>
        </p:nvSpPr>
        <p:spPr>
          <a:xfrm>
            <a:off x="749509" y="8619344"/>
            <a:ext cx="4670202" cy="420435"/>
          </a:xfrm>
        </p:spPr>
        <p:txBody>
          <a:bodyPr vert="horz" lIns="91440" tIns="45720" rIns="91440" bIns="45720" rtlCol="0" anchor="ctr">
            <a:normAutofit/>
          </a:bodyPr>
          <a:lstStyle/>
          <a:p>
            <a:pPr>
              <a:lnSpc>
                <a:spcPct val="90000"/>
              </a:lnSpc>
              <a:spcAft>
                <a:spcPts val="600"/>
              </a:spcAft>
            </a:pPr>
            <a:r>
              <a:rPr lang="en-US" sz="1400" dirty="0"/>
              <a:t>Rotary Club of Canterbury: Let's Stay Together Project</a:t>
            </a:r>
          </a:p>
        </p:txBody>
      </p:sp>
      <p:pic>
        <p:nvPicPr>
          <p:cNvPr id="8" name="Picture 2" descr="Australian Horse Racing History | SP Bookmakers | Big Philou ...">
            <a:extLst>
              <a:ext uri="{FF2B5EF4-FFF2-40B4-BE49-F238E27FC236}">
                <a16:creationId xmlns:a16="http://schemas.microsoft.com/office/drawing/2014/main" id="{18D03881-7C72-454E-AF10-B46EC26647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307" r="1" b="2518"/>
          <a:stretch/>
        </p:blipFill>
        <p:spPr bwMode="auto">
          <a:xfrm>
            <a:off x="9036763" y="1823715"/>
            <a:ext cx="6008476" cy="51053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65DC6FF-C214-5241-B40C-8C2B7876CAF7}"/>
              </a:ext>
            </a:extLst>
          </p:cNvPr>
          <p:cNvSpPr txBox="1"/>
          <p:nvPr/>
        </p:nvSpPr>
        <p:spPr>
          <a:xfrm>
            <a:off x="1242511" y="945177"/>
            <a:ext cx="4738374" cy="769441"/>
          </a:xfrm>
          <a:prstGeom prst="rect">
            <a:avLst/>
          </a:prstGeom>
          <a:noFill/>
        </p:spPr>
        <p:txBody>
          <a:bodyPr wrap="square" rtlCol="0">
            <a:spAutoFit/>
          </a:bodyPr>
          <a:lstStyle/>
          <a:p>
            <a:r>
              <a:rPr lang="en-US" sz="4400" dirty="0">
                <a:latin typeface="Calibri Light" panose="020F0302020204030204" pitchFamily="34" charset="0"/>
                <a:cs typeface="Calibri Light" panose="020F0302020204030204" pitchFamily="34" charset="0"/>
              </a:rPr>
              <a:t>SP Bookies</a:t>
            </a:r>
          </a:p>
        </p:txBody>
      </p:sp>
      <p:sp>
        <p:nvSpPr>
          <p:cNvPr id="10" name="TextBox 9">
            <a:extLst>
              <a:ext uri="{FF2B5EF4-FFF2-40B4-BE49-F238E27FC236}">
                <a16:creationId xmlns:a16="http://schemas.microsoft.com/office/drawing/2014/main" id="{B2636495-61D5-5045-BCAD-7A8C2BA26D1F}"/>
              </a:ext>
            </a:extLst>
          </p:cNvPr>
          <p:cNvSpPr txBox="1"/>
          <p:nvPr/>
        </p:nvSpPr>
        <p:spPr>
          <a:xfrm>
            <a:off x="1499017" y="5291636"/>
            <a:ext cx="7431332" cy="2554545"/>
          </a:xfrm>
          <a:prstGeom prst="rect">
            <a:avLst/>
          </a:prstGeom>
          <a:noFill/>
        </p:spPr>
        <p:txBody>
          <a:bodyPr wrap="square" rtlCol="0">
            <a:spAutoFit/>
          </a:bodyPr>
          <a:lstStyle/>
          <a:p>
            <a:r>
              <a:rPr lang="en-US" sz="3200" dirty="0">
                <a:ea typeface="Tahoma" panose="020B0604030504040204" pitchFamily="34" charset="0"/>
                <a:cs typeface="Tahoma" panose="020B0604030504040204" pitchFamily="34" charset="0"/>
              </a:rPr>
              <a:t>Special Price or SP bookies were a feature of local </a:t>
            </a:r>
            <a:r>
              <a:rPr lang="en-US" sz="3200" dirty="0" err="1">
                <a:ea typeface="Tahoma" panose="020B0604030504040204" pitchFamily="34" charset="0"/>
                <a:cs typeface="Tahoma" panose="020B0604030504040204" pitchFamily="34" charset="0"/>
              </a:rPr>
              <a:t>neighbourhoods</a:t>
            </a:r>
            <a:r>
              <a:rPr lang="en-US" sz="3200" dirty="0">
                <a:ea typeface="Tahoma" panose="020B0604030504040204" pitchFamily="34" charset="0"/>
                <a:cs typeface="Tahoma" panose="020B0604030504040204" pitchFamily="34" charset="0"/>
              </a:rPr>
              <a:t> in the early and middle 1900’s - some just operating from the kitchen table and using young boys as runners to collect and deliver bets and winnings.</a:t>
            </a:r>
            <a:endParaRPr lang="en-AU" sz="3200" dirty="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65584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3BBB96-4625-411E-99C4-BF47108BAB75}"/>
              </a:ext>
            </a:extLst>
          </p:cNvPr>
          <p:cNvSpPr txBox="1"/>
          <p:nvPr/>
        </p:nvSpPr>
        <p:spPr>
          <a:xfrm>
            <a:off x="9115069" y="1162778"/>
            <a:ext cx="6262526" cy="2554545"/>
          </a:xfrm>
          <a:prstGeom prst="rect">
            <a:avLst/>
          </a:prstGeom>
          <a:noFill/>
        </p:spPr>
        <p:txBody>
          <a:bodyPr wrap="square">
            <a:spAutoFit/>
          </a:bodyPr>
          <a:lstStyle/>
          <a:p>
            <a:r>
              <a:rPr lang="en-US" sz="3200" dirty="0">
                <a:solidFill>
                  <a:srgbClr val="4D5156"/>
                </a:solidFill>
                <a:ea typeface="Tahoma" panose="020B0604030504040204" pitchFamily="34" charset="0"/>
                <a:cs typeface="Tahoma" panose="020B0604030504040204" pitchFamily="34" charset="0"/>
              </a:rPr>
              <a:t>Face-to-face interaction in the </a:t>
            </a:r>
            <a:r>
              <a:rPr lang="en-US" sz="3200" dirty="0">
                <a:solidFill>
                  <a:srgbClr val="5F6368"/>
                </a:solidFill>
                <a:ea typeface="Tahoma" panose="020B0604030504040204" pitchFamily="34" charset="0"/>
                <a:cs typeface="Tahoma" panose="020B0604030504040204" pitchFamily="34" charset="0"/>
              </a:rPr>
              <a:t>betting ring</a:t>
            </a:r>
            <a:r>
              <a:rPr lang="en-US" sz="3200" dirty="0">
                <a:solidFill>
                  <a:srgbClr val="4D5156"/>
                </a:solidFill>
                <a:ea typeface="Tahoma" panose="020B0604030504040204" pitchFamily="34" charset="0"/>
                <a:cs typeface="Tahoma" panose="020B0604030504040204" pitchFamily="34" charset="0"/>
              </a:rPr>
              <a:t>, the ultimate battleground between bookie and punter, is no longer as relevant in horse racing with the advent of betting agencies.</a:t>
            </a:r>
            <a:endParaRPr lang="en-AU" sz="3200" dirty="0">
              <a:ea typeface="Tahoma" panose="020B0604030504040204" pitchFamily="34" charset="0"/>
              <a:cs typeface="Tahoma" panose="020B0604030504040204" pitchFamily="34" charset="0"/>
            </a:endParaRPr>
          </a:p>
        </p:txBody>
      </p:sp>
      <p:pic>
        <p:nvPicPr>
          <p:cNvPr id="6" name="Picture 2" descr="Bookmakers Cartoons and Comics - funny pictures from CartoonStock">
            <a:extLst>
              <a:ext uri="{FF2B5EF4-FFF2-40B4-BE49-F238E27FC236}">
                <a16:creationId xmlns:a16="http://schemas.microsoft.com/office/drawing/2014/main" id="{5CB0FA7A-737D-4C02-9056-BB5B71584F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4026" y="2251480"/>
            <a:ext cx="6955435" cy="563390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a:extLst>
              <a:ext uri="{FF2B5EF4-FFF2-40B4-BE49-F238E27FC236}">
                <a16:creationId xmlns:a16="http://schemas.microsoft.com/office/drawing/2014/main" id="{FDE97193-B193-364A-A829-EA2EA44AA3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97455" y="3958000"/>
            <a:ext cx="2741405" cy="388932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Footer Placeholder 1">
            <a:extLst>
              <a:ext uri="{FF2B5EF4-FFF2-40B4-BE49-F238E27FC236}">
                <a16:creationId xmlns:a16="http://schemas.microsoft.com/office/drawing/2014/main" id="{91ED97A5-17D6-DA4E-8A25-20729B6BB5EC}"/>
              </a:ext>
            </a:extLst>
          </p:cNvPr>
          <p:cNvSpPr>
            <a:spLocks noGrp="1"/>
          </p:cNvSpPr>
          <p:nvPr>
            <p:ph type="ftr" sz="quarter" idx="11"/>
          </p:nvPr>
        </p:nvSpPr>
        <p:spPr>
          <a:xfrm>
            <a:off x="697423" y="8542371"/>
            <a:ext cx="4624386" cy="619092"/>
          </a:xfrm>
        </p:spPr>
        <p:txBody>
          <a:bodyPr/>
          <a:lstStyle/>
          <a:p>
            <a:r>
              <a:rPr lang="en-US" sz="1400" dirty="0"/>
              <a:t>Rotary Club of Canterbury: Let's Stay Together Project</a:t>
            </a:r>
          </a:p>
        </p:txBody>
      </p:sp>
      <p:sp>
        <p:nvSpPr>
          <p:cNvPr id="5" name="TextBox 4">
            <a:extLst>
              <a:ext uri="{FF2B5EF4-FFF2-40B4-BE49-F238E27FC236}">
                <a16:creationId xmlns:a16="http://schemas.microsoft.com/office/drawing/2014/main" id="{10BC5C89-D686-164D-A776-376400EED5E2}"/>
              </a:ext>
            </a:extLst>
          </p:cNvPr>
          <p:cNvSpPr txBox="1"/>
          <p:nvPr/>
        </p:nvSpPr>
        <p:spPr>
          <a:xfrm>
            <a:off x="1226496" y="1162778"/>
            <a:ext cx="5039315" cy="769441"/>
          </a:xfrm>
          <a:prstGeom prst="rect">
            <a:avLst/>
          </a:prstGeom>
          <a:noFill/>
        </p:spPr>
        <p:txBody>
          <a:bodyPr wrap="square" rtlCol="0">
            <a:spAutoFit/>
          </a:bodyPr>
          <a:lstStyle/>
          <a:p>
            <a:r>
              <a:rPr lang="en-US" sz="4400" dirty="0">
                <a:latin typeface="Calibri Light" panose="020F0302020204030204" pitchFamily="34" charset="0"/>
                <a:cs typeface="Calibri Light" panose="020F0302020204030204" pitchFamily="34" charset="0"/>
              </a:rPr>
              <a:t>New Ways to Bet</a:t>
            </a:r>
          </a:p>
        </p:txBody>
      </p:sp>
    </p:spTree>
    <p:extLst>
      <p:ext uri="{BB962C8B-B14F-4D97-AF65-F5344CB8AC3E}">
        <p14:creationId xmlns:p14="http://schemas.microsoft.com/office/powerpoint/2010/main" val="993584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TAB (@tabcomau) | Twitter">
            <a:extLst>
              <a:ext uri="{FF2B5EF4-FFF2-40B4-BE49-F238E27FC236}">
                <a16:creationId xmlns:a16="http://schemas.microsoft.com/office/drawing/2014/main" id="{682DD576-CB84-4D78-B89A-E495F99592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2485" y="3733094"/>
            <a:ext cx="4335354" cy="408245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The way to look for the most suitable UK making...">
            <a:extLst>
              <a:ext uri="{FF2B5EF4-FFF2-40B4-BE49-F238E27FC236}">
                <a16:creationId xmlns:a16="http://schemas.microsoft.com/office/drawing/2014/main" id="{012CF2A1-0E8E-4C4B-9117-AB02AE8405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9810" y="1028968"/>
            <a:ext cx="4457842" cy="33490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E22D8BF-A692-4185-AD66-24DC6F2AEA62}"/>
              </a:ext>
            </a:extLst>
          </p:cNvPr>
          <p:cNvSpPr txBox="1"/>
          <p:nvPr/>
        </p:nvSpPr>
        <p:spPr>
          <a:xfrm>
            <a:off x="1239865" y="2318573"/>
            <a:ext cx="6482620" cy="4524315"/>
          </a:xfrm>
          <a:prstGeom prst="rect">
            <a:avLst/>
          </a:prstGeom>
          <a:noFill/>
        </p:spPr>
        <p:txBody>
          <a:bodyPr wrap="square">
            <a:spAutoFit/>
          </a:bodyPr>
          <a:lstStyle/>
          <a:p>
            <a:r>
              <a:rPr lang="en-US" sz="3200" dirty="0">
                <a:ea typeface="Tahoma" panose="020B0604030504040204" pitchFamily="34" charset="0"/>
                <a:cs typeface="Tahoma" panose="020B0604030504040204" pitchFamily="34" charset="0"/>
              </a:rPr>
              <a:t>Betting began being more regulated in 1961 with the advent of the TAB, then a state-owned monopoly betting organization.  </a:t>
            </a:r>
          </a:p>
          <a:p>
            <a:r>
              <a:rPr lang="en-US" sz="3200" dirty="0">
                <a:ea typeface="Tahoma" panose="020B0604030504040204" pitchFamily="34" charset="0"/>
                <a:cs typeface="Tahoma" panose="020B0604030504040204" pitchFamily="34" charset="0"/>
              </a:rPr>
              <a:t>Today the TAB has been privatized and there are a multitude of corporate betting agencies.  </a:t>
            </a:r>
          </a:p>
          <a:p>
            <a:r>
              <a:rPr lang="en-US" sz="3200" dirty="0">
                <a:ea typeface="Tahoma" panose="020B0604030504040204" pitchFamily="34" charset="0"/>
                <a:cs typeface="Tahoma" panose="020B0604030504040204" pitchFamily="34" charset="0"/>
              </a:rPr>
              <a:t>The majority of betting is now done online.</a:t>
            </a:r>
            <a:endParaRPr lang="en-AU" sz="3200" dirty="0">
              <a:ea typeface="Tahoma" panose="020B0604030504040204" pitchFamily="34" charset="0"/>
              <a:cs typeface="Tahoma" panose="020B0604030504040204" pitchFamily="34" charset="0"/>
            </a:endParaRPr>
          </a:p>
        </p:txBody>
      </p:sp>
      <p:sp>
        <p:nvSpPr>
          <p:cNvPr id="2" name="Footer Placeholder 1">
            <a:extLst>
              <a:ext uri="{FF2B5EF4-FFF2-40B4-BE49-F238E27FC236}">
                <a16:creationId xmlns:a16="http://schemas.microsoft.com/office/drawing/2014/main" id="{676B3782-3904-E64F-85EF-C5BDE7397FE6}"/>
              </a:ext>
            </a:extLst>
          </p:cNvPr>
          <p:cNvSpPr>
            <a:spLocks noGrp="1"/>
          </p:cNvSpPr>
          <p:nvPr>
            <p:ph type="ftr" sz="quarter" idx="11"/>
          </p:nvPr>
        </p:nvSpPr>
        <p:spPr>
          <a:xfrm>
            <a:off x="805912" y="8668647"/>
            <a:ext cx="4070314" cy="322336"/>
          </a:xfrm>
        </p:spPr>
        <p:txBody>
          <a:bodyPr/>
          <a:lstStyle/>
          <a:p>
            <a:r>
              <a:rPr lang="en-US" sz="1400" dirty="0"/>
              <a:t>Rotary Club of Canterbury: Let's Stay Together Project</a:t>
            </a:r>
          </a:p>
        </p:txBody>
      </p:sp>
      <p:sp>
        <p:nvSpPr>
          <p:cNvPr id="5" name="TextBox 4">
            <a:extLst>
              <a:ext uri="{FF2B5EF4-FFF2-40B4-BE49-F238E27FC236}">
                <a16:creationId xmlns:a16="http://schemas.microsoft.com/office/drawing/2014/main" id="{C24B9525-1245-DE48-B7DB-3D7B9040494D}"/>
              </a:ext>
            </a:extLst>
          </p:cNvPr>
          <p:cNvSpPr txBox="1"/>
          <p:nvPr/>
        </p:nvSpPr>
        <p:spPr>
          <a:xfrm>
            <a:off x="1239865" y="1028968"/>
            <a:ext cx="6765342" cy="707886"/>
          </a:xfrm>
          <a:prstGeom prst="rect">
            <a:avLst/>
          </a:prstGeom>
          <a:noFill/>
        </p:spPr>
        <p:txBody>
          <a:bodyPr wrap="square" rtlCol="0">
            <a:spAutoFit/>
          </a:bodyPr>
          <a:lstStyle/>
          <a:p>
            <a:r>
              <a:rPr lang="en-US" sz="4000" dirty="0">
                <a:latin typeface="Calibri Light" panose="020F0302020204030204" pitchFamily="34" charset="0"/>
                <a:cs typeface="Calibri Light" panose="020F0302020204030204" pitchFamily="34" charset="0"/>
              </a:rPr>
              <a:t>Totalizer Agency Board - TAB</a:t>
            </a:r>
          </a:p>
        </p:txBody>
      </p:sp>
    </p:spTree>
    <p:extLst>
      <p:ext uri="{BB962C8B-B14F-4D97-AF65-F5344CB8AC3E}">
        <p14:creationId xmlns:p14="http://schemas.microsoft.com/office/powerpoint/2010/main" val="3008574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Melbourne Cup 1866 | National Museum of Australia">
            <a:extLst>
              <a:ext uri="{FF2B5EF4-FFF2-40B4-BE49-F238E27FC236}">
                <a16:creationId xmlns:a16="http://schemas.microsoft.com/office/drawing/2014/main" id="{BC14F520-C8D1-4D13-937E-C1DACA669C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861" b="-2"/>
          <a:stretch/>
        </p:blipFill>
        <p:spPr bwMode="auto">
          <a:xfrm>
            <a:off x="1720447" y="2253881"/>
            <a:ext cx="4511046" cy="57666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A015221-6775-4139-88C3-4C969FF672A9}"/>
              </a:ext>
            </a:extLst>
          </p:cNvPr>
          <p:cNvSpPr txBox="1"/>
          <p:nvPr/>
        </p:nvSpPr>
        <p:spPr>
          <a:xfrm>
            <a:off x="8829869" y="1983962"/>
            <a:ext cx="5444069" cy="5193538"/>
          </a:xfrm>
          <a:prstGeom prst="rect">
            <a:avLst/>
          </a:prstGeom>
          <a:noFill/>
        </p:spPr>
        <p:txBody>
          <a:bodyPr wrap="square" rtlCol="0">
            <a:spAutoFit/>
          </a:bodyPr>
          <a:lstStyle/>
          <a:p>
            <a:pPr>
              <a:lnSpc>
                <a:spcPct val="150000"/>
              </a:lnSpc>
            </a:pPr>
            <a:r>
              <a:rPr lang="en-US" sz="3200" dirty="0"/>
              <a:t>The first Melbourne Cup was in 1861.  Today it is the richest handicap race in Australia and the prizemoney and trophies make it among the richest in the world.  It is a 3200 </a:t>
            </a:r>
            <a:r>
              <a:rPr lang="en-US" sz="3200" dirty="0" err="1"/>
              <a:t>metre</a:t>
            </a:r>
            <a:r>
              <a:rPr lang="en-US" sz="3200" dirty="0"/>
              <a:t>, or 2 miles, race.</a:t>
            </a:r>
            <a:endParaRPr lang="en-AU" sz="3200" dirty="0"/>
          </a:p>
        </p:txBody>
      </p:sp>
      <p:sp>
        <p:nvSpPr>
          <p:cNvPr id="3" name="TextBox 2">
            <a:extLst>
              <a:ext uri="{FF2B5EF4-FFF2-40B4-BE49-F238E27FC236}">
                <a16:creationId xmlns:a16="http://schemas.microsoft.com/office/drawing/2014/main" id="{7B85023B-4246-4847-86CB-71FF289CE6C5}"/>
              </a:ext>
            </a:extLst>
          </p:cNvPr>
          <p:cNvSpPr txBox="1"/>
          <p:nvPr/>
        </p:nvSpPr>
        <p:spPr>
          <a:xfrm>
            <a:off x="1317356" y="1069384"/>
            <a:ext cx="5175439" cy="769441"/>
          </a:xfrm>
          <a:prstGeom prst="rect">
            <a:avLst/>
          </a:prstGeom>
          <a:noFill/>
        </p:spPr>
        <p:txBody>
          <a:bodyPr wrap="square" rtlCol="0">
            <a:spAutoFit/>
          </a:bodyPr>
          <a:lstStyle/>
          <a:p>
            <a:r>
              <a:rPr lang="en-US" sz="4400" dirty="0">
                <a:latin typeface="Calibri Light" panose="020F0302020204030204" pitchFamily="34" charset="0"/>
                <a:cs typeface="Calibri Light" panose="020F0302020204030204" pitchFamily="34" charset="0"/>
              </a:rPr>
              <a:t>The Melbourne Cup</a:t>
            </a:r>
          </a:p>
        </p:txBody>
      </p:sp>
      <p:sp>
        <p:nvSpPr>
          <p:cNvPr id="4" name="Footer Placeholder 3">
            <a:extLst>
              <a:ext uri="{FF2B5EF4-FFF2-40B4-BE49-F238E27FC236}">
                <a16:creationId xmlns:a16="http://schemas.microsoft.com/office/drawing/2014/main" id="{018CAAD1-5D93-1F47-A143-945A78D857C5}"/>
              </a:ext>
            </a:extLst>
          </p:cNvPr>
          <p:cNvSpPr>
            <a:spLocks noGrp="1"/>
          </p:cNvSpPr>
          <p:nvPr>
            <p:ph type="ftr" sz="quarter" idx="11"/>
          </p:nvPr>
        </p:nvSpPr>
        <p:spPr>
          <a:xfrm>
            <a:off x="747198" y="8617747"/>
            <a:ext cx="4072775" cy="543716"/>
          </a:xfrm>
        </p:spPr>
        <p:txBody>
          <a:bodyPr/>
          <a:lstStyle/>
          <a:p>
            <a:r>
              <a:rPr lang="en-US" sz="1400" dirty="0"/>
              <a:t>Rotary Club of Canterbury: Let's Stay Together Project</a:t>
            </a:r>
          </a:p>
        </p:txBody>
      </p:sp>
    </p:spTree>
    <p:extLst>
      <p:ext uri="{BB962C8B-B14F-4D97-AF65-F5344CB8AC3E}">
        <p14:creationId xmlns:p14="http://schemas.microsoft.com/office/powerpoint/2010/main" val="2351728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Archer - The Horse">
            <a:extLst>
              <a:ext uri="{FF2B5EF4-FFF2-40B4-BE49-F238E27FC236}">
                <a16:creationId xmlns:a16="http://schemas.microsoft.com/office/drawing/2014/main" id="{A39ADC6C-FCCB-4335-A361-18549569FE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9821" y="2054887"/>
            <a:ext cx="6533050" cy="50516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46289FD-1855-498D-926E-5872E1CABDCA}"/>
              </a:ext>
            </a:extLst>
          </p:cNvPr>
          <p:cNvSpPr txBox="1"/>
          <p:nvPr/>
        </p:nvSpPr>
        <p:spPr>
          <a:xfrm>
            <a:off x="945396" y="948122"/>
            <a:ext cx="11515241" cy="769441"/>
          </a:xfrm>
          <a:prstGeom prst="rect">
            <a:avLst/>
          </a:prstGeom>
          <a:noFill/>
        </p:spPr>
        <p:txBody>
          <a:bodyPr wrap="square" rtlCol="0">
            <a:spAutoFit/>
          </a:bodyPr>
          <a:lstStyle/>
          <a:p>
            <a:r>
              <a:rPr lang="en-US" sz="4400" dirty="0">
                <a:latin typeface="Calibri Light" panose="020F0302020204030204" pitchFamily="34" charset="0"/>
                <a:cs typeface="Calibri Light" panose="020F0302020204030204" pitchFamily="34" charset="0"/>
              </a:rPr>
              <a:t>The Beginning Of A Horse Racing Legend</a:t>
            </a:r>
            <a:endParaRPr lang="en-AU" sz="4400" dirty="0">
              <a:latin typeface="Calibri Light" panose="020F0302020204030204" pitchFamily="34" charset="0"/>
              <a:cs typeface="Calibri Light" panose="020F0302020204030204" pitchFamily="34" charset="0"/>
            </a:endParaRPr>
          </a:p>
        </p:txBody>
      </p:sp>
      <p:sp>
        <p:nvSpPr>
          <p:cNvPr id="5" name="TextBox 4">
            <a:extLst>
              <a:ext uri="{FF2B5EF4-FFF2-40B4-BE49-F238E27FC236}">
                <a16:creationId xmlns:a16="http://schemas.microsoft.com/office/drawing/2014/main" id="{85495FE2-E758-4EA0-85C8-CA859F559B25}"/>
              </a:ext>
            </a:extLst>
          </p:cNvPr>
          <p:cNvSpPr txBox="1"/>
          <p:nvPr/>
        </p:nvSpPr>
        <p:spPr>
          <a:xfrm flipH="1">
            <a:off x="1312710" y="1830954"/>
            <a:ext cx="6335185" cy="5932201"/>
          </a:xfrm>
          <a:prstGeom prst="rect">
            <a:avLst/>
          </a:prstGeom>
          <a:noFill/>
        </p:spPr>
        <p:txBody>
          <a:bodyPr wrap="square" rtlCol="0">
            <a:spAutoFit/>
          </a:bodyPr>
          <a:lstStyle/>
          <a:p>
            <a:pPr>
              <a:lnSpc>
                <a:spcPct val="150000"/>
              </a:lnSpc>
            </a:pPr>
            <a:r>
              <a:rPr lang="en-US" sz="3200" b="1" dirty="0">
                <a:solidFill>
                  <a:srgbClr val="5F6368"/>
                </a:solidFill>
              </a:rPr>
              <a:t>Archer</a:t>
            </a:r>
            <a:r>
              <a:rPr lang="en-US" sz="3200" dirty="0">
                <a:solidFill>
                  <a:srgbClr val="4D5156"/>
                </a:solidFill>
              </a:rPr>
              <a:t> (1856–1872) was an Australian Thoroughbred racehorse who won the first and the second Melbourne Cups in 1861 and 1862. He won both Cups easily and is one of only five </a:t>
            </a:r>
            <a:r>
              <a:rPr lang="en-US" sz="3200" b="1" dirty="0">
                <a:solidFill>
                  <a:srgbClr val="5F6368"/>
                </a:solidFill>
              </a:rPr>
              <a:t>horses</a:t>
            </a:r>
            <a:r>
              <a:rPr lang="en-US" sz="3200" dirty="0">
                <a:solidFill>
                  <a:srgbClr val="4D5156"/>
                </a:solidFill>
              </a:rPr>
              <a:t> to win the Melbourne Cup twice or more; he is one of only four </a:t>
            </a:r>
            <a:r>
              <a:rPr lang="en-US" sz="3200" dirty="0">
                <a:solidFill>
                  <a:srgbClr val="5F6368"/>
                </a:solidFill>
              </a:rPr>
              <a:t>horses</a:t>
            </a:r>
            <a:r>
              <a:rPr lang="en-US" sz="3200" dirty="0">
                <a:solidFill>
                  <a:srgbClr val="4D5156"/>
                </a:solidFill>
              </a:rPr>
              <a:t> to win two successive Cups.</a:t>
            </a:r>
            <a:endParaRPr lang="en-AU" sz="3200" dirty="0"/>
          </a:p>
        </p:txBody>
      </p:sp>
      <p:sp>
        <p:nvSpPr>
          <p:cNvPr id="4" name="Footer Placeholder 3">
            <a:extLst>
              <a:ext uri="{FF2B5EF4-FFF2-40B4-BE49-F238E27FC236}">
                <a16:creationId xmlns:a16="http://schemas.microsoft.com/office/drawing/2014/main" id="{0B501E6D-263A-4444-9A07-6574326CBD1D}"/>
              </a:ext>
            </a:extLst>
          </p:cNvPr>
          <p:cNvSpPr>
            <a:spLocks noGrp="1"/>
          </p:cNvSpPr>
          <p:nvPr>
            <p:ph type="ftr" sz="quarter" idx="11"/>
          </p:nvPr>
        </p:nvSpPr>
        <p:spPr>
          <a:xfrm>
            <a:off x="650929" y="8664233"/>
            <a:ext cx="4562825" cy="373245"/>
          </a:xfrm>
        </p:spPr>
        <p:txBody>
          <a:bodyPr/>
          <a:lstStyle/>
          <a:p>
            <a:r>
              <a:rPr lang="en-US" sz="1400" dirty="0"/>
              <a:t>Rotary Club of Canterbury: Let's Stay Together Project</a:t>
            </a:r>
          </a:p>
        </p:txBody>
      </p:sp>
    </p:spTree>
    <p:extLst>
      <p:ext uri="{BB962C8B-B14F-4D97-AF65-F5344CB8AC3E}">
        <p14:creationId xmlns:p14="http://schemas.microsoft.com/office/powerpoint/2010/main" val="558766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Horse Racing In Australia – A Noble And Historical Tradition.">
            <a:extLst>
              <a:ext uri="{FF2B5EF4-FFF2-40B4-BE49-F238E27FC236}">
                <a16:creationId xmlns:a16="http://schemas.microsoft.com/office/drawing/2014/main" id="{CCF45166-3D9B-4E60-B882-C703C68A59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3475" y="1953407"/>
            <a:ext cx="6589433" cy="5254648"/>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67E59E9-527A-4A28-8C82-8B469DB0CA9F}"/>
              </a:ext>
            </a:extLst>
          </p:cNvPr>
          <p:cNvSpPr txBox="1"/>
          <p:nvPr/>
        </p:nvSpPr>
        <p:spPr>
          <a:xfrm>
            <a:off x="1549831" y="2689756"/>
            <a:ext cx="5487661" cy="2977546"/>
          </a:xfrm>
          <a:prstGeom prst="rect">
            <a:avLst/>
          </a:prstGeom>
          <a:noFill/>
        </p:spPr>
        <p:txBody>
          <a:bodyPr wrap="square" rtlCol="0">
            <a:spAutoFit/>
          </a:bodyPr>
          <a:lstStyle/>
          <a:p>
            <a:pPr>
              <a:lnSpc>
                <a:spcPct val="150000"/>
              </a:lnSpc>
            </a:pPr>
            <a:r>
              <a:rPr lang="en-US" sz="3200" dirty="0"/>
              <a:t>Carbine was a New Zealand  thoroughbred.  “Five to one bar none” was the bookies cry when taking odds on Carbine’s races.</a:t>
            </a:r>
            <a:endParaRPr lang="en-AU" sz="3200" dirty="0"/>
          </a:p>
        </p:txBody>
      </p:sp>
      <p:sp>
        <p:nvSpPr>
          <p:cNvPr id="5" name="TextBox 4">
            <a:extLst>
              <a:ext uri="{FF2B5EF4-FFF2-40B4-BE49-F238E27FC236}">
                <a16:creationId xmlns:a16="http://schemas.microsoft.com/office/drawing/2014/main" id="{09B8DD2D-E8A6-4EBA-AEB8-912502151AEA}"/>
              </a:ext>
            </a:extLst>
          </p:cNvPr>
          <p:cNvSpPr txBox="1"/>
          <p:nvPr/>
        </p:nvSpPr>
        <p:spPr>
          <a:xfrm>
            <a:off x="1022889" y="860286"/>
            <a:ext cx="9519852" cy="769441"/>
          </a:xfrm>
          <a:prstGeom prst="rect">
            <a:avLst/>
          </a:prstGeom>
          <a:noFill/>
        </p:spPr>
        <p:txBody>
          <a:bodyPr wrap="square" rtlCol="0">
            <a:spAutoFit/>
          </a:bodyPr>
          <a:lstStyle/>
          <a:p>
            <a:pPr algn="ctr"/>
            <a:r>
              <a:rPr lang="en-US" sz="4400" dirty="0">
                <a:latin typeface="Calibri Light" panose="020F0302020204030204" pitchFamily="34" charset="0"/>
                <a:cs typeface="Calibri Light" panose="020F0302020204030204" pitchFamily="34" charset="0"/>
              </a:rPr>
              <a:t>Carbine Won The Melbourne Cup In 1890</a:t>
            </a:r>
            <a:endParaRPr lang="en-AU" sz="4400" dirty="0">
              <a:latin typeface="Calibri Light" panose="020F0302020204030204" pitchFamily="34" charset="0"/>
              <a:cs typeface="Calibri Light" panose="020F0302020204030204" pitchFamily="34" charset="0"/>
            </a:endParaRPr>
          </a:p>
        </p:txBody>
      </p:sp>
      <p:sp>
        <p:nvSpPr>
          <p:cNvPr id="3" name="Footer Placeholder 2">
            <a:extLst>
              <a:ext uri="{FF2B5EF4-FFF2-40B4-BE49-F238E27FC236}">
                <a16:creationId xmlns:a16="http://schemas.microsoft.com/office/drawing/2014/main" id="{ACAC2D15-ADD2-E44A-9099-8D546BFB423E}"/>
              </a:ext>
            </a:extLst>
          </p:cNvPr>
          <p:cNvSpPr>
            <a:spLocks noGrp="1"/>
          </p:cNvSpPr>
          <p:nvPr>
            <p:ph type="ftr" sz="quarter" idx="11"/>
          </p:nvPr>
        </p:nvSpPr>
        <p:spPr>
          <a:xfrm>
            <a:off x="728421" y="8493072"/>
            <a:ext cx="4106377" cy="557560"/>
          </a:xfrm>
        </p:spPr>
        <p:txBody>
          <a:bodyPr/>
          <a:lstStyle/>
          <a:p>
            <a:r>
              <a:rPr lang="en-US" sz="1400" dirty="0"/>
              <a:t>Rotary Club of Canterbury: Let's Stay Together Project</a:t>
            </a:r>
          </a:p>
        </p:txBody>
      </p:sp>
    </p:spTree>
    <p:extLst>
      <p:ext uri="{BB962C8B-B14F-4D97-AF65-F5344CB8AC3E}">
        <p14:creationId xmlns:p14="http://schemas.microsoft.com/office/powerpoint/2010/main" val="1753116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4" descr="Vintage Crop: Weld, Dermot: Amazon.com.au: Books">
            <a:extLst>
              <a:ext uri="{FF2B5EF4-FFF2-40B4-BE49-F238E27FC236}">
                <a16:creationId xmlns:a16="http://schemas.microsoft.com/office/drawing/2014/main" id="{7D9DD57C-A8E5-4353-9C2E-14211F81F7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3757" y="1803332"/>
            <a:ext cx="4253121" cy="60994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2C577D-B128-4521-881A-F3CF335AFE38}"/>
              </a:ext>
            </a:extLst>
          </p:cNvPr>
          <p:cNvSpPr txBox="1"/>
          <p:nvPr/>
        </p:nvSpPr>
        <p:spPr>
          <a:xfrm>
            <a:off x="8676274" y="2994956"/>
            <a:ext cx="6048596" cy="3716210"/>
          </a:xfrm>
          <a:prstGeom prst="rect">
            <a:avLst/>
          </a:prstGeom>
          <a:noFill/>
        </p:spPr>
        <p:txBody>
          <a:bodyPr wrap="square">
            <a:spAutoFit/>
          </a:bodyPr>
          <a:lstStyle/>
          <a:p>
            <a:pPr>
              <a:lnSpc>
                <a:spcPct val="150000"/>
              </a:lnSpc>
            </a:pPr>
            <a:r>
              <a:rPr lang="en-US" sz="3200" dirty="0"/>
              <a:t>Horses from all over the world now travel to race in the Melbourne Cup on the first Tuesday in November.  </a:t>
            </a:r>
          </a:p>
          <a:p>
            <a:pPr>
              <a:lnSpc>
                <a:spcPct val="150000"/>
              </a:lnSpc>
            </a:pPr>
            <a:r>
              <a:rPr lang="en-US" sz="3200" dirty="0"/>
              <a:t>Vintage Crop was the first international horse to win in 1993.</a:t>
            </a:r>
            <a:endParaRPr lang="en-AU" sz="3200" dirty="0"/>
          </a:p>
        </p:txBody>
      </p:sp>
      <p:sp>
        <p:nvSpPr>
          <p:cNvPr id="3" name="TextBox 2">
            <a:extLst>
              <a:ext uri="{FF2B5EF4-FFF2-40B4-BE49-F238E27FC236}">
                <a16:creationId xmlns:a16="http://schemas.microsoft.com/office/drawing/2014/main" id="{0E806507-99AA-3048-AAB4-5960F1DAC3A2}"/>
              </a:ext>
            </a:extLst>
          </p:cNvPr>
          <p:cNvSpPr txBox="1"/>
          <p:nvPr/>
        </p:nvSpPr>
        <p:spPr>
          <a:xfrm>
            <a:off x="2324746" y="792078"/>
            <a:ext cx="9986882" cy="1446550"/>
          </a:xfrm>
          <a:prstGeom prst="rect">
            <a:avLst/>
          </a:prstGeom>
          <a:noFill/>
        </p:spPr>
        <p:txBody>
          <a:bodyPr wrap="square" rtlCol="0">
            <a:spAutoFit/>
          </a:bodyPr>
          <a:lstStyle/>
          <a:p>
            <a:pPr algn="ctr"/>
            <a:r>
              <a:rPr lang="en-US" sz="4400" dirty="0">
                <a:latin typeface="Calibri Light" panose="020F0302020204030204" pitchFamily="34" charset="0"/>
                <a:cs typeface="Calibri Light" panose="020F0302020204030204" pitchFamily="34" charset="0"/>
              </a:rPr>
              <a:t>The First International Melbourne Cup Winner</a:t>
            </a:r>
          </a:p>
        </p:txBody>
      </p:sp>
      <p:sp>
        <p:nvSpPr>
          <p:cNvPr id="5" name="Footer Placeholder 4">
            <a:extLst>
              <a:ext uri="{FF2B5EF4-FFF2-40B4-BE49-F238E27FC236}">
                <a16:creationId xmlns:a16="http://schemas.microsoft.com/office/drawing/2014/main" id="{7831CC17-005A-5744-947C-2CB4C6C85016}"/>
              </a:ext>
            </a:extLst>
          </p:cNvPr>
          <p:cNvSpPr>
            <a:spLocks noGrp="1"/>
          </p:cNvSpPr>
          <p:nvPr>
            <p:ph type="ftr" sz="quarter" idx="11"/>
          </p:nvPr>
        </p:nvSpPr>
        <p:spPr>
          <a:xfrm>
            <a:off x="743919" y="8654680"/>
            <a:ext cx="4057779" cy="502347"/>
          </a:xfrm>
        </p:spPr>
        <p:txBody>
          <a:bodyPr/>
          <a:lstStyle/>
          <a:p>
            <a:r>
              <a:rPr lang="en-US" sz="1400" dirty="0"/>
              <a:t>Rotary Club of Canterbury: Let's Stay Together Project</a:t>
            </a:r>
          </a:p>
        </p:txBody>
      </p:sp>
    </p:spTree>
    <p:extLst>
      <p:ext uri="{BB962C8B-B14F-4D97-AF65-F5344CB8AC3E}">
        <p14:creationId xmlns:p14="http://schemas.microsoft.com/office/powerpoint/2010/main" val="4157238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6804B19-9BF2-485A-AD23-0A1CA6A61762}"/>
              </a:ext>
            </a:extLst>
          </p:cNvPr>
          <p:cNvSpPr txBox="1"/>
          <p:nvPr/>
        </p:nvSpPr>
        <p:spPr>
          <a:xfrm>
            <a:off x="1140703" y="1010853"/>
            <a:ext cx="5644948" cy="1446550"/>
          </a:xfrm>
          <a:prstGeom prst="rect">
            <a:avLst/>
          </a:prstGeom>
          <a:noFill/>
        </p:spPr>
        <p:txBody>
          <a:bodyPr wrap="square" rtlCol="0">
            <a:spAutoFit/>
          </a:bodyPr>
          <a:lstStyle/>
          <a:p>
            <a:pPr algn="ctr"/>
            <a:r>
              <a:rPr lang="en-US" sz="4400" dirty="0">
                <a:latin typeface="Calibri Light" panose="020F0302020204030204" pitchFamily="34" charset="0"/>
                <a:cs typeface="Calibri Light" panose="020F0302020204030204" pitchFamily="34" charset="0"/>
              </a:rPr>
              <a:t>Victoria’s Famous Horse Races</a:t>
            </a:r>
            <a:endParaRPr lang="en-AU" sz="4400" dirty="0">
              <a:latin typeface="Calibri Light" panose="020F0302020204030204" pitchFamily="34" charset="0"/>
              <a:cs typeface="Calibri Light" panose="020F0302020204030204" pitchFamily="34" charset="0"/>
            </a:endParaRPr>
          </a:p>
        </p:txBody>
      </p:sp>
      <p:pic>
        <p:nvPicPr>
          <p:cNvPr id="7" name="Picture 2" descr="Racebook for 1956 Victoria Derby that included the famous ...">
            <a:extLst>
              <a:ext uri="{FF2B5EF4-FFF2-40B4-BE49-F238E27FC236}">
                <a16:creationId xmlns:a16="http://schemas.microsoft.com/office/drawing/2014/main" id="{4874D812-EF35-4834-8AEF-1A6973AE24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28679">
            <a:off x="5105174" y="2097838"/>
            <a:ext cx="2314673" cy="412411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C4A919A-C824-E949-A573-8E120CB5E6D7}"/>
              </a:ext>
            </a:extLst>
          </p:cNvPr>
          <p:cNvSpPr txBox="1"/>
          <p:nvPr/>
        </p:nvSpPr>
        <p:spPr>
          <a:xfrm>
            <a:off x="1435661" y="6456026"/>
            <a:ext cx="7214107" cy="1569660"/>
          </a:xfrm>
          <a:prstGeom prst="rect">
            <a:avLst/>
          </a:prstGeom>
          <a:noFill/>
        </p:spPr>
        <p:txBody>
          <a:bodyPr wrap="square" rtlCol="0">
            <a:spAutoFit/>
          </a:bodyPr>
          <a:lstStyle/>
          <a:p>
            <a:r>
              <a:rPr lang="en-AU" sz="3200" dirty="0"/>
              <a:t>The </a:t>
            </a:r>
            <a:r>
              <a:rPr lang="en-AU" sz="3200" dirty="0" err="1"/>
              <a:t>racebook</a:t>
            </a:r>
            <a:r>
              <a:rPr lang="en-AU" sz="3200" dirty="0"/>
              <a:t> for 1956 Victoria Derby that included the famous triple dead heat in the Hotham Handicap.</a:t>
            </a:r>
            <a:endParaRPr lang="en-US" sz="3200" dirty="0"/>
          </a:p>
        </p:txBody>
      </p:sp>
      <p:sp>
        <p:nvSpPr>
          <p:cNvPr id="4" name="Footer Placeholder 3">
            <a:extLst>
              <a:ext uri="{FF2B5EF4-FFF2-40B4-BE49-F238E27FC236}">
                <a16:creationId xmlns:a16="http://schemas.microsoft.com/office/drawing/2014/main" id="{F57A1802-742A-9C40-BB07-4ED3A97A9603}"/>
              </a:ext>
            </a:extLst>
          </p:cNvPr>
          <p:cNvSpPr>
            <a:spLocks noGrp="1"/>
          </p:cNvSpPr>
          <p:nvPr>
            <p:ph type="ftr" sz="quarter" idx="11"/>
          </p:nvPr>
        </p:nvSpPr>
        <p:spPr>
          <a:xfrm>
            <a:off x="4826204" y="8748005"/>
            <a:ext cx="3918895" cy="373245"/>
          </a:xfrm>
        </p:spPr>
        <p:txBody>
          <a:bodyPr/>
          <a:lstStyle/>
          <a:p>
            <a:r>
              <a:rPr lang="en-US" dirty="0"/>
              <a:t>Rotary Club of Canterbury: Let's Stay Together Project</a:t>
            </a:r>
          </a:p>
        </p:txBody>
      </p:sp>
      <p:sp>
        <p:nvSpPr>
          <p:cNvPr id="5" name="TextBox 4">
            <a:extLst>
              <a:ext uri="{FF2B5EF4-FFF2-40B4-BE49-F238E27FC236}">
                <a16:creationId xmlns:a16="http://schemas.microsoft.com/office/drawing/2014/main" id="{6F79CFA8-E685-4C41-97E0-20D43F762A32}"/>
              </a:ext>
            </a:extLst>
          </p:cNvPr>
          <p:cNvSpPr txBox="1"/>
          <p:nvPr/>
        </p:nvSpPr>
        <p:spPr>
          <a:xfrm>
            <a:off x="9345478" y="1734128"/>
            <a:ext cx="6191897" cy="4031873"/>
          </a:xfrm>
          <a:prstGeom prst="rect">
            <a:avLst/>
          </a:prstGeom>
          <a:noFill/>
        </p:spPr>
        <p:txBody>
          <a:bodyPr wrap="square" rtlCol="0">
            <a:spAutoFit/>
          </a:bodyPr>
          <a:lstStyle/>
          <a:p>
            <a:r>
              <a:rPr lang="en-AU" sz="3200" dirty="0"/>
              <a:t>The </a:t>
            </a:r>
            <a:r>
              <a:rPr lang="en-AU" sz="3200" b="1" dirty="0"/>
              <a:t>Victoria Derby</a:t>
            </a:r>
            <a:r>
              <a:rPr lang="en-AU" sz="3200" dirty="0"/>
              <a:t>, is a Victoria Racing Club Group 1 Thoroughbred horse race for three-year-</a:t>
            </a:r>
            <a:r>
              <a:rPr lang="en-AU" sz="3200" dirty="0" err="1"/>
              <a:t>olds</a:t>
            </a:r>
            <a:r>
              <a:rPr lang="en-AU" sz="3200" dirty="0"/>
              <a:t> . It is run over a distance of 2,500 metres at Flemington Racecourse, on the first day of the Melbourne Cup Carnival - Victoria Derby Day.</a:t>
            </a:r>
            <a:endParaRPr lang="en-US" sz="3200" dirty="0"/>
          </a:p>
        </p:txBody>
      </p:sp>
    </p:spTree>
    <p:extLst>
      <p:ext uri="{BB962C8B-B14F-4D97-AF65-F5344CB8AC3E}">
        <p14:creationId xmlns:p14="http://schemas.microsoft.com/office/powerpoint/2010/main" val="3689737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8175A9-F49C-3A40-9880-B0FBCEB15027}"/>
              </a:ext>
            </a:extLst>
          </p:cNvPr>
          <p:cNvSpPr txBox="1">
            <a:spLocks noGrp="1"/>
          </p:cNvSpPr>
          <p:nvPr>
            <p:ph idx="1"/>
          </p:nvPr>
        </p:nvSpPr>
        <p:spPr>
          <a:xfrm>
            <a:off x="3701143" y="1674299"/>
            <a:ext cx="7470075" cy="6216088"/>
          </a:xfrm>
          <a:prstGeom prst="rect">
            <a:avLst/>
          </a:prstGeom>
          <a:noFill/>
        </p:spPr>
        <p:txBody>
          <a:bodyPr wrap="square" rtlCol="0">
            <a:noAutofit/>
          </a:bodyPr>
          <a:lstStyle/>
          <a:p>
            <a:pPr marL="0" indent="0">
              <a:buNone/>
            </a:pPr>
            <a:r>
              <a:rPr lang="en-US" sz="1600" dirty="0">
                <a:ea typeface="Times New Roman" panose="02020603050405020304" pitchFamily="18" charset="0"/>
              </a:rPr>
              <a:t>The Rotary Club of Canterbury “Let’s Stay Connected Project” has been developed as a response to an identified need within the Aged Care sector.</a:t>
            </a:r>
            <a:endParaRPr lang="en-AU" sz="1600" dirty="0">
              <a:ea typeface="Arial Unicode MS"/>
            </a:endParaRPr>
          </a:p>
          <a:p>
            <a:pPr marL="0" indent="0">
              <a:buNone/>
            </a:pPr>
            <a:r>
              <a:rPr lang="en-US" sz="1600" dirty="0">
                <a:ea typeface="Times New Roman" panose="02020603050405020304" pitchFamily="18" charset="0"/>
              </a:rPr>
              <a:t> </a:t>
            </a:r>
            <a:endParaRPr lang="en-AU" sz="1600" dirty="0">
              <a:ea typeface="Arial Unicode MS"/>
            </a:endParaRPr>
          </a:p>
          <a:p>
            <a:pPr marL="0" indent="0">
              <a:buNone/>
            </a:pPr>
            <a:r>
              <a:rPr lang="en-US" sz="1600" dirty="0">
                <a:ea typeface="Times New Roman" panose="02020603050405020304" pitchFamily="18" charset="0"/>
              </a:rPr>
              <a:t>At times when it’s difficult to connect in person with family and friends, the Rotary Club of Canterbury has pleasure in offering you this booklet, designed to promote conversation, recollection and engagement for those who are in isolation and without their usual social activities.</a:t>
            </a:r>
            <a:endParaRPr lang="en-AU" sz="1600" dirty="0">
              <a:ea typeface="Arial Unicode MS"/>
            </a:endParaRPr>
          </a:p>
          <a:p>
            <a:pPr marL="0" indent="0">
              <a:buNone/>
            </a:pPr>
            <a:r>
              <a:rPr lang="en-US" sz="1600" dirty="0">
                <a:ea typeface="Times New Roman" panose="02020603050405020304" pitchFamily="18" charset="0"/>
              </a:rPr>
              <a:t> </a:t>
            </a:r>
            <a:endParaRPr lang="en-AU" sz="1600" dirty="0">
              <a:ea typeface="Arial Unicode MS"/>
            </a:endParaRPr>
          </a:p>
          <a:p>
            <a:pPr marL="0" indent="0">
              <a:buNone/>
            </a:pPr>
            <a:r>
              <a:rPr lang="en-US" sz="1600" dirty="0">
                <a:ea typeface="Times New Roman" panose="02020603050405020304" pitchFamily="18" charset="0"/>
              </a:rPr>
              <a:t>The booklets have been designed for people in an aged care residence, village or at home to read by themselves, or to have a family or staff member share the booklet with them. </a:t>
            </a:r>
            <a:endParaRPr lang="en-AU" sz="1600" dirty="0">
              <a:ea typeface="Arial Unicode MS"/>
            </a:endParaRPr>
          </a:p>
          <a:p>
            <a:pPr marL="0" indent="0">
              <a:buNone/>
            </a:pPr>
            <a:r>
              <a:rPr lang="en-US" sz="1600" dirty="0">
                <a:ea typeface="Times New Roman" panose="02020603050405020304" pitchFamily="18" charset="0"/>
              </a:rPr>
              <a:t> </a:t>
            </a:r>
            <a:endParaRPr lang="en-AU" sz="1600" dirty="0">
              <a:ea typeface="Arial Unicode MS"/>
            </a:endParaRPr>
          </a:p>
          <a:p>
            <a:pPr marL="0" indent="0">
              <a:buNone/>
            </a:pPr>
            <a:r>
              <a:rPr lang="en-US" sz="1600" dirty="0">
                <a:ea typeface="Times New Roman" panose="02020603050405020304" pitchFamily="18" charset="0"/>
              </a:rPr>
              <a:t>You can download this and other booklets from the Rotary Club of Canterbury website (</a:t>
            </a:r>
            <a:r>
              <a:rPr lang="en-US" sz="1600" u="sng" dirty="0">
                <a:solidFill>
                  <a:srgbClr val="0000FF"/>
                </a:solidFill>
                <a:ea typeface="Times New Roman" panose="02020603050405020304" pitchFamily="18" charset="0"/>
                <a:hlinkClick r:id="rId2"/>
              </a:rPr>
              <a:t>www.canterburyrotary.org</a:t>
            </a:r>
            <a:r>
              <a:rPr lang="en-US" sz="1600" dirty="0">
                <a:ea typeface="Times New Roman" panose="02020603050405020304" pitchFamily="18" charset="0"/>
              </a:rPr>
              <a:t>).</a:t>
            </a:r>
            <a:endParaRPr lang="en-AU" sz="1600" dirty="0">
              <a:ea typeface="Arial Unicode MS"/>
            </a:endParaRPr>
          </a:p>
          <a:p>
            <a:pPr marL="0" indent="0">
              <a:buNone/>
            </a:pPr>
            <a:r>
              <a:rPr lang="en-US" sz="1600" dirty="0">
                <a:ea typeface="Times New Roman" panose="02020603050405020304" pitchFamily="18" charset="0"/>
              </a:rPr>
              <a:t> </a:t>
            </a:r>
            <a:endParaRPr lang="en-AU" sz="1600" dirty="0">
              <a:ea typeface="Arial Unicode MS"/>
            </a:endParaRPr>
          </a:p>
          <a:p>
            <a:pPr marL="0" indent="0">
              <a:buNone/>
            </a:pPr>
            <a:r>
              <a:rPr lang="en-US" sz="1600" dirty="0">
                <a:solidFill>
                  <a:srgbClr val="000000"/>
                </a:solidFill>
                <a:ea typeface="Times New Roman" panose="02020603050405020304" pitchFamily="18" charset="0"/>
              </a:rPr>
              <a:t>Source references for this book are held at the Rotary Club of Canterbury. Contact </a:t>
            </a:r>
            <a:r>
              <a:rPr lang="en-US" sz="1600" u="sng" dirty="0">
                <a:solidFill>
                  <a:srgbClr val="0000FF"/>
                </a:solidFill>
                <a:ea typeface="Times New Roman" panose="02020603050405020304" pitchFamily="18" charset="0"/>
                <a:hlinkClick r:id="rId3"/>
              </a:rPr>
              <a:t>president@caterburyrotary.org</a:t>
            </a:r>
            <a:r>
              <a:rPr lang="en-US" sz="1600" u="sng" dirty="0">
                <a:solidFill>
                  <a:srgbClr val="0000FF"/>
                </a:solidFill>
                <a:ea typeface="Times New Roman" panose="02020603050405020304" pitchFamily="18" charset="0"/>
              </a:rPr>
              <a:t> </a:t>
            </a:r>
            <a:r>
              <a:rPr lang="en-US" sz="1600" dirty="0">
                <a:solidFill>
                  <a:srgbClr val="000000"/>
                </a:solidFill>
                <a:ea typeface="Times New Roman" panose="02020603050405020304" pitchFamily="18" charset="0"/>
              </a:rPr>
              <a:t>for further details.  </a:t>
            </a:r>
            <a:endParaRPr lang="en-AU" sz="1600" dirty="0">
              <a:ea typeface="Arial Unicode MS"/>
            </a:endParaRPr>
          </a:p>
          <a:p>
            <a:pPr marL="0" indent="0">
              <a:buNone/>
            </a:pPr>
            <a:r>
              <a:rPr lang="en-US" sz="1600" dirty="0">
                <a:solidFill>
                  <a:srgbClr val="000000"/>
                </a:solidFill>
                <a:ea typeface="Times New Roman" panose="02020603050405020304" pitchFamily="18" charset="0"/>
              </a:rPr>
              <a:t> </a:t>
            </a:r>
            <a:endParaRPr lang="en-AU" sz="1600" dirty="0">
              <a:ea typeface="Arial Unicode MS"/>
            </a:endParaRPr>
          </a:p>
          <a:p>
            <a:pPr marL="0" indent="0">
              <a:buNone/>
            </a:pPr>
            <a:r>
              <a:rPr lang="en-US" sz="1600" dirty="0">
                <a:solidFill>
                  <a:srgbClr val="000000"/>
                </a:solidFill>
                <a:ea typeface="Times New Roman" panose="02020603050405020304" pitchFamily="18" charset="0"/>
              </a:rPr>
              <a:t>Material in this book was reproduced in accordance with Section 113F of the Copyright Act (1968). </a:t>
            </a:r>
            <a:endParaRPr lang="en-AU" sz="1600" dirty="0">
              <a:ea typeface="Arial Unicode MS"/>
            </a:endParaRPr>
          </a:p>
        </p:txBody>
      </p:sp>
      <p:sp>
        <p:nvSpPr>
          <p:cNvPr id="4" name="Footer Placeholder 3">
            <a:extLst>
              <a:ext uri="{FF2B5EF4-FFF2-40B4-BE49-F238E27FC236}">
                <a16:creationId xmlns:a16="http://schemas.microsoft.com/office/drawing/2014/main" id="{954C14F2-D225-F54C-BD55-8D382EC09C03}"/>
              </a:ext>
            </a:extLst>
          </p:cNvPr>
          <p:cNvSpPr>
            <a:spLocks noGrp="1"/>
          </p:cNvSpPr>
          <p:nvPr>
            <p:ph type="ftr" sz="quarter" idx="11"/>
          </p:nvPr>
        </p:nvSpPr>
        <p:spPr>
          <a:xfrm>
            <a:off x="404734" y="8484434"/>
            <a:ext cx="4961745" cy="604622"/>
          </a:xfrm>
        </p:spPr>
        <p:txBody>
          <a:bodyPr/>
          <a:lstStyle/>
          <a:p>
            <a:r>
              <a:rPr lang="en-US" sz="1400" dirty="0"/>
              <a:t>Rotary Club of Canterbury: Let's Stay Together Project</a:t>
            </a:r>
          </a:p>
        </p:txBody>
      </p:sp>
      <p:pic>
        <p:nvPicPr>
          <p:cNvPr id="6" name="Picture 5" descr="A picture containing drawing&#10;&#10;Description automatically generated">
            <a:extLst>
              <a:ext uri="{FF2B5EF4-FFF2-40B4-BE49-F238E27FC236}">
                <a16:creationId xmlns:a16="http://schemas.microsoft.com/office/drawing/2014/main" id="{57A27964-1DCE-B444-A81F-F33590509B2A}"/>
              </a:ext>
            </a:extLst>
          </p:cNvPr>
          <p:cNvPicPr/>
          <p:nvPr/>
        </p:nvPicPr>
        <p:blipFill>
          <a:blip r:embed="rId4" cstate="screen">
            <a:extLst>
              <a:ext uri="{28A0092B-C50C-407E-A947-70E740481C1C}">
                <a14:useLocalDpi xmlns:a14="http://schemas.microsoft.com/office/drawing/2010/main"/>
              </a:ext>
            </a:extLst>
          </a:blip>
          <a:stretch>
            <a:fillRect/>
          </a:stretch>
        </p:blipFill>
        <p:spPr>
          <a:xfrm>
            <a:off x="674559" y="72408"/>
            <a:ext cx="2054374" cy="855164"/>
          </a:xfrm>
          <a:prstGeom prst="rect">
            <a:avLst/>
          </a:prstGeom>
        </p:spPr>
      </p:pic>
    </p:spTree>
    <p:extLst>
      <p:ext uri="{BB962C8B-B14F-4D97-AF65-F5344CB8AC3E}">
        <p14:creationId xmlns:p14="http://schemas.microsoft.com/office/powerpoint/2010/main" val="3647295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28CAF-C205-49AD-B154-A2F51BC282D3}"/>
              </a:ext>
            </a:extLst>
          </p:cNvPr>
          <p:cNvSpPr txBox="1">
            <a:spLocks/>
          </p:cNvSpPr>
          <p:nvPr/>
        </p:nvSpPr>
        <p:spPr>
          <a:xfrm>
            <a:off x="898902" y="606988"/>
            <a:ext cx="9742299" cy="3021982"/>
          </a:xfrm>
          <a:prstGeom prst="rect">
            <a:avLst/>
          </a:prstGeom>
        </p:spPr>
        <p:txBody>
          <a:bodyPr>
            <a:noAutofit/>
          </a:bodyPr>
          <a:lst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a:lstStyle>
          <a:p>
            <a:pPr algn="ctr">
              <a:lnSpc>
                <a:spcPct val="170000"/>
              </a:lnSpc>
            </a:pPr>
            <a:r>
              <a:rPr lang="en-US" sz="4400" dirty="0">
                <a:latin typeface="Calibri Light" panose="020F0302020204030204" pitchFamily="34" charset="0"/>
                <a:cs typeface="Calibri Light" panose="020F0302020204030204" pitchFamily="34" charset="0"/>
              </a:rPr>
              <a:t>Where the Money Is…..</a:t>
            </a:r>
            <a:endParaRPr lang="en-US" sz="3200" dirty="0">
              <a:latin typeface="+mn-lt"/>
            </a:endParaRPr>
          </a:p>
          <a:p>
            <a:pPr>
              <a:lnSpc>
                <a:spcPct val="100000"/>
              </a:lnSpc>
            </a:pPr>
            <a:r>
              <a:rPr lang="en-US" sz="3200" dirty="0">
                <a:latin typeface="+mn-lt"/>
              </a:rPr>
              <a:t>The horse racing industry is worth $3.2 billion to the Victorian economy.   There are around 25,000 full time jobs. </a:t>
            </a:r>
          </a:p>
          <a:p>
            <a:pPr>
              <a:lnSpc>
                <a:spcPct val="100000"/>
              </a:lnSpc>
            </a:pPr>
            <a:r>
              <a:rPr lang="en-US" sz="3200" dirty="0">
                <a:latin typeface="+mn-lt"/>
              </a:rPr>
              <a:t>Other states like NSW, Queensland &amp; WA have equally large racing industries. </a:t>
            </a:r>
          </a:p>
        </p:txBody>
      </p:sp>
      <p:pic>
        <p:nvPicPr>
          <p:cNvPr id="5" name="Picture 2" descr="Warwick Farm horse trainers want new road built | Liverpool City ...">
            <a:extLst>
              <a:ext uri="{FF2B5EF4-FFF2-40B4-BE49-F238E27FC236}">
                <a16:creationId xmlns:a16="http://schemas.microsoft.com/office/drawing/2014/main" id="{91FC8EC8-7150-44A3-93B9-68CFEA3B37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930"/>
          <a:stretch/>
        </p:blipFill>
        <p:spPr bwMode="auto">
          <a:xfrm>
            <a:off x="2700560" y="4031695"/>
            <a:ext cx="3002815" cy="3708466"/>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67F75B9B-5C9D-6B43-B25F-1D40C66D3D26}"/>
              </a:ext>
            </a:extLst>
          </p:cNvPr>
          <p:cNvSpPr>
            <a:spLocks noGrp="1"/>
          </p:cNvSpPr>
          <p:nvPr>
            <p:ph type="ftr" sz="quarter" idx="11"/>
          </p:nvPr>
        </p:nvSpPr>
        <p:spPr>
          <a:xfrm>
            <a:off x="774916" y="8660263"/>
            <a:ext cx="4154884" cy="501200"/>
          </a:xfrm>
        </p:spPr>
        <p:txBody>
          <a:bodyPr/>
          <a:lstStyle/>
          <a:p>
            <a:r>
              <a:rPr lang="en-US" sz="1400" dirty="0"/>
              <a:t>Rotary Club of Canterbury: Let's Stay Together Project</a:t>
            </a:r>
          </a:p>
        </p:txBody>
      </p:sp>
      <p:pic>
        <p:nvPicPr>
          <p:cNvPr id="7" name="Picture 4" descr="State-of-the-art thoroughbred operation at Taree | The Maitland ...">
            <a:extLst>
              <a:ext uri="{FF2B5EF4-FFF2-40B4-BE49-F238E27FC236}">
                <a16:creationId xmlns:a16="http://schemas.microsoft.com/office/drawing/2014/main" id="{78DBB8EA-E102-CE4B-B620-815B594A96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9728" y="4031695"/>
            <a:ext cx="4756747" cy="3660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375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327E2-DE38-49DE-8D65-745CCBF8AEBF}"/>
              </a:ext>
            </a:extLst>
          </p:cNvPr>
          <p:cNvSpPr txBox="1">
            <a:spLocks/>
          </p:cNvSpPr>
          <p:nvPr/>
        </p:nvSpPr>
        <p:spPr>
          <a:xfrm>
            <a:off x="825303" y="978201"/>
            <a:ext cx="4439813" cy="2481903"/>
          </a:xfrm>
          <a:prstGeom prst="rect">
            <a:avLst/>
          </a:prstGeom>
          <a:noFill/>
        </p:spPr>
        <p:txBody>
          <a:bodyPr>
            <a:noAutofit/>
          </a:bodyPr>
          <a:lst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a:lstStyle>
          <a:p>
            <a:pPr algn="ctr">
              <a:lnSpc>
                <a:spcPct val="150000"/>
              </a:lnSpc>
            </a:pPr>
            <a:r>
              <a:rPr lang="en-US" sz="4400" dirty="0">
                <a:latin typeface="Calibri Light" panose="020F0302020204030204" pitchFamily="34" charset="0"/>
                <a:cs typeface="Calibri Light" panose="020F0302020204030204" pitchFamily="34" charset="0"/>
              </a:rPr>
              <a:t>Thoroughbred Racing Jobs In Victoria</a:t>
            </a:r>
            <a:br>
              <a:rPr lang="en-US" sz="2800" b="1" dirty="0">
                <a:latin typeface="Arial Black" panose="020B0A04020102020204" pitchFamily="34" charset="0"/>
              </a:rPr>
            </a:br>
            <a:endParaRPr lang="en-US" sz="2800" b="1" dirty="0">
              <a:latin typeface="Arial Black" panose="020B0A04020102020204" pitchFamily="34" charset="0"/>
            </a:endParaRPr>
          </a:p>
        </p:txBody>
      </p:sp>
      <p:sp>
        <p:nvSpPr>
          <p:cNvPr id="8" name="TextBox 7">
            <a:extLst>
              <a:ext uri="{FF2B5EF4-FFF2-40B4-BE49-F238E27FC236}">
                <a16:creationId xmlns:a16="http://schemas.microsoft.com/office/drawing/2014/main" id="{71D5C72B-9649-41F0-A3C9-AEB57C84BDFE}"/>
              </a:ext>
            </a:extLst>
          </p:cNvPr>
          <p:cNvSpPr txBox="1"/>
          <p:nvPr/>
        </p:nvSpPr>
        <p:spPr>
          <a:xfrm>
            <a:off x="3453157" y="7114389"/>
            <a:ext cx="6110229" cy="369781"/>
          </a:xfrm>
          <a:prstGeom prst="rect">
            <a:avLst/>
          </a:prstGeom>
          <a:noFill/>
        </p:spPr>
        <p:txBody>
          <a:bodyPr wrap="square">
            <a:spAutoFit/>
          </a:bodyPr>
          <a:lstStyle/>
          <a:p>
            <a:r>
              <a:rPr lang="en-AU" sz="1803" b="1" dirty="0">
                <a:latin typeface="Calibri" panose="020F0502020204030204" pitchFamily="34" charset="0"/>
                <a:ea typeface="Calibri" panose="020F0502020204030204" pitchFamily="34" charset="0"/>
                <a:cs typeface="Times New Roman" panose="02020603050405020304" pitchFamily="18" charset="0"/>
              </a:rPr>
              <a:t>,</a:t>
            </a:r>
            <a:endParaRPr lang="en-AU" sz="1803" dirty="0"/>
          </a:p>
        </p:txBody>
      </p:sp>
      <p:sp>
        <p:nvSpPr>
          <p:cNvPr id="27" name="TextBox 26">
            <a:extLst>
              <a:ext uri="{FF2B5EF4-FFF2-40B4-BE49-F238E27FC236}">
                <a16:creationId xmlns:a16="http://schemas.microsoft.com/office/drawing/2014/main" id="{C6C12249-2851-4A76-B10A-EE590810C321}"/>
              </a:ext>
            </a:extLst>
          </p:cNvPr>
          <p:cNvSpPr txBox="1"/>
          <p:nvPr/>
        </p:nvSpPr>
        <p:spPr>
          <a:xfrm>
            <a:off x="8143875" y="978201"/>
            <a:ext cx="4861913" cy="7503144"/>
          </a:xfrm>
          <a:prstGeom prst="rect">
            <a:avLst/>
          </a:prstGeom>
          <a:noFill/>
        </p:spPr>
        <p:txBody>
          <a:bodyPr wrap="square">
            <a:spAutoFit/>
          </a:bodyPr>
          <a:lstStyle/>
          <a:p>
            <a:pPr>
              <a:lnSpc>
                <a:spcPct val="107000"/>
              </a:lnSpc>
              <a:spcAft>
                <a:spcPts val="452"/>
              </a:spcAft>
            </a:pPr>
            <a:r>
              <a:rPr lang="en-AU" sz="3200" dirty="0">
                <a:ea typeface="Calibri" panose="020F0502020204030204" pitchFamily="34" charset="0"/>
                <a:cs typeface="Times New Roman" panose="02020603050405020304" pitchFamily="18" charset="0"/>
              </a:rPr>
              <a:t>Breeders 2,100 </a:t>
            </a:r>
          </a:p>
          <a:p>
            <a:pPr>
              <a:lnSpc>
                <a:spcPct val="107000"/>
              </a:lnSpc>
              <a:spcAft>
                <a:spcPts val="452"/>
              </a:spcAft>
            </a:pPr>
            <a:r>
              <a:rPr lang="en-AU" sz="3200" dirty="0">
                <a:ea typeface="Calibri" panose="020F0502020204030204" pitchFamily="34" charset="0"/>
                <a:cs typeface="Times New Roman" panose="02020603050405020304" pitchFamily="18" charset="0"/>
              </a:rPr>
              <a:t>Breeders Staff 2,200 </a:t>
            </a:r>
          </a:p>
          <a:p>
            <a:pPr>
              <a:lnSpc>
                <a:spcPct val="107000"/>
              </a:lnSpc>
              <a:spcAft>
                <a:spcPts val="452"/>
              </a:spcAft>
            </a:pPr>
            <a:r>
              <a:rPr lang="en-AU" sz="3200" dirty="0">
                <a:ea typeface="Calibri" panose="020F0502020204030204" pitchFamily="34" charset="0"/>
                <a:cs typeface="Times New Roman" panose="02020603050405020304" pitchFamily="18" charset="0"/>
              </a:rPr>
              <a:t>Owners &amp; Syndicate Members 70,000</a:t>
            </a:r>
          </a:p>
          <a:p>
            <a:pPr>
              <a:lnSpc>
                <a:spcPct val="107000"/>
              </a:lnSpc>
              <a:spcAft>
                <a:spcPts val="452"/>
              </a:spcAft>
            </a:pPr>
            <a:r>
              <a:rPr lang="en-AU" sz="3200" dirty="0">
                <a:ea typeface="Calibri" panose="020F0502020204030204" pitchFamily="34" charset="0"/>
                <a:cs typeface="Times New Roman" panose="02020603050405020304" pitchFamily="18" charset="0"/>
              </a:rPr>
              <a:t>Trainers 950 </a:t>
            </a:r>
          </a:p>
          <a:p>
            <a:pPr>
              <a:lnSpc>
                <a:spcPct val="107000"/>
              </a:lnSpc>
              <a:spcAft>
                <a:spcPts val="452"/>
              </a:spcAft>
            </a:pPr>
            <a:r>
              <a:rPr lang="en-AU" sz="3200" dirty="0">
                <a:ea typeface="Calibri" panose="020F0502020204030204" pitchFamily="34" charset="0"/>
                <a:cs typeface="Times New Roman" panose="02020603050405020304" pitchFamily="18" charset="0"/>
              </a:rPr>
              <a:t>Jockeys 250</a:t>
            </a:r>
          </a:p>
          <a:p>
            <a:pPr>
              <a:lnSpc>
                <a:spcPct val="107000"/>
              </a:lnSpc>
              <a:spcAft>
                <a:spcPts val="452"/>
              </a:spcAft>
            </a:pPr>
            <a:r>
              <a:rPr lang="en-AU" sz="3200" dirty="0">
                <a:ea typeface="Calibri" panose="020F0502020204030204" pitchFamily="34" charset="0"/>
                <a:cs typeface="Times New Roman" panose="02020603050405020304" pitchFamily="18" charset="0"/>
              </a:rPr>
              <a:t>Stable Employees 3000</a:t>
            </a:r>
          </a:p>
          <a:p>
            <a:pPr>
              <a:lnSpc>
                <a:spcPct val="107000"/>
              </a:lnSpc>
              <a:spcAft>
                <a:spcPts val="452"/>
              </a:spcAft>
            </a:pPr>
            <a:r>
              <a:rPr lang="en-AU" sz="3200" dirty="0">
                <a:ea typeface="Calibri" panose="020F0502020204030204" pitchFamily="34" charset="0"/>
                <a:cs typeface="Times New Roman" panose="02020603050405020304" pitchFamily="18" charset="0"/>
              </a:rPr>
              <a:t>Full Time Racing Club Staff 860</a:t>
            </a:r>
          </a:p>
          <a:p>
            <a:pPr>
              <a:lnSpc>
                <a:spcPct val="107000"/>
              </a:lnSpc>
              <a:spcAft>
                <a:spcPts val="452"/>
              </a:spcAft>
            </a:pPr>
            <a:r>
              <a:rPr lang="en-AU" sz="3200" dirty="0">
                <a:ea typeface="Calibri" panose="020F0502020204030204" pitchFamily="34" charset="0"/>
                <a:cs typeface="Times New Roman" panose="02020603050405020304" pitchFamily="18" charset="0"/>
              </a:rPr>
              <a:t>Racing Club Staff 4,800</a:t>
            </a:r>
          </a:p>
          <a:p>
            <a:pPr>
              <a:lnSpc>
                <a:spcPct val="107000"/>
              </a:lnSpc>
              <a:spcAft>
                <a:spcPts val="452"/>
              </a:spcAft>
            </a:pPr>
            <a:r>
              <a:rPr lang="en-AU" sz="3200" dirty="0">
                <a:ea typeface="Calibri" panose="020F0502020204030204" pitchFamily="34" charset="0"/>
                <a:cs typeface="Times New Roman" panose="02020603050405020304" pitchFamily="18" charset="0"/>
              </a:rPr>
              <a:t>Wagering Provider Staff 2,000 </a:t>
            </a:r>
          </a:p>
          <a:p>
            <a:pPr>
              <a:lnSpc>
                <a:spcPct val="107000"/>
              </a:lnSpc>
              <a:spcAft>
                <a:spcPts val="452"/>
              </a:spcAft>
            </a:pPr>
            <a:r>
              <a:rPr lang="en-AU" sz="3200" dirty="0">
                <a:ea typeface="Calibri" panose="020F0502020204030204" pitchFamily="34" charset="0"/>
                <a:cs typeface="Times New Roman" panose="02020603050405020304" pitchFamily="18" charset="0"/>
              </a:rPr>
              <a:t>Bookmakers &amp; Staff 950 </a:t>
            </a:r>
          </a:p>
        </p:txBody>
      </p:sp>
      <p:sp>
        <p:nvSpPr>
          <p:cNvPr id="3" name="Footer Placeholder 2">
            <a:extLst>
              <a:ext uri="{FF2B5EF4-FFF2-40B4-BE49-F238E27FC236}">
                <a16:creationId xmlns:a16="http://schemas.microsoft.com/office/drawing/2014/main" id="{E79A3683-C9AA-1D4E-BF3E-A43B9CB7B1B8}"/>
              </a:ext>
            </a:extLst>
          </p:cNvPr>
          <p:cNvSpPr>
            <a:spLocks noGrp="1"/>
          </p:cNvSpPr>
          <p:nvPr>
            <p:ph type="ftr" sz="quarter" idx="11"/>
          </p:nvPr>
        </p:nvSpPr>
        <p:spPr>
          <a:xfrm>
            <a:off x="825303" y="8494668"/>
            <a:ext cx="4169471" cy="666795"/>
          </a:xfrm>
        </p:spPr>
        <p:txBody>
          <a:bodyPr/>
          <a:lstStyle/>
          <a:p>
            <a:r>
              <a:rPr lang="en-US" sz="1400" dirty="0"/>
              <a:t>Rotary Club of Canterbury: Let's Stay Together Project</a:t>
            </a:r>
          </a:p>
        </p:txBody>
      </p:sp>
    </p:spTree>
    <p:extLst>
      <p:ext uri="{BB962C8B-B14F-4D97-AF65-F5344CB8AC3E}">
        <p14:creationId xmlns:p14="http://schemas.microsoft.com/office/powerpoint/2010/main" val="4150807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E4C8968-5355-874D-A059-4D3765E5F595}"/>
              </a:ext>
            </a:extLst>
          </p:cNvPr>
          <p:cNvSpPr>
            <a:spLocks noGrp="1"/>
          </p:cNvSpPr>
          <p:nvPr>
            <p:ph type="ftr" sz="quarter" idx="11"/>
          </p:nvPr>
        </p:nvSpPr>
        <p:spPr>
          <a:xfrm>
            <a:off x="914400" y="8762999"/>
            <a:ext cx="4753671" cy="398464"/>
          </a:xfrm>
        </p:spPr>
        <p:txBody>
          <a:bodyPr/>
          <a:lstStyle/>
          <a:p>
            <a:r>
              <a:rPr lang="en-US" sz="1400" dirty="0"/>
              <a:t>Rotary Club of Canterbury: Let's Stay Together Project</a:t>
            </a:r>
          </a:p>
        </p:txBody>
      </p:sp>
      <p:pic>
        <p:nvPicPr>
          <p:cNvPr id="3" name="Picture 4" descr="She left it late, but Gai Waterhouse seems to have unearthed ...">
            <a:extLst>
              <a:ext uri="{FF2B5EF4-FFF2-40B4-BE49-F238E27FC236}">
                <a16:creationId xmlns:a16="http://schemas.microsoft.com/office/drawing/2014/main" id="{30CCBA07-19A8-0442-ACBD-A53373144F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9548" y="1072362"/>
            <a:ext cx="6652652" cy="42246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6793ADF-FB7C-8D47-AA51-E78646B2EEB9}"/>
              </a:ext>
            </a:extLst>
          </p:cNvPr>
          <p:cNvSpPr txBox="1"/>
          <p:nvPr/>
        </p:nvSpPr>
        <p:spPr>
          <a:xfrm>
            <a:off x="1803400" y="5395731"/>
            <a:ext cx="13258800" cy="2554545"/>
          </a:xfrm>
          <a:prstGeom prst="rect">
            <a:avLst/>
          </a:prstGeom>
          <a:noFill/>
        </p:spPr>
        <p:txBody>
          <a:bodyPr wrap="square" rtlCol="0">
            <a:spAutoFit/>
          </a:bodyPr>
          <a:lstStyle/>
          <a:p>
            <a:r>
              <a:rPr lang="en-US" sz="3200" dirty="0"/>
              <a:t>Gai Waterhouse is considered to be the “First Lady” of Australian horse racing. She was the first Australian female trainer to win the Melbourne Cup with </a:t>
            </a:r>
            <a:r>
              <a:rPr lang="en-US" sz="3200" dirty="0" err="1"/>
              <a:t>Florente</a:t>
            </a:r>
            <a:r>
              <a:rPr lang="en-US" sz="3200" dirty="0"/>
              <a:t> in 2013.</a:t>
            </a:r>
          </a:p>
          <a:p>
            <a:endParaRPr lang="en-US" sz="3200" dirty="0"/>
          </a:p>
          <a:p>
            <a:r>
              <a:rPr lang="en-US" sz="3200" dirty="0"/>
              <a:t>Gai Waterhouse is the second from the right in the photo. The horse is Runaway.</a:t>
            </a:r>
          </a:p>
        </p:txBody>
      </p:sp>
      <p:sp>
        <p:nvSpPr>
          <p:cNvPr id="5" name="TextBox 4">
            <a:extLst>
              <a:ext uri="{FF2B5EF4-FFF2-40B4-BE49-F238E27FC236}">
                <a16:creationId xmlns:a16="http://schemas.microsoft.com/office/drawing/2014/main" id="{F8F58BFE-31B2-0349-94C5-B391DB7E04B8}"/>
              </a:ext>
            </a:extLst>
          </p:cNvPr>
          <p:cNvSpPr txBox="1"/>
          <p:nvPr/>
        </p:nvSpPr>
        <p:spPr>
          <a:xfrm>
            <a:off x="1481772" y="1072362"/>
            <a:ext cx="4487228" cy="1446550"/>
          </a:xfrm>
          <a:prstGeom prst="rect">
            <a:avLst/>
          </a:prstGeom>
          <a:noFill/>
        </p:spPr>
        <p:txBody>
          <a:bodyPr wrap="square" rtlCol="0">
            <a:spAutoFit/>
          </a:bodyPr>
          <a:lstStyle/>
          <a:p>
            <a:r>
              <a:rPr lang="en-US" sz="4400" dirty="0">
                <a:latin typeface="Calibri Light" panose="020F0302020204030204" pitchFamily="34" charset="0"/>
                <a:cs typeface="Calibri Light" panose="020F0302020204030204" pitchFamily="34" charset="0"/>
              </a:rPr>
              <a:t>The “First Lady” of Australian Racing</a:t>
            </a:r>
          </a:p>
        </p:txBody>
      </p:sp>
    </p:spTree>
    <p:extLst>
      <p:ext uri="{BB962C8B-B14F-4D97-AF65-F5344CB8AC3E}">
        <p14:creationId xmlns:p14="http://schemas.microsoft.com/office/powerpoint/2010/main" val="600852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E79212-3B72-45A9-B3CA-9DE36A4462E5}"/>
              </a:ext>
            </a:extLst>
          </p:cNvPr>
          <p:cNvSpPr txBox="1"/>
          <p:nvPr/>
        </p:nvSpPr>
        <p:spPr>
          <a:xfrm>
            <a:off x="1530092" y="4202346"/>
            <a:ext cx="6164967" cy="3539430"/>
          </a:xfrm>
          <a:prstGeom prst="rect">
            <a:avLst/>
          </a:prstGeom>
          <a:noFill/>
        </p:spPr>
        <p:txBody>
          <a:bodyPr wrap="square">
            <a:spAutoFit/>
          </a:bodyPr>
          <a:lstStyle/>
          <a:p>
            <a:r>
              <a:rPr lang="en-US" sz="3200" dirty="0"/>
              <a:t>CAULFIELD RACECOURSE, commonly known as "The Heath" by local racegoers, is on Crown Land in Melbourne’s south eastern suburbs. The Melbourne Racing Club has a license to operate the course but also owns adjoining land.</a:t>
            </a:r>
            <a:endParaRPr lang="en-AU" sz="3200" dirty="0"/>
          </a:p>
        </p:txBody>
      </p:sp>
      <p:pic>
        <p:nvPicPr>
          <p:cNvPr id="6" name="Picture 2" descr="Caulfield Cup Carnival - R-Co Brand">
            <a:extLst>
              <a:ext uri="{FF2B5EF4-FFF2-40B4-BE49-F238E27FC236}">
                <a16:creationId xmlns:a16="http://schemas.microsoft.com/office/drawing/2014/main" id="{F8773A8D-A1DB-47F4-B399-71EA77EDE8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3479" y="1053663"/>
            <a:ext cx="7114905" cy="42714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aulfield Cup Day">
            <a:extLst>
              <a:ext uri="{FF2B5EF4-FFF2-40B4-BE49-F238E27FC236}">
                <a16:creationId xmlns:a16="http://schemas.microsoft.com/office/drawing/2014/main" id="{043CEF82-92E3-4A32-B195-91F23CC9E3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21104" y="5921713"/>
            <a:ext cx="3339654" cy="21860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934B4CC-DDD7-9A4C-9F2A-94FDBA4DF860}"/>
              </a:ext>
            </a:extLst>
          </p:cNvPr>
          <p:cNvSpPr txBox="1"/>
          <p:nvPr/>
        </p:nvSpPr>
        <p:spPr>
          <a:xfrm>
            <a:off x="1239366" y="1148639"/>
            <a:ext cx="5031529" cy="769441"/>
          </a:xfrm>
          <a:prstGeom prst="rect">
            <a:avLst/>
          </a:prstGeom>
          <a:noFill/>
        </p:spPr>
        <p:txBody>
          <a:bodyPr wrap="square" rtlCol="0">
            <a:spAutoFit/>
          </a:bodyPr>
          <a:lstStyle/>
          <a:p>
            <a:r>
              <a:rPr lang="en-US" sz="4400" dirty="0">
                <a:latin typeface="Calibri Light" panose="020F0302020204030204" pitchFamily="34" charset="0"/>
                <a:cs typeface="Calibri Light" panose="020F0302020204030204" pitchFamily="34" charset="0"/>
              </a:rPr>
              <a:t>Caulfield Racecourse</a:t>
            </a:r>
            <a:endParaRPr lang="en-US" sz="2400" dirty="0">
              <a:latin typeface="Calibri Light" panose="020F0302020204030204" pitchFamily="34" charset="0"/>
              <a:cs typeface="Calibri Light" panose="020F0302020204030204" pitchFamily="34" charset="0"/>
            </a:endParaRPr>
          </a:p>
        </p:txBody>
      </p:sp>
      <p:sp>
        <p:nvSpPr>
          <p:cNvPr id="2" name="Footer Placeholder 1">
            <a:extLst>
              <a:ext uri="{FF2B5EF4-FFF2-40B4-BE49-F238E27FC236}">
                <a16:creationId xmlns:a16="http://schemas.microsoft.com/office/drawing/2014/main" id="{F254D2E7-03B1-E846-A145-31C18B6B513A}"/>
              </a:ext>
            </a:extLst>
          </p:cNvPr>
          <p:cNvSpPr>
            <a:spLocks noGrp="1"/>
          </p:cNvSpPr>
          <p:nvPr>
            <p:ph type="ftr" sz="quarter" idx="11"/>
          </p:nvPr>
        </p:nvSpPr>
        <p:spPr>
          <a:xfrm>
            <a:off x="812801" y="8585199"/>
            <a:ext cx="4191242" cy="576264"/>
          </a:xfrm>
        </p:spPr>
        <p:txBody>
          <a:bodyPr/>
          <a:lstStyle/>
          <a:p>
            <a:r>
              <a:rPr lang="en-US" sz="1400" dirty="0"/>
              <a:t>Rotary Club of Canterbury: Let's Stay Together Project</a:t>
            </a:r>
          </a:p>
        </p:txBody>
      </p:sp>
    </p:spTree>
    <p:extLst>
      <p:ext uri="{BB962C8B-B14F-4D97-AF65-F5344CB8AC3E}">
        <p14:creationId xmlns:p14="http://schemas.microsoft.com/office/powerpoint/2010/main" val="36411436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1B821B0-29D1-4CC2-9483-F1E4FB09751B}"/>
              </a:ext>
            </a:extLst>
          </p:cNvPr>
          <p:cNvSpPr txBox="1"/>
          <p:nvPr/>
        </p:nvSpPr>
        <p:spPr>
          <a:xfrm>
            <a:off x="8331430" y="1215348"/>
            <a:ext cx="6819680" cy="3046988"/>
          </a:xfrm>
          <a:prstGeom prst="rect">
            <a:avLst/>
          </a:prstGeom>
          <a:noFill/>
        </p:spPr>
        <p:txBody>
          <a:bodyPr wrap="square">
            <a:spAutoFit/>
          </a:bodyPr>
          <a:lstStyle/>
          <a:p>
            <a:r>
              <a:rPr lang="en-AU" sz="3200" dirty="0"/>
              <a:t>Moonee Valley Racecourse was established in 1883 by William Samuel (W.S.) Cox. </a:t>
            </a:r>
          </a:p>
          <a:p>
            <a:r>
              <a:rPr lang="en-AU" sz="3200" dirty="0"/>
              <a:t>He  purchased a farm the previous year belonging to John F. Feehan, for the purpose of establishing a racetrack.</a:t>
            </a:r>
            <a:endParaRPr lang="en-AU" sz="3600" dirty="0"/>
          </a:p>
        </p:txBody>
      </p:sp>
      <p:sp>
        <p:nvSpPr>
          <p:cNvPr id="2" name="TextBox 1">
            <a:extLst>
              <a:ext uri="{FF2B5EF4-FFF2-40B4-BE49-F238E27FC236}">
                <a16:creationId xmlns:a16="http://schemas.microsoft.com/office/drawing/2014/main" id="{77A2035F-D9BA-4C16-B37A-B952C703412F}"/>
              </a:ext>
            </a:extLst>
          </p:cNvPr>
          <p:cNvSpPr txBox="1"/>
          <p:nvPr/>
        </p:nvSpPr>
        <p:spPr>
          <a:xfrm>
            <a:off x="1074261" y="1292292"/>
            <a:ext cx="6169069" cy="1446550"/>
          </a:xfrm>
          <a:prstGeom prst="rect">
            <a:avLst/>
          </a:prstGeom>
          <a:noFill/>
        </p:spPr>
        <p:txBody>
          <a:bodyPr wrap="square" rtlCol="0">
            <a:spAutoFit/>
          </a:bodyPr>
          <a:lstStyle/>
          <a:p>
            <a:pPr algn="ctr"/>
            <a:r>
              <a:rPr lang="en-US" sz="4400" dirty="0">
                <a:latin typeface="Calibri Light" panose="020F0302020204030204" pitchFamily="34" charset="0"/>
                <a:cs typeface="Calibri Light" panose="020F0302020204030204" pitchFamily="34" charset="0"/>
              </a:rPr>
              <a:t>Moonee Valley Hosts The Cox Plate</a:t>
            </a:r>
          </a:p>
        </p:txBody>
      </p:sp>
      <p:sp>
        <p:nvSpPr>
          <p:cNvPr id="4" name="Footer Placeholder 3">
            <a:extLst>
              <a:ext uri="{FF2B5EF4-FFF2-40B4-BE49-F238E27FC236}">
                <a16:creationId xmlns:a16="http://schemas.microsoft.com/office/drawing/2014/main" id="{D556BD1E-10F4-F145-B62A-DD839C721BF3}"/>
              </a:ext>
            </a:extLst>
          </p:cNvPr>
          <p:cNvSpPr>
            <a:spLocks noGrp="1"/>
          </p:cNvSpPr>
          <p:nvPr>
            <p:ph type="ftr" sz="quarter" idx="11"/>
          </p:nvPr>
        </p:nvSpPr>
        <p:spPr>
          <a:xfrm>
            <a:off x="787401" y="8610412"/>
            <a:ext cx="4459756" cy="551051"/>
          </a:xfrm>
        </p:spPr>
        <p:txBody>
          <a:bodyPr/>
          <a:lstStyle/>
          <a:p>
            <a:r>
              <a:rPr lang="en-US" sz="1400" dirty="0"/>
              <a:t>Rotary Club of Canterbury: Let's Stay Together Project</a:t>
            </a:r>
          </a:p>
        </p:txBody>
      </p:sp>
      <p:pic>
        <p:nvPicPr>
          <p:cNvPr id="8" name="Picture 4" descr="Cox Plate 2018 International invitations announced">
            <a:extLst>
              <a:ext uri="{FF2B5EF4-FFF2-40B4-BE49-F238E27FC236}">
                <a16:creationId xmlns:a16="http://schemas.microsoft.com/office/drawing/2014/main" id="{776B9FCF-DC51-9648-AA4A-E0790F3C4F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3122" y="4580731"/>
            <a:ext cx="4757500" cy="34114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134FB1B-235E-6242-84A9-C4766C9560E1}"/>
              </a:ext>
            </a:extLst>
          </p:cNvPr>
          <p:cNvSpPr txBox="1"/>
          <p:nvPr/>
        </p:nvSpPr>
        <p:spPr>
          <a:xfrm>
            <a:off x="1279294" y="4130556"/>
            <a:ext cx="5985336" cy="2062103"/>
          </a:xfrm>
          <a:prstGeom prst="rect">
            <a:avLst/>
          </a:prstGeom>
          <a:noFill/>
        </p:spPr>
        <p:txBody>
          <a:bodyPr wrap="square" rtlCol="0">
            <a:spAutoFit/>
          </a:bodyPr>
          <a:lstStyle/>
          <a:p>
            <a:r>
              <a:rPr lang="en-US" sz="3200" dirty="0"/>
              <a:t>The Cox Plate is run at Moonee Valley over 2040 </a:t>
            </a:r>
            <a:r>
              <a:rPr lang="en-US" sz="3200" dirty="0" err="1"/>
              <a:t>metres</a:t>
            </a:r>
            <a:r>
              <a:rPr lang="en-US" sz="3200" dirty="0"/>
              <a:t>. </a:t>
            </a:r>
            <a:r>
              <a:rPr lang="en-AU" sz="3200" dirty="0"/>
              <a:t>The race is Australia's richest weight-for-age race for horses 3 years old and over.</a:t>
            </a:r>
            <a:endParaRPr lang="en-US" sz="3200" dirty="0"/>
          </a:p>
        </p:txBody>
      </p:sp>
    </p:spTree>
    <p:extLst>
      <p:ext uri="{BB962C8B-B14F-4D97-AF65-F5344CB8AC3E}">
        <p14:creationId xmlns:p14="http://schemas.microsoft.com/office/powerpoint/2010/main" val="2447549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03D77C4-C37F-2F4A-AA87-D2321518F4E2}"/>
              </a:ext>
            </a:extLst>
          </p:cNvPr>
          <p:cNvSpPr>
            <a:spLocks noGrp="1"/>
          </p:cNvSpPr>
          <p:nvPr>
            <p:ph type="ftr" sz="quarter" idx="11"/>
          </p:nvPr>
        </p:nvSpPr>
        <p:spPr>
          <a:xfrm>
            <a:off x="890692" y="8762999"/>
            <a:ext cx="5838613" cy="398464"/>
          </a:xfrm>
        </p:spPr>
        <p:txBody>
          <a:bodyPr/>
          <a:lstStyle/>
          <a:p>
            <a:r>
              <a:rPr lang="en-US" sz="1400" dirty="0"/>
              <a:t>Rotary Club of Canterbury: Let's Stay Together Project</a:t>
            </a:r>
          </a:p>
        </p:txBody>
      </p:sp>
      <p:pic>
        <p:nvPicPr>
          <p:cNvPr id="3" name="Picture 4" descr="MVRC; Manikato Stakes @ Moonee Valley Racecourse - Ambassador Travel">
            <a:extLst>
              <a:ext uri="{FF2B5EF4-FFF2-40B4-BE49-F238E27FC236}">
                <a16:creationId xmlns:a16="http://schemas.microsoft.com/office/drawing/2014/main" id="{07A51117-A1AC-B449-995C-DF8657AC45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3875" y="1865271"/>
            <a:ext cx="6915991" cy="53702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AFF5083-F03B-7C44-B898-B16CADBFD74C}"/>
              </a:ext>
            </a:extLst>
          </p:cNvPr>
          <p:cNvSpPr txBox="1"/>
          <p:nvPr/>
        </p:nvSpPr>
        <p:spPr>
          <a:xfrm>
            <a:off x="1315748" y="2530196"/>
            <a:ext cx="6404656" cy="4524315"/>
          </a:xfrm>
          <a:prstGeom prst="rect">
            <a:avLst/>
          </a:prstGeom>
          <a:noFill/>
        </p:spPr>
        <p:txBody>
          <a:bodyPr wrap="square" rtlCol="0">
            <a:spAutoFit/>
          </a:bodyPr>
          <a:lstStyle/>
          <a:p>
            <a:r>
              <a:rPr lang="en-AU" sz="3200" dirty="0"/>
              <a:t>Expansion of the racecourse occurred in the 1960s, funded by compensation for land acquired for the construction of the adjacent Tullamarine Freeway. </a:t>
            </a:r>
          </a:p>
          <a:p>
            <a:endParaRPr lang="en-AU" sz="3200" dirty="0"/>
          </a:p>
          <a:p>
            <a:r>
              <a:rPr lang="en-AU" sz="3200" dirty="0"/>
              <a:t>In the 1970s harness racing moved to the Valley, when night trotting relocated from the Royal Melbourne Showgrounds.</a:t>
            </a:r>
            <a:endParaRPr lang="en-US" sz="3200" dirty="0"/>
          </a:p>
        </p:txBody>
      </p:sp>
      <p:sp>
        <p:nvSpPr>
          <p:cNvPr id="5" name="TextBox 4">
            <a:extLst>
              <a:ext uri="{FF2B5EF4-FFF2-40B4-BE49-F238E27FC236}">
                <a16:creationId xmlns:a16="http://schemas.microsoft.com/office/drawing/2014/main" id="{8B1CA04B-DB0D-E74B-B1ED-F8BC84636C19}"/>
              </a:ext>
            </a:extLst>
          </p:cNvPr>
          <p:cNvSpPr txBox="1"/>
          <p:nvPr/>
        </p:nvSpPr>
        <p:spPr>
          <a:xfrm>
            <a:off x="1315748" y="1157515"/>
            <a:ext cx="2494251" cy="769441"/>
          </a:xfrm>
          <a:prstGeom prst="rect">
            <a:avLst/>
          </a:prstGeom>
          <a:noFill/>
        </p:spPr>
        <p:txBody>
          <a:bodyPr wrap="square" rtlCol="0">
            <a:spAutoFit/>
          </a:bodyPr>
          <a:lstStyle/>
          <a:p>
            <a:r>
              <a:rPr lang="en-US" sz="4400" dirty="0">
                <a:latin typeface="Calibri Light" panose="020F0302020204030204" pitchFamily="34" charset="0"/>
                <a:cs typeface="Calibri Light" panose="020F0302020204030204" pitchFamily="34" charset="0"/>
              </a:rPr>
              <a:t>The Valley</a:t>
            </a:r>
          </a:p>
        </p:txBody>
      </p:sp>
    </p:spTree>
    <p:extLst>
      <p:ext uri="{BB962C8B-B14F-4D97-AF65-F5344CB8AC3E}">
        <p14:creationId xmlns:p14="http://schemas.microsoft.com/office/powerpoint/2010/main" val="517964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ADCCE45-B017-4A7C-B781-EFE08E635B21}"/>
              </a:ext>
            </a:extLst>
          </p:cNvPr>
          <p:cNvSpPr txBox="1"/>
          <p:nvPr/>
        </p:nvSpPr>
        <p:spPr>
          <a:xfrm>
            <a:off x="1417294" y="2157564"/>
            <a:ext cx="5923306" cy="3716210"/>
          </a:xfrm>
          <a:prstGeom prst="rect">
            <a:avLst/>
          </a:prstGeom>
          <a:noFill/>
        </p:spPr>
        <p:txBody>
          <a:bodyPr wrap="square">
            <a:spAutoFit/>
          </a:bodyPr>
          <a:lstStyle/>
          <a:p>
            <a:pPr>
              <a:lnSpc>
                <a:spcPct val="150000"/>
              </a:lnSpc>
            </a:pPr>
            <a:r>
              <a:rPr lang="en-US" sz="3200" dirty="0"/>
              <a:t>All thoroughbred horses celebrate their birthday on the same date - January 1 in the Northern hemisphere and August 1 in the Southern hemisphere.  </a:t>
            </a:r>
          </a:p>
        </p:txBody>
      </p:sp>
      <p:pic>
        <p:nvPicPr>
          <p:cNvPr id="3074" name="Picture 2" descr="WRITTEN TYCOON RETAINS HIS CHAMPION VICTORIAN STALLION CROWN ...">
            <a:extLst>
              <a:ext uri="{FF2B5EF4-FFF2-40B4-BE49-F238E27FC236}">
                <a16:creationId xmlns:a16="http://schemas.microsoft.com/office/drawing/2014/main" id="{21448387-CBA0-4CF7-88D8-0C015A2251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199" y="2157564"/>
            <a:ext cx="7202257" cy="50819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7FD141D-110F-7C4B-AEC3-FCFF58197EC1}"/>
              </a:ext>
            </a:extLst>
          </p:cNvPr>
          <p:cNvSpPr txBox="1"/>
          <p:nvPr/>
        </p:nvSpPr>
        <p:spPr>
          <a:xfrm>
            <a:off x="381000" y="968815"/>
            <a:ext cx="6231947" cy="769441"/>
          </a:xfrm>
          <a:prstGeom prst="rect">
            <a:avLst/>
          </a:prstGeom>
          <a:noFill/>
        </p:spPr>
        <p:txBody>
          <a:bodyPr wrap="square" rtlCol="0">
            <a:spAutoFit/>
          </a:bodyPr>
          <a:lstStyle/>
          <a:p>
            <a:pPr algn="ctr"/>
            <a:r>
              <a:rPr lang="en-US" sz="4400" dirty="0">
                <a:latin typeface="Calibri Light" panose="020F0302020204030204" pitchFamily="34" charset="0"/>
                <a:cs typeface="Calibri Light" panose="020F0302020204030204" pitchFamily="34" charset="0"/>
              </a:rPr>
              <a:t>Horse Birthdays</a:t>
            </a:r>
          </a:p>
        </p:txBody>
      </p:sp>
      <p:sp>
        <p:nvSpPr>
          <p:cNvPr id="3" name="Footer Placeholder 2">
            <a:extLst>
              <a:ext uri="{FF2B5EF4-FFF2-40B4-BE49-F238E27FC236}">
                <a16:creationId xmlns:a16="http://schemas.microsoft.com/office/drawing/2014/main" id="{6AA15CD5-6DBC-FF47-8571-69F6FBE3B21C}"/>
              </a:ext>
            </a:extLst>
          </p:cNvPr>
          <p:cNvSpPr>
            <a:spLocks noGrp="1"/>
          </p:cNvSpPr>
          <p:nvPr>
            <p:ph type="ftr" sz="quarter" idx="11"/>
          </p:nvPr>
        </p:nvSpPr>
        <p:spPr>
          <a:xfrm>
            <a:off x="847995" y="8192648"/>
            <a:ext cx="5297956" cy="1142276"/>
          </a:xfrm>
        </p:spPr>
        <p:txBody>
          <a:bodyPr/>
          <a:lstStyle/>
          <a:p>
            <a:r>
              <a:rPr lang="en-US" sz="1400" dirty="0"/>
              <a:t>Rotary Club of Canterbury: Let's Stay Together Project</a:t>
            </a:r>
          </a:p>
        </p:txBody>
      </p:sp>
    </p:spTree>
    <p:extLst>
      <p:ext uri="{BB962C8B-B14F-4D97-AF65-F5344CB8AC3E}">
        <p14:creationId xmlns:p14="http://schemas.microsoft.com/office/powerpoint/2010/main" val="9733874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A9C9439-8C8B-4B78-97F0-28F83E1ED226}"/>
              </a:ext>
            </a:extLst>
          </p:cNvPr>
          <p:cNvSpPr txBox="1"/>
          <p:nvPr/>
        </p:nvSpPr>
        <p:spPr>
          <a:xfrm>
            <a:off x="1281069" y="1610342"/>
            <a:ext cx="12130131" cy="6986528"/>
          </a:xfrm>
          <a:prstGeom prst="rect">
            <a:avLst/>
          </a:prstGeom>
          <a:noFill/>
        </p:spPr>
        <p:txBody>
          <a:bodyPr wrap="square">
            <a:spAutoFit/>
          </a:bodyPr>
          <a:lstStyle/>
          <a:p>
            <a:r>
              <a:rPr lang="en-US" sz="2800" b="1" dirty="0">
                <a:solidFill>
                  <a:srgbClr val="2F3846"/>
                </a:solidFill>
                <a:cs typeface="Arial" panose="020B0604020202020204" pitchFamily="34" charset="0"/>
              </a:rPr>
              <a:t>Barriers: </a:t>
            </a:r>
            <a:r>
              <a:rPr lang="en-US" sz="2800" dirty="0">
                <a:solidFill>
                  <a:srgbClr val="2F3846"/>
                </a:solidFill>
                <a:cs typeface="Arial" panose="020B0604020202020204" pitchFamily="34" charset="0"/>
              </a:rPr>
              <a:t>The gates the horse comes out of at the start of a race</a:t>
            </a:r>
          </a:p>
          <a:p>
            <a:endParaRPr lang="en-US" sz="2800" dirty="0">
              <a:solidFill>
                <a:srgbClr val="2F3846"/>
              </a:solidFill>
              <a:cs typeface="Arial" panose="020B0604020202020204" pitchFamily="34" charset="0"/>
            </a:endParaRPr>
          </a:p>
          <a:p>
            <a:r>
              <a:rPr lang="en-US" sz="2800" b="1" dirty="0">
                <a:solidFill>
                  <a:srgbClr val="2F3846"/>
                </a:solidFill>
                <a:cs typeface="Arial" panose="020B0604020202020204" pitchFamily="34" charset="0"/>
              </a:rPr>
              <a:t>Birdcage</a:t>
            </a:r>
            <a:r>
              <a:rPr lang="en-US" sz="2800" dirty="0">
                <a:solidFill>
                  <a:srgbClr val="2F3846"/>
                </a:solidFill>
                <a:cs typeface="Arial" panose="020B0604020202020204" pitchFamily="34" charset="0"/>
              </a:rPr>
              <a:t>: The area where horse are walked before being taken to the Mounting Yard</a:t>
            </a:r>
          </a:p>
          <a:p>
            <a:endParaRPr lang="en-US" sz="2800" dirty="0">
              <a:solidFill>
                <a:srgbClr val="2F3846"/>
              </a:solidFill>
              <a:cs typeface="Arial" panose="020B0604020202020204" pitchFamily="34" charset="0"/>
            </a:endParaRPr>
          </a:p>
          <a:p>
            <a:r>
              <a:rPr lang="en-US" sz="2800" b="1" dirty="0">
                <a:solidFill>
                  <a:srgbClr val="2F3846"/>
                </a:solidFill>
                <a:cs typeface="Arial" panose="020B0604020202020204" pitchFamily="34" charset="0"/>
              </a:rPr>
              <a:t>Blinkers:</a:t>
            </a:r>
            <a:r>
              <a:rPr lang="en-US" sz="2800" dirty="0">
                <a:solidFill>
                  <a:srgbClr val="2F3846"/>
                </a:solidFill>
                <a:cs typeface="Arial" panose="020B0604020202020204" pitchFamily="34" charset="0"/>
              </a:rPr>
              <a:t> The hood horses wear with cups around their eyes</a:t>
            </a:r>
          </a:p>
          <a:p>
            <a:endParaRPr lang="en-US" sz="2800" dirty="0">
              <a:solidFill>
                <a:srgbClr val="2F3846"/>
              </a:solidFill>
              <a:cs typeface="Arial" panose="020B0604020202020204" pitchFamily="34" charset="0"/>
            </a:endParaRPr>
          </a:p>
          <a:p>
            <a:r>
              <a:rPr lang="en-US" sz="2800" b="1" dirty="0">
                <a:solidFill>
                  <a:srgbClr val="2F3846"/>
                </a:solidFill>
                <a:cs typeface="Arial" panose="020B0604020202020204" pitchFamily="34" charset="0"/>
              </a:rPr>
              <a:t>Bookmakers/Bookies: </a:t>
            </a:r>
            <a:r>
              <a:rPr lang="en-US" sz="2800" dirty="0">
                <a:solidFill>
                  <a:srgbClr val="2F3846"/>
                </a:solidFill>
                <a:cs typeface="Arial" panose="020B0604020202020204" pitchFamily="34" charset="0"/>
              </a:rPr>
              <a:t>The people licensed to place your bet. Can be on-course or off-course</a:t>
            </a:r>
          </a:p>
          <a:p>
            <a:br>
              <a:rPr lang="en-US" sz="2800" dirty="0">
                <a:cs typeface="Arial" panose="020B0604020202020204" pitchFamily="34" charset="0"/>
              </a:rPr>
            </a:br>
            <a:r>
              <a:rPr lang="en-US" sz="2800" b="1" dirty="0">
                <a:solidFill>
                  <a:srgbClr val="2F3846"/>
                </a:solidFill>
                <a:cs typeface="Arial" panose="020B0604020202020204" pitchFamily="34" charset="0"/>
              </a:rPr>
              <a:t>Box Trifecta: </a:t>
            </a:r>
            <a:r>
              <a:rPr lang="en-US" sz="2800" dirty="0">
                <a:solidFill>
                  <a:srgbClr val="2F3846"/>
                </a:solidFill>
                <a:cs typeface="Arial" panose="020B0604020202020204" pitchFamily="34" charset="0"/>
              </a:rPr>
              <a:t>Usually four or five horses are "boxed" in a trifecta. If three of the horses selected all finish in the first three placings, the punter collects for a winning trifecta.</a:t>
            </a:r>
          </a:p>
          <a:p>
            <a:br>
              <a:rPr lang="en-US" sz="2800" dirty="0">
                <a:cs typeface="Arial" panose="020B0604020202020204" pitchFamily="34" charset="0"/>
              </a:rPr>
            </a:br>
            <a:r>
              <a:rPr lang="en-US" sz="2800" b="1" dirty="0">
                <a:solidFill>
                  <a:srgbClr val="2F3846"/>
                </a:solidFill>
                <a:cs typeface="Arial" panose="020B0604020202020204" pitchFamily="34" charset="0"/>
              </a:rPr>
              <a:t>Colt: </a:t>
            </a:r>
            <a:r>
              <a:rPr lang="en-US" sz="2800" dirty="0">
                <a:solidFill>
                  <a:srgbClr val="2F3846"/>
                </a:solidFill>
                <a:cs typeface="Arial" panose="020B0604020202020204" pitchFamily="34" charset="0"/>
              </a:rPr>
              <a:t>A male horse under three years old, that hasn't been gelded yet</a:t>
            </a:r>
          </a:p>
          <a:p>
            <a:br>
              <a:rPr lang="en-US" sz="2800" dirty="0">
                <a:cs typeface="Arial" panose="020B0604020202020204" pitchFamily="34" charset="0"/>
              </a:rPr>
            </a:br>
            <a:endParaRPr lang="en-US" sz="2800" dirty="0">
              <a:solidFill>
                <a:srgbClr val="2F3846"/>
              </a:solidFill>
              <a:cs typeface="Arial" panose="020B0604020202020204" pitchFamily="34" charset="0"/>
            </a:endParaRPr>
          </a:p>
        </p:txBody>
      </p:sp>
      <p:pic>
        <p:nvPicPr>
          <p:cNvPr id="2050" name="Picture 2" descr="Memory of her children inspires horse rider to achieve | Daily Mercury">
            <a:extLst>
              <a:ext uri="{FF2B5EF4-FFF2-40B4-BE49-F238E27FC236}">
                <a16:creationId xmlns:a16="http://schemas.microsoft.com/office/drawing/2014/main" id="{30183C77-D32D-4E43-9302-D49FDFD9942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250" t="-5391" r="22041" b="5391"/>
          <a:stretch/>
        </p:blipFill>
        <p:spPr bwMode="auto">
          <a:xfrm>
            <a:off x="13053190" y="6360664"/>
            <a:ext cx="1953491" cy="166521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CA5C31E-E3D9-C74F-85ED-1A2611E65B87}"/>
              </a:ext>
            </a:extLst>
          </p:cNvPr>
          <p:cNvSpPr txBox="1"/>
          <p:nvPr/>
        </p:nvSpPr>
        <p:spPr>
          <a:xfrm>
            <a:off x="5479041" y="803564"/>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B6362E4D-621D-3E4E-9111-7DB601C0C5CA}"/>
              </a:ext>
            </a:extLst>
          </p:cNvPr>
          <p:cNvSpPr txBox="1"/>
          <p:nvPr/>
        </p:nvSpPr>
        <p:spPr>
          <a:xfrm flipH="1">
            <a:off x="1281069" y="988230"/>
            <a:ext cx="5725527" cy="769441"/>
          </a:xfrm>
          <a:prstGeom prst="rect">
            <a:avLst/>
          </a:prstGeom>
          <a:noFill/>
        </p:spPr>
        <p:txBody>
          <a:bodyPr wrap="square" rtlCol="0">
            <a:spAutoFit/>
          </a:bodyPr>
          <a:lstStyle/>
          <a:p>
            <a:r>
              <a:rPr lang="en-US" sz="4400" dirty="0">
                <a:latin typeface="Calibri Light" panose="020F0302020204030204" pitchFamily="34" charset="0"/>
                <a:cs typeface="Calibri Light" panose="020F0302020204030204" pitchFamily="34" charset="0"/>
              </a:rPr>
              <a:t>RACING PARLANCE</a:t>
            </a:r>
            <a:endParaRPr lang="en-AU" sz="4400" dirty="0">
              <a:latin typeface="Calibri Light" panose="020F0302020204030204" pitchFamily="34" charset="0"/>
              <a:cs typeface="Calibri Light" panose="020F0302020204030204" pitchFamily="34" charset="0"/>
            </a:endParaRPr>
          </a:p>
        </p:txBody>
      </p:sp>
      <p:sp>
        <p:nvSpPr>
          <p:cNvPr id="3" name="Footer Placeholder 2">
            <a:extLst>
              <a:ext uri="{FF2B5EF4-FFF2-40B4-BE49-F238E27FC236}">
                <a16:creationId xmlns:a16="http://schemas.microsoft.com/office/drawing/2014/main" id="{92867590-4422-6B42-A65B-5AF55DA25666}"/>
              </a:ext>
            </a:extLst>
          </p:cNvPr>
          <p:cNvSpPr>
            <a:spLocks noGrp="1"/>
          </p:cNvSpPr>
          <p:nvPr>
            <p:ph type="ftr" sz="quarter" idx="11"/>
          </p:nvPr>
        </p:nvSpPr>
        <p:spPr>
          <a:xfrm>
            <a:off x="841159" y="8464929"/>
            <a:ext cx="4822613" cy="769441"/>
          </a:xfrm>
        </p:spPr>
        <p:txBody>
          <a:bodyPr/>
          <a:lstStyle/>
          <a:p>
            <a:r>
              <a:rPr lang="en-US" sz="1400" dirty="0"/>
              <a:t>Rotary Club of Canterbury: Let's Stay Together Project</a:t>
            </a:r>
          </a:p>
        </p:txBody>
      </p:sp>
    </p:spTree>
    <p:extLst>
      <p:ext uri="{BB962C8B-B14F-4D97-AF65-F5344CB8AC3E}">
        <p14:creationId xmlns:p14="http://schemas.microsoft.com/office/powerpoint/2010/main" val="4464539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B548329-37E3-4FAF-B5BC-086A340F7771}"/>
              </a:ext>
            </a:extLst>
          </p:cNvPr>
          <p:cNvSpPr txBox="1"/>
          <p:nvPr/>
        </p:nvSpPr>
        <p:spPr>
          <a:xfrm>
            <a:off x="1399064" y="1083424"/>
            <a:ext cx="13509625" cy="6494085"/>
          </a:xfrm>
          <a:prstGeom prst="rect">
            <a:avLst/>
          </a:prstGeom>
          <a:noFill/>
        </p:spPr>
        <p:txBody>
          <a:bodyPr wrap="square">
            <a:spAutoFit/>
          </a:bodyPr>
          <a:lstStyle/>
          <a:p>
            <a:endParaRPr lang="en-US" sz="3200" b="1" dirty="0">
              <a:solidFill>
                <a:srgbClr val="2F3846"/>
              </a:solidFill>
              <a:cs typeface="Arial" panose="020B0604020202020204" pitchFamily="34" charset="0"/>
            </a:endParaRPr>
          </a:p>
          <a:p>
            <a:endParaRPr lang="en-US" sz="3200" b="1" dirty="0">
              <a:solidFill>
                <a:srgbClr val="2F3846"/>
              </a:solidFill>
              <a:cs typeface="Arial" panose="020B0604020202020204" pitchFamily="34" charset="0"/>
            </a:endParaRPr>
          </a:p>
          <a:p>
            <a:r>
              <a:rPr lang="en-US" sz="3200" b="1" dirty="0">
                <a:solidFill>
                  <a:srgbClr val="2F3846"/>
                </a:solidFill>
                <a:cs typeface="Arial" panose="020B0604020202020204" pitchFamily="34" charset="0"/>
              </a:rPr>
              <a:t>Dead Heat: </a:t>
            </a:r>
            <a:r>
              <a:rPr lang="en-US" sz="3200" dirty="0">
                <a:solidFill>
                  <a:srgbClr val="2F3846"/>
                </a:solidFill>
                <a:cs typeface="Arial" panose="020B0604020202020204" pitchFamily="34" charset="0"/>
              </a:rPr>
              <a:t>A tie at the finish line between two or more horses.</a:t>
            </a:r>
            <a:endParaRPr lang="en-US" sz="3200" b="1" dirty="0">
              <a:solidFill>
                <a:srgbClr val="2F3846"/>
              </a:solidFill>
              <a:cs typeface="Arial" panose="020B0604020202020204" pitchFamily="34" charset="0"/>
            </a:endParaRPr>
          </a:p>
          <a:p>
            <a:endParaRPr lang="en-US" sz="3200" b="1" dirty="0">
              <a:solidFill>
                <a:srgbClr val="2F3846"/>
              </a:solidFill>
              <a:cs typeface="Arial" panose="020B0604020202020204" pitchFamily="34" charset="0"/>
            </a:endParaRPr>
          </a:p>
          <a:p>
            <a:r>
              <a:rPr lang="en-US" sz="3200" b="1" dirty="0">
                <a:solidFill>
                  <a:srgbClr val="2F3846"/>
                </a:solidFill>
                <a:cs typeface="Arial" panose="020B0604020202020204" pitchFamily="34" charset="0"/>
              </a:rPr>
              <a:t>Each way</a:t>
            </a:r>
            <a:r>
              <a:rPr lang="en-US" sz="3200" dirty="0">
                <a:solidFill>
                  <a:srgbClr val="2F3846"/>
                </a:solidFill>
                <a:cs typeface="Arial" panose="020B0604020202020204" pitchFamily="34" charset="0"/>
              </a:rPr>
              <a:t>: This is when you have an equal amount of money on the horse for a win and for a place.</a:t>
            </a:r>
          </a:p>
          <a:p>
            <a:br>
              <a:rPr lang="en-US" sz="3200" dirty="0">
                <a:cs typeface="Arial" panose="020B0604020202020204" pitchFamily="34" charset="0"/>
              </a:rPr>
            </a:br>
            <a:r>
              <a:rPr lang="en-US" sz="3200" b="1" dirty="0">
                <a:solidFill>
                  <a:srgbClr val="2F3846"/>
                </a:solidFill>
                <a:cs typeface="Arial" panose="020B0604020202020204" pitchFamily="34" charset="0"/>
              </a:rPr>
              <a:t>Exacta</a:t>
            </a:r>
            <a:r>
              <a:rPr lang="en-US" sz="3200" dirty="0">
                <a:solidFill>
                  <a:srgbClr val="2F3846"/>
                </a:solidFill>
                <a:cs typeface="Arial" panose="020B0604020202020204" pitchFamily="34" charset="0"/>
              </a:rPr>
              <a:t>: Picking the first two horses in a race in the finishing order.</a:t>
            </a:r>
          </a:p>
          <a:p>
            <a:br>
              <a:rPr lang="en-US" sz="3200" dirty="0">
                <a:cs typeface="Arial" panose="020B0604020202020204" pitchFamily="34" charset="0"/>
              </a:rPr>
            </a:br>
            <a:r>
              <a:rPr lang="en-US" sz="3200" b="1" dirty="0">
                <a:solidFill>
                  <a:srgbClr val="2F3846"/>
                </a:solidFill>
                <a:cs typeface="Arial" panose="020B0604020202020204" pitchFamily="34" charset="0"/>
              </a:rPr>
              <a:t>Extended</a:t>
            </a:r>
            <a:r>
              <a:rPr lang="en-US" sz="3200" dirty="0">
                <a:solidFill>
                  <a:srgbClr val="2F3846"/>
                </a:solidFill>
                <a:cs typeface="Arial" panose="020B0604020202020204" pitchFamily="34" charset="0"/>
              </a:rPr>
              <a:t>: How to describe a horse running at top speed.</a:t>
            </a:r>
          </a:p>
          <a:p>
            <a:br>
              <a:rPr lang="en-US" sz="3200" dirty="0">
                <a:cs typeface="Arial" panose="020B0604020202020204" pitchFamily="34" charset="0"/>
              </a:rPr>
            </a:br>
            <a:r>
              <a:rPr lang="en-US" sz="3200" b="1" dirty="0" err="1">
                <a:solidFill>
                  <a:srgbClr val="2F3846"/>
                </a:solidFill>
                <a:cs typeface="Arial" panose="020B0604020202020204" pitchFamily="34" charset="0"/>
              </a:rPr>
              <a:t>Favourite</a:t>
            </a:r>
            <a:r>
              <a:rPr lang="en-US" sz="3200" dirty="0">
                <a:solidFill>
                  <a:srgbClr val="2F3846"/>
                </a:solidFill>
                <a:cs typeface="Arial" panose="020B0604020202020204" pitchFamily="34" charset="0"/>
              </a:rPr>
              <a:t>: The most popular horse in betting by weight of money and therefore the one who starts at the shortest odds i.e. the one that will pay the least.</a:t>
            </a:r>
          </a:p>
        </p:txBody>
      </p:sp>
      <p:sp>
        <p:nvSpPr>
          <p:cNvPr id="10" name="TextBox 9">
            <a:extLst>
              <a:ext uri="{FF2B5EF4-FFF2-40B4-BE49-F238E27FC236}">
                <a16:creationId xmlns:a16="http://schemas.microsoft.com/office/drawing/2014/main" id="{D2F7F0A5-7ECA-473A-A6CD-F5116A38C2CD}"/>
              </a:ext>
            </a:extLst>
          </p:cNvPr>
          <p:cNvSpPr txBox="1"/>
          <p:nvPr/>
        </p:nvSpPr>
        <p:spPr>
          <a:xfrm flipH="1">
            <a:off x="1379061" y="1037012"/>
            <a:ext cx="4744216" cy="769441"/>
          </a:xfrm>
          <a:prstGeom prst="rect">
            <a:avLst/>
          </a:prstGeom>
          <a:noFill/>
        </p:spPr>
        <p:txBody>
          <a:bodyPr wrap="square" rtlCol="0">
            <a:spAutoFit/>
          </a:bodyPr>
          <a:lstStyle/>
          <a:p>
            <a:r>
              <a:rPr lang="en-US" sz="4400" dirty="0">
                <a:latin typeface="Calibri Light" panose="020F0302020204030204" pitchFamily="34" charset="0"/>
                <a:cs typeface="Calibri Light" panose="020F0302020204030204" pitchFamily="34" charset="0"/>
              </a:rPr>
              <a:t>RACING PARLANCE</a:t>
            </a:r>
            <a:endParaRPr lang="en-AU" sz="4400" dirty="0">
              <a:latin typeface="Calibri Light" panose="020F0302020204030204" pitchFamily="34" charset="0"/>
              <a:cs typeface="Calibri Light" panose="020F0302020204030204" pitchFamily="34" charset="0"/>
            </a:endParaRPr>
          </a:p>
        </p:txBody>
      </p:sp>
      <p:pic>
        <p:nvPicPr>
          <p:cNvPr id="2050" name="Picture 2" descr="Memory of her children inspires horse rider to achieve | Daily Mercury">
            <a:extLst>
              <a:ext uri="{FF2B5EF4-FFF2-40B4-BE49-F238E27FC236}">
                <a16:creationId xmlns:a16="http://schemas.microsoft.com/office/drawing/2014/main" id="{30183C77-D32D-4E43-9302-D49FDFD9942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510" r="20603"/>
          <a:stretch/>
        </p:blipFill>
        <p:spPr bwMode="auto">
          <a:xfrm>
            <a:off x="12512950" y="3201108"/>
            <a:ext cx="2415742" cy="1860137"/>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12E7CF2B-697F-ED43-ADCE-9A10E966F297}"/>
              </a:ext>
            </a:extLst>
          </p:cNvPr>
          <p:cNvSpPr>
            <a:spLocks noGrp="1"/>
          </p:cNvSpPr>
          <p:nvPr>
            <p:ph type="ftr" sz="quarter" idx="11"/>
          </p:nvPr>
        </p:nvSpPr>
        <p:spPr>
          <a:xfrm>
            <a:off x="889001" y="8627314"/>
            <a:ext cx="4586756" cy="534149"/>
          </a:xfrm>
        </p:spPr>
        <p:txBody>
          <a:bodyPr/>
          <a:lstStyle/>
          <a:p>
            <a:r>
              <a:rPr lang="en-US" sz="1400" dirty="0"/>
              <a:t>Rotary Club of Canterbury: Let's Stay Together Project</a:t>
            </a:r>
          </a:p>
        </p:txBody>
      </p:sp>
    </p:spTree>
    <p:extLst>
      <p:ext uri="{BB962C8B-B14F-4D97-AF65-F5344CB8AC3E}">
        <p14:creationId xmlns:p14="http://schemas.microsoft.com/office/powerpoint/2010/main" val="15312175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DF7125-1895-4BD5-8693-875EDC30201B}"/>
              </a:ext>
            </a:extLst>
          </p:cNvPr>
          <p:cNvSpPr txBox="1"/>
          <p:nvPr/>
        </p:nvSpPr>
        <p:spPr>
          <a:xfrm>
            <a:off x="958756" y="1145184"/>
            <a:ext cx="14027244" cy="6986528"/>
          </a:xfrm>
          <a:prstGeom prst="rect">
            <a:avLst/>
          </a:prstGeom>
          <a:noFill/>
        </p:spPr>
        <p:txBody>
          <a:bodyPr wrap="square">
            <a:spAutoFit/>
          </a:bodyPr>
          <a:lstStyle/>
          <a:p>
            <a:br>
              <a:rPr lang="en-US" sz="2800" dirty="0">
                <a:cs typeface="Arial" panose="020B0604020202020204" pitchFamily="34" charset="0"/>
              </a:rPr>
            </a:br>
            <a:r>
              <a:rPr lang="en-US" sz="2800" b="1" dirty="0">
                <a:solidFill>
                  <a:srgbClr val="2F3846"/>
                </a:solidFill>
                <a:cs typeface="Arial" panose="020B0604020202020204" pitchFamily="34" charset="0"/>
              </a:rPr>
              <a:t>Filly</a:t>
            </a:r>
            <a:r>
              <a:rPr lang="en-US" sz="2800" dirty="0">
                <a:solidFill>
                  <a:srgbClr val="2F3846"/>
                </a:solidFill>
                <a:cs typeface="Arial" panose="020B0604020202020204" pitchFamily="34" charset="0"/>
              </a:rPr>
              <a:t>: A female horse three years old or under.</a:t>
            </a:r>
          </a:p>
          <a:p>
            <a:endParaRPr lang="en-AU" sz="2800" dirty="0">
              <a:cs typeface="Arial" panose="020B0604020202020204" pitchFamily="34" charset="0"/>
            </a:endParaRPr>
          </a:p>
          <a:p>
            <a:r>
              <a:rPr lang="en-US" sz="2800" b="1" dirty="0">
                <a:solidFill>
                  <a:srgbClr val="2F3846"/>
                </a:solidFill>
                <a:cs typeface="Arial" panose="020B0604020202020204" pitchFamily="34" charset="0"/>
              </a:rPr>
              <a:t>Late Scratching:</a:t>
            </a:r>
            <a:r>
              <a:rPr lang="en-US" sz="2800" dirty="0">
                <a:solidFill>
                  <a:srgbClr val="2F3846"/>
                </a:solidFill>
                <a:cs typeface="Arial" panose="020B0604020202020204" pitchFamily="34" charset="0"/>
              </a:rPr>
              <a:t> A horse that is withdrawn from the race after 8 a.m. on race day.</a:t>
            </a:r>
          </a:p>
          <a:p>
            <a:br>
              <a:rPr lang="en-US" sz="2800" dirty="0">
                <a:cs typeface="Arial" panose="020B0604020202020204" pitchFamily="34" charset="0"/>
              </a:rPr>
            </a:br>
            <a:r>
              <a:rPr lang="en-US" sz="2800" b="1" dirty="0">
                <a:solidFill>
                  <a:srgbClr val="2F3846"/>
                </a:solidFill>
                <a:cs typeface="Arial" panose="020B0604020202020204" pitchFamily="34" charset="0"/>
              </a:rPr>
              <a:t>Lay:</a:t>
            </a:r>
            <a:r>
              <a:rPr lang="en-US" sz="2800" dirty="0">
                <a:solidFill>
                  <a:srgbClr val="2F3846"/>
                </a:solidFill>
                <a:cs typeface="Arial" panose="020B0604020202020204" pitchFamily="34" charset="0"/>
              </a:rPr>
              <a:t> When a bookmaker offers better odds on a horse they think won't win.</a:t>
            </a:r>
          </a:p>
          <a:p>
            <a:endParaRPr lang="en-US" sz="2800" dirty="0">
              <a:cs typeface="Arial" panose="020B0604020202020204" pitchFamily="34" charset="0"/>
            </a:endParaRPr>
          </a:p>
          <a:p>
            <a:r>
              <a:rPr lang="en-US" sz="2800" b="1" dirty="0">
                <a:solidFill>
                  <a:srgbClr val="2F3846"/>
                </a:solidFill>
                <a:cs typeface="Arial" panose="020B0604020202020204" pitchFamily="34" charset="0"/>
              </a:rPr>
              <a:t>Maiden:</a:t>
            </a:r>
            <a:r>
              <a:rPr lang="en-US" sz="2800" dirty="0">
                <a:solidFill>
                  <a:srgbClr val="2F3846"/>
                </a:solidFill>
                <a:cs typeface="Arial" panose="020B0604020202020204" pitchFamily="34" charset="0"/>
              </a:rPr>
              <a:t> A horse which has not won a race</a:t>
            </a:r>
          </a:p>
          <a:p>
            <a:r>
              <a:rPr lang="en-US" sz="2800" dirty="0">
                <a:solidFill>
                  <a:srgbClr val="2F3846"/>
                </a:solidFill>
                <a:cs typeface="Arial" panose="020B0604020202020204" pitchFamily="34" charset="0"/>
              </a:rPr>
              <a:t>.</a:t>
            </a:r>
            <a:br>
              <a:rPr lang="en-US" sz="2800" dirty="0">
                <a:cs typeface="Arial" panose="020B0604020202020204" pitchFamily="34" charset="0"/>
              </a:rPr>
            </a:br>
            <a:r>
              <a:rPr lang="en-US" sz="2800" b="1" dirty="0">
                <a:solidFill>
                  <a:srgbClr val="2F3846"/>
                </a:solidFill>
                <a:cs typeface="Arial" panose="020B0604020202020204" pitchFamily="34" charset="0"/>
              </a:rPr>
              <a:t>Mare:</a:t>
            </a:r>
            <a:r>
              <a:rPr lang="en-US" sz="2800" dirty="0">
                <a:solidFill>
                  <a:srgbClr val="2F3846"/>
                </a:solidFill>
                <a:cs typeface="Arial" panose="020B0604020202020204" pitchFamily="34" charset="0"/>
              </a:rPr>
              <a:t> Adult female horse four years of age or older.</a:t>
            </a:r>
          </a:p>
          <a:p>
            <a:br>
              <a:rPr lang="en-US" sz="2800" dirty="0">
                <a:cs typeface="Arial" panose="020B0604020202020204" pitchFamily="34" charset="0"/>
              </a:rPr>
            </a:br>
            <a:r>
              <a:rPr lang="en-US" sz="2800" b="1" dirty="0">
                <a:solidFill>
                  <a:srgbClr val="2F3846"/>
                </a:solidFill>
                <a:cs typeface="Arial" panose="020B0604020202020204" pitchFamily="34" charset="0"/>
              </a:rPr>
              <a:t>Mounting Yard:</a:t>
            </a:r>
            <a:r>
              <a:rPr lang="en-US" sz="2800" dirty="0">
                <a:solidFill>
                  <a:srgbClr val="2F3846"/>
                </a:solidFill>
                <a:cs typeface="Arial" panose="020B0604020202020204" pitchFamily="34" charset="0"/>
              </a:rPr>
              <a:t> The area where the horses are paraded right before a race and jockeys get on.</a:t>
            </a:r>
          </a:p>
          <a:p>
            <a:endParaRPr lang="en-US" sz="2800" b="1" dirty="0">
              <a:solidFill>
                <a:srgbClr val="2F3846"/>
              </a:solidFill>
              <a:cs typeface="Arial" panose="020B0604020202020204" pitchFamily="34" charset="0"/>
            </a:endParaRPr>
          </a:p>
          <a:p>
            <a:r>
              <a:rPr lang="en-US" sz="2800" b="1" dirty="0" err="1">
                <a:solidFill>
                  <a:srgbClr val="2F3846"/>
                </a:solidFill>
                <a:cs typeface="Arial" panose="020B0604020202020204" pitchFamily="34" charset="0"/>
              </a:rPr>
              <a:t>Mudlark</a:t>
            </a:r>
            <a:r>
              <a:rPr lang="en-US" sz="2800" b="1" dirty="0">
                <a:solidFill>
                  <a:srgbClr val="2F3846"/>
                </a:solidFill>
                <a:cs typeface="Arial" panose="020B0604020202020204" pitchFamily="34" charset="0"/>
              </a:rPr>
              <a:t>:</a:t>
            </a:r>
            <a:r>
              <a:rPr lang="en-US" sz="2800" dirty="0">
                <a:solidFill>
                  <a:srgbClr val="2F3846"/>
                </a:solidFill>
                <a:cs typeface="Arial" panose="020B0604020202020204" pitchFamily="34" charset="0"/>
              </a:rPr>
              <a:t> A horse that does well on wet tracks.</a:t>
            </a:r>
          </a:p>
          <a:p>
            <a:br>
              <a:rPr lang="en-US" sz="2800" dirty="0">
                <a:cs typeface="Arial" panose="020B0604020202020204" pitchFamily="34" charset="0"/>
              </a:rPr>
            </a:br>
            <a:r>
              <a:rPr lang="en-US" sz="2800" b="1" dirty="0">
                <a:solidFill>
                  <a:srgbClr val="2F3846"/>
                </a:solidFill>
                <a:cs typeface="Arial" panose="020B0604020202020204" pitchFamily="34" charset="0"/>
              </a:rPr>
              <a:t>Mug Punter:</a:t>
            </a:r>
            <a:r>
              <a:rPr lang="en-US" sz="2800" dirty="0">
                <a:solidFill>
                  <a:srgbClr val="2F3846"/>
                </a:solidFill>
                <a:cs typeface="Arial" panose="020B0604020202020204" pitchFamily="34" charset="0"/>
              </a:rPr>
              <a:t> Someone who's bad at betting.</a:t>
            </a:r>
          </a:p>
        </p:txBody>
      </p:sp>
      <p:pic>
        <p:nvPicPr>
          <p:cNvPr id="1032" name="Picture 8" descr="Horse Gear &amp; Accessories | Stirrup Leathers | AGD Equestrian">
            <a:extLst>
              <a:ext uri="{FF2B5EF4-FFF2-40B4-BE49-F238E27FC236}">
                <a16:creationId xmlns:a16="http://schemas.microsoft.com/office/drawing/2014/main" id="{C40D910B-F874-4C7D-9C98-6C02EB3FE5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28601" y="1024028"/>
            <a:ext cx="2057400" cy="23637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E6CA9C7-8C82-4FDE-9000-1925D8B980F1}"/>
              </a:ext>
            </a:extLst>
          </p:cNvPr>
          <p:cNvSpPr txBox="1"/>
          <p:nvPr/>
        </p:nvSpPr>
        <p:spPr>
          <a:xfrm flipH="1">
            <a:off x="958755" y="1024029"/>
            <a:ext cx="4461570" cy="769441"/>
          </a:xfrm>
          <a:prstGeom prst="rect">
            <a:avLst/>
          </a:prstGeom>
          <a:noFill/>
        </p:spPr>
        <p:txBody>
          <a:bodyPr wrap="square" rtlCol="0">
            <a:spAutoFit/>
          </a:bodyPr>
          <a:lstStyle/>
          <a:p>
            <a:r>
              <a:rPr lang="en-US" sz="4400" dirty="0">
                <a:latin typeface="Calibri Light" panose="020F0302020204030204" pitchFamily="34" charset="0"/>
                <a:cs typeface="Calibri Light" panose="020F0302020204030204" pitchFamily="34" charset="0"/>
              </a:rPr>
              <a:t>RACING PARLANCE  </a:t>
            </a:r>
            <a:endParaRPr lang="en-AU" sz="4400" dirty="0">
              <a:latin typeface="Calibri Light" panose="020F0302020204030204" pitchFamily="34" charset="0"/>
              <a:cs typeface="Calibri Light" panose="020F0302020204030204" pitchFamily="34" charset="0"/>
            </a:endParaRPr>
          </a:p>
        </p:txBody>
      </p:sp>
      <p:sp>
        <p:nvSpPr>
          <p:cNvPr id="4" name="Footer Placeholder 3">
            <a:extLst>
              <a:ext uri="{FF2B5EF4-FFF2-40B4-BE49-F238E27FC236}">
                <a16:creationId xmlns:a16="http://schemas.microsoft.com/office/drawing/2014/main" id="{55163BC9-E77A-7E4C-9B21-ACD271E7F0C2}"/>
              </a:ext>
            </a:extLst>
          </p:cNvPr>
          <p:cNvSpPr>
            <a:spLocks noGrp="1"/>
          </p:cNvSpPr>
          <p:nvPr>
            <p:ph type="ftr" sz="quarter" idx="11"/>
          </p:nvPr>
        </p:nvSpPr>
        <p:spPr>
          <a:xfrm>
            <a:off x="958755" y="8788218"/>
            <a:ext cx="3918895" cy="373245"/>
          </a:xfrm>
        </p:spPr>
        <p:txBody>
          <a:bodyPr/>
          <a:lstStyle/>
          <a:p>
            <a:r>
              <a:rPr lang="en-US" sz="1200" dirty="0"/>
              <a:t>Rotary Club of Canterbury: Let's Stay Together Project</a:t>
            </a:r>
          </a:p>
        </p:txBody>
      </p:sp>
    </p:spTree>
    <p:extLst>
      <p:ext uri="{BB962C8B-B14F-4D97-AF65-F5344CB8AC3E}">
        <p14:creationId xmlns:p14="http://schemas.microsoft.com/office/powerpoint/2010/main" val="1636122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67AC5-C232-9144-B80B-A0187C6F60F3}"/>
              </a:ext>
            </a:extLst>
          </p:cNvPr>
          <p:cNvSpPr>
            <a:spLocks noGrp="1"/>
          </p:cNvSpPr>
          <p:nvPr>
            <p:ph type="title"/>
          </p:nvPr>
        </p:nvSpPr>
        <p:spPr/>
        <p:txBody>
          <a:bodyPr/>
          <a:lstStyle/>
          <a:p>
            <a:br>
              <a:rPr lang="en-US" dirty="0"/>
            </a:br>
            <a:r>
              <a:rPr lang="en-US" sz="3600" dirty="0">
                <a:latin typeface="Calibri Light" panose="020F0302020204030204" pitchFamily="34" charset="0"/>
                <a:cs typeface="Calibri Light" panose="020F0302020204030204" pitchFamily="34" charset="0"/>
              </a:rPr>
              <a:t>Horse Racing In Victoria</a:t>
            </a:r>
            <a:endParaRPr lang="en-US" dirty="0">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0B6A205D-3C98-3647-873B-74BC8598BC42}"/>
              </a:ext>
            </a:extLst>
          </p:cNvPr>
          <p:cNvSpPr>
            <a:spLocks noGrp="1"/>
          </p:cNvSpPr>
          <p:nvPr>
            <p:ph idx="1"/>
          </p:nvPr>
        </p:nvSpPr>
        <p:spPr/>
        <p:txBody>
          <a:bodyPr>
            <a:normAutofit fontScale="62500" lnSpcReduction="20000"/>
          </a:bodyPr>
          <a:lstStyle/>
          <a:p>
            <a:pPr marL="0" indent="0">
              <a:buNone/>
            </a:pPr>
            <a:r>
              <a:rPr lang="en-US" dirty="0"/>
              <a:t>Hi, my name is Anne Murphy and I am a member of the Rotary Club of </a:t>
            </a:r>
            <a:r>
              <a:rPr lang="en-US" dirty="0" err="1"/>
              <a:t>Camberwell</a:t>
            </a:r>
            <a:r>
              <a:rPr lang="en-US" dirty="0"/>
              <a:t>.   </a:t>
            </a:r>
          </a:p>
          <a:p>
            <a:pPr marL="0" indent="0">
              <a:buNone/>
            </a:pPr>
            <a:endParaRPr lang="en-US" dirty="0"/>
          </a:p>
          <a:p>
            <a:pPr marL="0" indent="0">
              <a:buNone/>
            </a:pPr>
            <a:r>
              <a:rPr lang="en-US" dirty="0"/>
              <a:t>I wrote this book about horse racing as the topic was specifically requested.  </a:t>
            </a:r>
          </a:p>
          <a:p>
            <a:pPr marL="0" indent="0">
              <a:buNone/>
            </a:pPr>
            <a:endParaRPr lang="en-US" dirty="0"/>
          </a:p>
          <a:p>
            <a:pPr marL="0" indent="0">
              <a:buNone/>
            </a:pPr>
            <a:r>
              <a:rPr lang="en-US" dirty="0"/>
              <a:t>Several members of my extended family and friends are involved in horse racing as breeders, trainers, regulators and owners.  </a:t>
            </a:r>
          </a:p>
          <a:p>
            <a:pPr marL="0" indent="0">
              <a:buNone/>
            </a:pPr>
            <a:endParaRPr lang="en-US" dirty="0"/>
          </a:p>
          <a:p>
            <a:pPr marL="0" indent="0">
              <a:buNone/>
            </a:pPr>
            <a:r>
              <a:rPr lang="en-US" dirty="0"/>
              <a:t>The topic occupies a lot of time at family gatherings.  </a:t>
            </a:r>
          </a:p>
          <a:p>
            <a:pPr marL="0" indent="0">
              <a:buNone/>
            </a:pPr>
            <a:endParaRPr lang="en-US" dirty="0"/>
          </a:p>
          <a:p>
            <a:pPr marL="0" indent="0">
              <a:buNone/>
            </a:pPr>
            <a:r>
              <a:rPr lang="en-US" dirty="0"/>
              <a:t>I hope the </a:t>
            </a:r>
            <a:r>
              <a:rPr lang="en-US" dirty="0" err="1"/>
              <a:t>colourful</a:t>
            </a:r>
            <a:r>
              <a:rPr lang="en-US" dirty="0"/>
              <a:t> history helps wile away the time.</a:t>
            </a:r>
            <a:endParaRPr lang="en-AU" dirty="0"/>
          </a:p>
          <a:p>
            <a:pPr marL="0" indent="0">
              <a:buNone/>
            </a:pPr>
            <a:r>
              <a:rPr lang="en-US" sz="3600" dirty="0">
                <a:solidFill>
                  <a:srgbClr val="0070C0"/>
                </a:solidFill>
                <a:latin typeface="Apple Chancery" panose="03020702040506060504" pitchFamily="66" charset="-79"/>
                <a:cs typeface="Apple Chancery" panose="03020702040506060504" pitchFamily="66" charset="-79"/>
              </a:rPr>
              <a:t>                            										</a:t>
            </a:r>
            <a:r>
              <a:rPr lang="en-US" sz="5800" dirty="0">
                <a:solidFill>
                  <a:srgbClr val="0070C0"/>
                </a:solidFill>
                <a:latin typeface="Apple Chancery" panose="03020702040506060504" pitchFamily="66" charset="-79"/>
                <a:cs typeface="Apple Chancery" panose="03020702040506060504" pitchFamily="66" charset="-79"/>
              </a:rPr>
              <a:t>Anne</a:t>
            </a:r>
            <a:endParaRPr lang="en-AU" sz="5800" dirty="0">
              <a:solidFill>
                <a:srgbClr val="0070C0"/>
              </a:solidFill>
              <a:latin typeface="Apple Chancery" panose="03020702040506060504" pitchFamily="66" charset="-79"/>
              <a:cs typeface="Apple Chancery" panose="03020702040506060504" pitchFamily="66" charset="-79"/>
            </a:endParaRPr>
          </a:p>
          <a:p>
            <a:pPr marL="0" indent="0">
              <a:buNone/>
            </a:pPr>
            <a:endParaRPr lang="en-US" dirty="0"/>
          </a:p>
        </p:txBody>
      </p:sp>
      <p:sp>
        <p:nvSpPr>
          <p:cNvPr id="4" name="Footer Placeholder 3">
            <a:extLst>
              <a:ext uri="{FF2B5EF4-FFF2-40B4-BE49-F238E27FC236}">
                <a16:creationId xmlns:a16="http://schemas.microsoft.com/office/drawing/2014/main" id="{BBC6D31A-D35F-9D4D-9EDB-A6288BA8F5F7}"/>
              </a:ext>
            </a:extLst>
          </p:cNvPr>
          <p:cNvSpPr>
            <a:spLocks noGrp="1"/>
          </p:cNvSpPr>
          <p:nvPr>
            <p:ph type="ftr" sz="quarter" idx="11"/>
          </p:nvPr>
        </p:nvSpPr>
        <p:spPr>
          <a:xfrm>
            <a:off x="314794" y="8318238"/>
            <a:ext cx="4437088" cy="843225"/>
          </a:xfrm>
        </p:spPr>
        <p:txBody>
          <a:bodyPr/>
          <a:lstStyle/>
          <a:p>
            <a:r>
              <a:rPr lang="en-US" sz="1400" dirty="0"/>
              <a:t>Rotary Club of Canterbury: Let's Stay Together Project</a:t>
            </a:r>
          </a:p>
        </p:txBody>
      </p:sp>
      <p:pic>
        <p:nvPicPr>
          <p:cNvPr id="5" name="Picture 4" descr="A picture containing drawing&#10;&#10;Description automatically generated">
            <a:extLst>
              <a:ext uri="{FF2B5EF4-FFF2-40B4-BE49-F238E27FC236}">
                <a16:creationId xmlns:a16="http://schemas.microsoft.com/office/drawing/2014/main" id="{9B426E8A-929F-0841-8335-AB1A0DE57FC5}"/>
              </a:ext>
            </a:extLst>
          </p:cNvPr>
          <p:cNvPicPr/>
          <p:nvPr/>
        </p:nvPicPr>
        <p:blipFill>
          <a:blip r:embed="rId2" cstate="screen">
            <a:extLst>
              <a:ext uri="{28A0092B-C50C-407E-A947-70E740481C1C}">
                <a14:useLocalDpi xmlns:a14="http://schemas.microsoft.com/office/drawing/2010/main"/>
              </a:ext>
            </a:extLst>
          </a:blip>
          <a:stretch>
            <a:fillRect/>
          </a:stretch>
        </p:blipFill>
        <p:spPr>
          <a:xfrm>
            <a:off x="5116534" y="487765"/>
            <a:ext cx="1443355" cy="561340"/>
          </a:xfrm>
          <a:prstGeom prst="rect">
            <a:avLst/>
          </a:prstGeom>
        </p:spPr>
      </p:pic>
    </p:spTree>
    <p:extLst>
      <p:ext uri="{BB962C8B-B14F-4D97-AF65-F5344CB8AC3E}">
        <p14:creationId xmlns:p14="http://schemas.microsoft.com/office/powerpoint/2010/main" val="20194849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DF7125-1895-4BD5-8693-875EDC30201B}"/>
              </a:ext>
            </a:extLst>
          </p:cNvPr>
          <p:cNvSpPr txBox="1"/>
          <p:nvPr/>
        </p:nvSpPr>
        <p:spPr>
          <a:xfrm>
            <a:off x="1418090" y="1988590"/>
            <a:ext cx="13644110" cy="5262979"/>
          </a:xfrm>
          <a:prstGeom prst="rect">
            <a:avLst/>
          </a:prstGeom>
          <a:noFill/>
        </p:spPr>
        <p:txBody>
          <a:bodyPr wrap="square">
            <a:spAutoFit/>
          </a:bodyPr>
          <a:lstStyle/>
          <a:p>
            <a:r>
              <a:rPr lang="en-US" sz="2800" b="1" dirty="0">
                <a:solidFill>
                  <a:srgbClr val="2F3846"/>
                </a:solidFill>
                <a:cs typeface="Arial" panose="020B0604020202020204" pitchFamily="34" charset="0"/>
              </a:rPr>
              <a:t>Head/half head:</a:t>
            </a:r>
            <a:r>
              <a:rPr lang="en-US" sz="2800" dirty="0">
                <a:solidFill>
                  <a:srgbClr val="2F3846"/>
                </a:solidFill>
                <a:cs typeface="Arial" panose="020B0604020202020204" pitchFamily="34" charset="0"/>
              </a:rPr>
              <a:t> Winning margin equated to the length of a horse’s head or part thereof</a:t>
            </a:r>
          </a:p>
          <a:p>
            <a:br>
              <a:rPr lang="en-US" sz="2800" dirty="0">
                <a:cs typeface="Arial" panose="020B0604020202020204" pitchFamily="34" charset="0"/>
              </a:rPr>
            </a:br>
            <a:r>
              <a:rPr lang="en-US" sz="2800" b="1" dirty="0">
                <a:solidFill>
                  <a:srgbClr val="2F3846"/>
                </a:solidFill>
                <a:cs typeface="Arial" panose="020B0604020202020204" pitchFamily="34" charset="0"/>
              </a:rPr>
              <a:t>Nose:</a:t>
            </a:r>
            <a:r>
              <a:rPr lang="en-US" sz="2800" dirty="0">
                <a:solidFill>
                  <a:srgbClr val="2F3846"/>
                </a:solidFill>
                <a:cs typeface="Arial" panose="020B0604020202020204" pitchFamily="34" charset="0"/>
              </a:rPr>
              <a:t> The smallest measuring margin between horses. If a horse wins by a nose, it was an incredibly close race.</a:t>
            </a:r>
          </a:p>
          <a:p>
            <a:endParaRPr lang="en-US" sz="2800" b="1" dirty="0">
              <a:solidFill>
                <a:srgbClr val="2F3846"/>
              </a:solidFill>
              <a:cs typeface="Arial" panose="020B0604020202020204" pitchFamily="34" charset="0"/>
            </a:endParaRPr>
          </a:p>
          <a:p>
            <a:r>
              <a:rPr lang="en-US" sz="2800" b="1" dirty="0">
                <a:solidFill>
                  <a:srgbClr val="2F3846"/>
                </a:solidFill>
                <a:cs typeface="Arial" panose="020B0604020202020204" pitchFamily="34" charset="0"/>
              </a:rPr>
              <a:t>Odds-Against:</a:t>
            </a:r>
            <a:r>
              <a:rPr lang="en-US" sz="2800" dirty="0">
                <a:solidFill>
                  <a:srgbClr val="2F3846"/>
                </a:solidFill>
                <a:cs typeface="Arial" panose="020B0604020202020204" pitchFamily="34" charset="0"/>
              </a:rPr>
              <a:t> The prices in the betting ring are longer than even money (e.g. $4 for $1 invested).</a:t>
            </a:r>
          </a:p>
          <a:p>
            <a:br>
              <a:rPr lang="en-US" sz="2800" dirty="0">
                <a:cs typeface="Arial" panose="020B0604020202020204" pitchFamily="34" charset="0"/>
              </a:rPr>
            </a:br>
            <a:r>
              <a:rPr lang="en-US" sz="2800" b="1" dirty="0">
                <a:solidFill>
                  <a:srgbClr val="2F3846"/>
                </a:solidFill>
                <a:cs typeface="Arial" panose="020B0604020202020204" pitchFamily="34" charset="0"/>
              </a:rPr>
              <a:t>Odds On:</a:t>
            </a:r>
            <a:r>
              <a:rPr lang="en-US" sz="2800" dirty="0">
                <a:solidFill>
                  <a:srgbClr val="2F3846"/>
                </a:solidFill>
                <a:cs typeface="Arial" panose="020B0604020202020204" pitchFamily="34" charset="0"/>
              </a:rPr>
              <a:t> Odds of less than even money.</a:t>
            </a:r>
            <a:endParaRPr lang="en-US" sz="2800" b="1" dirty="0">
              <a:solidFill>
                <a:srgbClr val="2F3846"/>
              </a:solidFill>
              <a:cs typeface="Arial" panose="020B0604020202020204" pitchFamily="34" charset="0"/>
            </a:endParaRPr>
          </a:p>
          <a:p>
            <a:endParaRPr lang="en-US" sz="2800" b="1" dirty="0">
              <a:solidFill>
                <a:srgbClr val="2F3846"/>
              </a:solidFill>
              <a:cs typeface="Arial" panose="020B0604020202020204" pitchFamily="34" charset="0"/>
            </a:endParaRPr>
          </a:p>
          <a:p>
            <a:r>
              <a:rPr lang="en-US" sz="2800" b="1" dirty="0">
                <a:solidFill>
                  <a:srgbClr val="2F3846"/>
                </a:solidFill>
                <a:cs typeface="Arial" panose="020B0604020202020204" pitchFamily="34" charset="0"/>
              </a:rPr>
              <a:t>Photo Finish:</a:t>
            </a:r>
            <a:r>
              <a:rPr lang="en-US" sz="2800" dirty="0">
                <a:solidFill>
                  <a:srgbClr val="2F3846"/>
                </a:solidFill>
                <a:cs typeface="Arial" panose="020B0604020202020204" pitchFamily="34" charset="0"/>
              </a:rPr>
              <a:t> A result so close they need to look at the pictures taken by the finish-line camera to determine the winner.</a:t>
            </a:r>
          </a:p>
        </p:txBody>
      </p:sp>
      <p:pic>
        <p:nvPicPr>
          <p:cNvPr id="1026" name="Picture 2" descr="A horse's shiny, healthy coat should be more than skin deep ...">
            <a:extLst>
              <a:ext uri="{FF2B5EF4-FFF2-40B4-BE49-F238E27FC236}">
                <a16:creationId xmlns:a16="http://schemas.microsoft.com/office/drawing/2014/main" id="{67B89364-D506-4EE4-A12B-FA79372C82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0044" y="599576"/>
            <a:ext cx="2163469" cy="12003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1DDA70A-A190-429A-990B-550255ECA928}"/>
              </a:ext>
            </a:extLst>
          </p:cNvPr>
          <p:cNvSpPr txBox="1"/>
          <p:nvPr/>
        </p:nvSpPr>
        <p:spPr>
          <a:xfrm flipH="1">
            <a:off x="1418089" y="1153574"/>
            <a:ext cx="5905332" cy="646331"/>
          </a:xfrm>
          <a:prstGeom prst="rect">
            <a:avLst/>
          </a:prstGeom>
          <a:noFill/>
        </p:spPr>
        <p:txBody>
          <a:bodyPr wrap="square" rtlCol="0">
            <a:spAutoFit/>
          </a:bodyPr>
          <a:lstStyle/>
          <a:p>
            <a:r>
              <a:rPr lang="en-US" sz="3600" dirty="0">
                <a:latin typeface="Calibri Light" panose="020F0302020204030204" pitchFamily="34" charset="0"/>
                <a:cs typeface="Calibri Light" panose="020F0302020204030204" pitchFamily="34" charset="0"/>
              </a:rPr>
              <a:t>RACING PARLANCE</a:t>
            </a:r>
            <a:endParaRPr lang="en-AU" sz="3600" dirty="0">
              <a:latin typeface="Calibri Light" panose="020F0302020204030204" pitchFamily="34" charset="0"/>
              <a:cs typeface="Calibri Light" panose="020F0302020204030204" pitchFamily="34" charset="0"/>
            </a:endParaRPr>
          </a:p>
        </p:txBody>
      </p:sp>
      <p:sp>
        <p:nvSpPr>
          <p:cNvPr id="4" name="Footer Placeholder 3">
            <a:extLst>
              <a:ext uri="{FF2B5EF4-FFF2-40B4-BE49-F238E27FC236}">
                <a16:creationId xmlns:a16="http://schemas.microsoft.com/office/drawing/2014/main" id="{B4542822-472A-5145-8C09-9516B358F732}"/>
              </a:ext>
            </a:extLst>
          </p:cNvPr>
          <p:cNvSpPr>
            <a:spLocks noGrp="1"/>
          </p:cNvSpPr>
          <p:nvPr>
            <p:ph type="ftr" sz="quarter" idx="11"/>
          </p:nvPr>
        </p:nvSpPr>
        <p:spPr>
          <a:xfrm>
            <a:off x="787400" y="8528662"/>
            <a:ext cx="4430745" cy="581287"/>
          </a:xfrm>
        </p:spPr>
        <p:txBody>
          <a:bodyPr/>
          <a:lstStyle/>
          <a:p>
            <a:r>
              <a:rPr lang="en-US" sz="1400" dirty="0"/>
              <a:t>Rotary Club of Canterbury: Let's Stay Together Project</a:t>
            </a:r>
          </a:p>
        </p:txBody>
      </p:sp>
    </p:spTree>
    <p:extLst>
      <p:ext uri="{BB962C8B-B14F-4D97-AF65-F5344CB8AC3E}">
        <p14:creationId xmlns:p14="http://schemas.microsoft.com/office/powerpoint/2010/main" val="24286658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A horse's shiny, healthy coat should be more than skin deep ...">
            <a:extLst>
              <a:ext uri="{FF2B5EF4-FFF2-40B4-BE49-F238E27FC236}">
                <a16:creationId xmlns:a16="http://schemas.microsoft.com/office/drawing/2014/main" id="{67B89364-D506-4EE4-A12B-FA79372C82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6748" y="5003800"/>
            <a:ext cx="3964346" cy="219948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1DDA70A-A190-429A-990B-550255ECA928}"/>
              </a:ext>
            </a:extLst>
          </p:cNvPr>
          <p:cNvSpPr txBox="1"/>
          <p:nvPr/>
        </p:nvSpPr>
        <p:spPr>
          <a:xfrm flipH="1">
            <a:off x="1418089" y="1153574"/>
            <a:ext cx="5905332" cy="646331"/>
          </a:xfrm>
          <a:prstGeom prst="rect">
            <a:avLst/>
          </a:prstGeom>
          <a:noFill/>
        </p:spPr>
        <p:txBody>
          <a:bodyPr wrap="square" rtlCol="0">
            <a:spAutoFit/>
          </a:bodyPr>
          <a:lstStyle/>
          <a:p>
            <a:r>
              <a:rPr lang="en-US" sz="3600" dirty="0">
                <a:latin typeface="Calibri Light" panose="020F0302020204030204" pitchFamily="34" charset="0"/>
                <a:cs typeface="Calibri Light" panose="020F0302020204030204" pitchFamily="34" charset="0"/>
              </a:rPr>
              <a:t>RACING PARLANCE</a:t>
            </a:r>
            <a:endParaRPr lang="en-AU" sz="3600" dirty="0">
              <a:latin typeface="Calibri Light" panose="020F0302020204030204" pitchFamily="34" charset="0"/>
              <a:cs typeface="Calibri Light" panose="020F0302020204030204" pitchFamily="34" charset="0"/>
            </a:endParaRPr>
          </a:p>
        </p:txBody>
      </p:sp>
      <p:sp>
        <p:nvSpPr>
          <p:cNvPr id="4" name="Footer Placeholder 3">
            <a:extLst>
              <a:ext uri="{FF2B5EF4-FFF2-40B4-BE49-F238E27FC236}">
                <a16:creationId xmlns:a16="http://schemas.microsoft.com/office/drawing/2014/main" id="{B4542822-472A-5145-8C09-9516B358F732}"/>
              </a:ext>
            </a:extLst>
          </p:cNvPr>
          <p:cNvSpPr>
            <a:spLocks noGrp="1"/>
          </p:cNvSpPr>
          <p:nvPr>
            <p:ph type="ftr" sz="quarter" idx="11"/>
          </p:nvPr>
        </p:nvSpPr>
        <p:spPr>
          <a:xfrm>
            <a:off x="787400" y="8533095"/>
            <a:ext cx="4557745" cy="819718"/>
          </a:xfrm>
        </p:spPr>
        <p:txBody>
          <a:bodyPr/>
          <a:lstStyle/>
          <a:p>
            <a:r>
              <a:rPr lang="en-US" sz="1400" dirty="0"/>
              <a:t>Rotary Club of Canterbury: Let's Stay Together Project</a:t>
            </a:r>
          </a:p>
        </p:txBody>
      </p:sp>
      <p:sp>
        <p:nvSpPr>
          <p:cNvPr id="6" name="TextBox 5">
            <a:extLst>
              <a:ext uri="{FF2B5EF4-FFF2-40B4-BE49-F238E27FC236}">
                <a16:creationId xmlns:a16="http://schemas.microsoft.com/office/drawing/2014/main" id="{68D1CCAA-F383-D24E-A3F3-367488BF4F11}"/>
              </a:ext>
            </a:extLst>
          </p:cNvPr>
          <p:cNvSpPr txBox="1"/>
          <p:nvPr/>
        </p:nvSpPr>
        <p:spPr>
          <a:xfrm>
            <a:off x="1417921" y="2181774"/>
            <a:ext cx="11811000" cy="6555641"/>
          </a:xfrm>
          <a:prstGeom prst="rect">
            <a:avLst/>
          </a:prstGeom>
          <a:noFill/>
        </p:spPr>
        <p:txBody>
          <a:bodyPr wrap="square" rtlCol="0">
            <a:spAutoFit/>
          </a:bodyPr>
          <a:lstStyle/>
          <a:p>
            <a:r>
              <a:rPr lang="en-US" sz="2800" b="1" dirty="0">
                <a:solidFill>
                  <a:srgbClr val="2F3846"/>
                </a:solidFill>
                <a:cs typeface="Arial" panose="020B0604020202020204" pitchFamily="34" charset="0"/>
              </a:rPr>
              <a:t>Place:</a:t>
            </a:r>
            <a:r>
              <a:rPr lang="en-US" sz="2800" dirty="0">
                <a:solidFill>
                  <a:srgbClr val="2F3846"/>
                </a:solidFill>
                <a:cs typeface="Arial" panose="020B0604020202020204" pitchFamily="34" charset="0"/>
              </a:rPr>
              <a:t> When your horse comes either first, second or third and you receive a dividend (No third place dividend unless at least 8 starters.)</a:t>
            </a:r>
          </a:p>
          <a:p>
            <a:endParaRPr lang="en-US" sz="2800" b="1" dirty="0">
              <a:solidFill>
                <a:srgbClr val="2F3846"/>
              </a:solidFill>
              <a:cs typeface="Arial" panose="020B0604020202020204" pitchFamily="34" charset="0"/>
            </a:endParaRPr>
          </a:p>
          <a:p>
            <a:r>
              <a:rPr lang="en-US" sz="2800" b="1" dirty="0">
                <a:solidFill>
                  <a:srgbClr val="2F3846"/>
                </a:solidFill>
                <a:cs typeface="Arial" panose="020B0604020202020204" pitchFamily="34" charset="0"/>
              </a:rPr>
              <a:t>Punter:</a:t>
            </a:r>
            <a:r>
              <a:rPr lang="en-US" sz="2800" dirty="0">
                <a:solidFill>
                  <a:srgbClr val="2F3846"/>
                </a:solidFill>
                <a:cs typeface="Arial" panose="020B0604020202020204" pitchFamily="34" charset="0"/>
              </a:rPr>
              <a:t> Person placing a bet</a:t>
            </a:r>
          </a:p>
          <a:p>
            <a:endParaRPr lang="en-US" sz="2800" dirty="0">
              <a:solidFill>
                <a:srgbClr val="2F3846"/>
              </a:solidFill>
              <a:cs typeface="Arial" panose="020B0604020202020204" pitchFamily="34" charset="0"/>
            </a:endParaRPr>
          </a:p>
          <a:p>
            <a:r>
              <a:rPr lang="en-US" sz="2800" b="1" dirty="0" err="1">
                <a:solidFill>
                  <a:srgbClr val="2F3846"/>
                </a:solidFill>
                <a:cs typeface="Arial" panose="020B0604020202020204" pitchFamily="34" charset="0"/>
              </a:rPr>
              <a:t>Quadrella</a:t>
            </a:r>
            <a:r>
              <a:rPr lang="en-US" sz="2800" b="1" dirty="0">
                <a:solidFill>
                  <a:srgbClr val="2F3846"/>
                </a:solidFill>
                <a:cs typeface="Arial" panose="020B0604020202020204" pitchFamily="34" charset="0"/>
              </a:rPr>
              <a:t>:</a:t>
            </a:r>
            <a:r>
              <a:rPr lang="en-US" sz="2800" dirty="0">
                <a:solidFill>
                  <a:srgbClr val="2F3846"/>
                </a:solidFill>
                <a:cs typeface="Arial" panose="020B0604020202020204" pitchFamily="34" charset="0"/>
              </a:rPr>
              <a:t> (</a:t>
            </a:r>
            <a:r>
              <a:rPr lang="en-US" sz="2800" dirty="0" err="1">
                <a:solidFill>
                  <a:srgbClr val="2F3846"/>
                </a:solidFill>
                <a:cs typeface="Arial" panose="020B0604020202020204" pitchFamily="34" charset="0"/>
              </a:rPr>
              <a:t>Quaddie</a:t>
            </a:r>
            <a:r>
              <a:rPr lang="en-US" sz="2800" dirty="0">
                <a:solidFill>
                  <a:srgbClr val="2F3846"/>
                </a:solidFill>
                <a:cs typeface="Arial" panose="020B0604020202020204" pitchFamily="34" charset="0"/>
              </a:rPr>
              <a:t>) When you select the winner of four pre-nominated races on the card</a:t>
            </a:r>
          </a:p>
          <a:p>
            <a:br>
              <a:rPr lang="en-US" sz="2800" dirty="0">
                <a:cs typeface="Arial" panose="020B0604020202020204" pitchFamily="34" charset="0"/>
              </a:rPr>
            </a:br>
            <a:r>
              <a:rPr lang="en-US" sz="2800" b="1" dirty="0">
                <a:solidFill>
                  <a:srgbClr val="2F3846"/>
                </a:solidFill>
                <a:cs typeface="Arial" panose="020B0604020202020204" pitchFamily="34" charset="0"/>
              </a:rPr>
              <a:t>Quinella:</a:t>
            </a:r>
            <a:r>
              <a:rPr lang="en-US" sz="2800" dirty="0">
                <a:solidFill>
                  <a:srgbClr val="2F3846"/>
                </a:solidFill>
                <a:cs typeface="Arial" panose="020B0604020202020204" pitchFamily="34" charset="0"/>
              </a:rPr>
              <a:t> Select the first two horses in a race in any order.</a:t>
            </a:r>
          </a:p>
          <a:p>
            <a:br>
              <a:rPr lang="en-US" sz="2800" dirty="0">
                <a:cs typeface="Arial" panose="020B0604020202020204" pitchFamily="34" charset="0"/>
              </a:rPr>
            </a:br>
            <a:r>
              <a:rPr lang="en-US" sz="2800" b="1" dirty="0">
                <a:solidFill>
                  <a:srgbClr val="2F3846"/>
                </a:solidFill>
                <a:cs typeface="Arial" panose="020B0604020202020204" pitchFamily="34" charset="0"/>
              </a:rPr>
              <a:t>Runner:</a:t>
            </a:r>
            <a:r>
              <a:rPr lang="en-US" sz="2800" dirty="0">
                <a:solidFill>
                  <a:srgbClr val="2F3846"/>
                </a:solidFill>
                <a:cs typeface="Arial" panose="020B0604020202020204" pitchFamily="34" charset="0"/>
              </a:rPr>
              <a:t> What you call a horse in the race.</a:t>
            </a:r>
          </a:p>
          <a:p>
            <a:endParaRPr lang="en-US" sz="2800" dirty="0">
              <a:solidFill>
                <a:srgbClr val="2F3846"/>
              </a:solidFill>
              <a:cs typeface="Arial" panose="020B0604020202020204" pitchFamily="34" charset="0"/>
            </a:endParaRPr>
          </a:p>
          <a:p>
            <a:r>
              <a:rPr lang="en-US" sz="2800" b="1" dirty="0">
                <a:solidFill>
                  <a:srgbClr val="2F3846"/>
                </a:solidFill>
                <a:cs typeface="Arial" panose="020B0604020202020204" pitchFamily="34" charset="0"/>
              </a:rPr>
              <a:t>Scratching:</a:t>
            </a:r>
            <a:r>
              <a:rPr lang="en-US" sz="2800" dirty="0">
                <a:solidFill>
                  <a:srgbClr val="2F3846"/>
                </a:solidFill>
                <a:cs typeface="Arial" panose="020B0604020202020204" pitchFamily="34" charset="0"/>
              </a:rPr>
              <a:t> A runner that has been be taken out of the race after being listed as a runner.</a:t>
            </a:r>
            <a:endParaRPr lang="en-US" sz="2800" dirty="0"/>
          </a:p>
          <a:p>
            <a:endParaRPr lang="en-US" sz="2800" dirty="0"/>
          </a:p>
        </p:txBody>
      </p:sp>
    </p:spTree>
    <p:extLst>
      <p:ext uri="{BB962C8B-B14F-4D97-AF65-F5344CB8AC3E}">
        <p14:creationId xmlns:p14="http://schemas.microsoft.com/office/powerpoint/2010/main" val="3635092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2" descr="How To Win Big In The Horse Racing Industry – 2oceansvibe News ...">
            <a:extLst>
              <a:ext uri="{FF2B5EF4-FFF2-40B4-BE49-F238E27FC236}">
                <a16:creationId xmlns:a16="http://schemas.microsoft.com/office/drawing/2014/main" id="{07965510-063C-4B7A-8BE5-9DE0CD7FCB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016" r="7381" b="-1"/>
          <a:stretch/>
        </p:blipFill>
        <p:spPr bwMode="auto">
          <a:xfrm>
            <a:off x="5704413" y="1027140"/>
            <a:ext cx="4878925" cy="477072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79A99AA-05BE-433F-8D53-1A43C95006A8}"/>
              </a:ext>
            </a:extLst>
          </p:cNvPr>
          <p:cNvSpPr>
            <a:spLocks noGrp="1"/>
          </p:cNvSpPr>
          <p:nvPr>
            <p:ph type="title"/>
          </p:nvPr>
        </p:nvSpPr>
        <p:spPr>
          <a:xfrm>
            <a:off x="5555277" y="6139059"/>
            <a:ext cx="5214570" cy="1472003"/>
          </a:xfrm>
          <a:solidFill>
            <a:srgbClr val="FFFFFF"/>
          </a:solidFill>
          <a:ln w="38100">
            <a:solidFill>
              <a:srgbClr val="404040"/>
            </a:solidFill>
            <a:miter lim="800000"/>
          </a:ln>
        </p:spPr>
        <p:txBody>
          <a:bodyPr vert="horz" lIns="91440" tIns="45720" rIns="91440" bIns="45720" rtlCol="0" anchor="ctr" anchorCtr="0">
            <a:normAutofit fontScale="90000"/>
          </a:bodyPr>
          <a:lstStyle/>
          <a:p>
            <a:pPr defTabSz="685800"/>
            <a:r>
              <a:rPr lang="en-US" sz="4000" dirty="0">
                <a:solidFill>
                  <a:srgbClr val="404040"/>
                </a:solidFill>
                <a:latin typeface="Calibri Light" panose="020F0302020204030204" pitchFamily="34" charset="0"/>
                <a:cs typeface="Calibri Light" panose="020F0302020204030204" pitchFamily="34" charset="0"/>
              </a:rPr>
              <a:t>Horses and Jockeys - a partnership</a:t>
            </a:r>
            <a:br>
              <a:rPr lang="en-US" sz="3200" dirty="0">
                <a:solidFill>
                  <a:srgbClr val="404040"/>
                </a:solidFill>
              </a:rPr>
            </a:br>
            <a:endParaRPr lang="en-US" sz="3200" dirty="0">
              <a:solidFill>
                <a:srgbClr val="404040"/>
              </a:solidFill>
            </a:endParaRPr>
          </a:p>
        </p:txBody>
      </p:sp>
      <p:sp>
        <p:nvSpPr>
          <p:cNvPr id="3" name="Footer Placeholder 2">
            <a:extLst>
              <a:ext uri="{FF2B5EF4-FFF2-40B4-BE49-F238E27FC236}">
                <a16:creationId xmlns:a16="http://schemas.microsoft.com/office/drawing/2014/main" id="{D360548B-3FCD-4E44-A2D3-50724F23456E}"/>
              </a:ext>
            </a:extLst>
          </p:cNvPr>
          <p:cNvSpPr>
            <a:spLocks noGrp="1"/>
          </p:cNvSpPr>
          <p:nvPr>
            <p:ph type="ftr" sz="quarter" idx="11"/>
          </p:nvPr>
        </p:nvSpPr>
        <p:spPr>
          <a:xfrm>
            <a:off x="6959264" y="8666840"/>
            <a:ext cx="2369225" cy="487763"/>
          </a:xfrm>
        </p:spPr>
        <p:txBody>
          <a:bodyPr vert="horz" lIns="91440" tIns="45720" rIns="91440" bIns="45720" rtlCol="0" anchor="ctr">
            <a:normAutofit/>
          </a:bodyPr>
          <a:lstStyle/>
          <a:p>
            <a:pPr>
              <a:spcAft>
                <a:spcPts val="600"/>
              </a:spcAft>
            </a:pPr>
            <a:r>
              <a:rPr lang="en-US" sz="1200">
                <a:solidFill>
                  <a:prstClr val="white">
                    <a:tint val="75000"/>
                    <a:alpha val="80000"/>
                  </a:prstClr>
                </a:solidFill>
              </a:rPr>
              <a:t>Rotary Club of Canterbury: Let's Stay Together Project</a:t>
            </a:r>
          </a:p>
        </p:txBody>
      </p:sp>
      <p:sp>
        <p:nvSpPr>
          <p:cNvPr id="6" name="Footer Placeholder 3">
            <a:extLst>
              <a:ext uri="{FF2B5EF4-FFF2-40B4-BE49-F238E27FC236}">
                <a16:creationId xmlns:a16="http://schemas.microsoft.com/office/drawing/2014/main" id="{CAA78350-B345-1047-9938-26EC9768E109}"/>
              </a:ext>
            </a:extLst>
          </p:cNvPr>
          <p:cNvSpPr txBox="1">
            <a:spLocks/>
          </p:cNvSpPr>
          <p:nvPr/>
        </p:nvSpPr>
        <p:spPr>
          <a:xfrm>
            <a:off x="314794" y="8318238"/>
            <a:ext cx="4437088" cy="843225"/>
          </a:xfrm>
          <a:prstGeom prst="rect">
            <a:avLst/>
          </a:prstGeom>
        </p:spPr>
        <p:txBody>
          <a:bodyPr vert="horz" lIns="91440" tIns="45720" rIns="91440" bIns="45720" rtlCol="0" anchor="ctr"/>
          <a:lstStyle>
            <a:defPPr>
              <a:defRPr lang="en-US"/>
            </a:defPPr>
            <a:lvl1pPr marL="0" algn="l" defTabSz="457200" rtl="0" eaLnBrk="1" latinLnBrk="0" hangingPunct="1">
              <a:defRPr sz="1336"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a:t>Rotary Club of Canterbury: Let's Stay Together Project</a:t>
            </a:r>
            <a:endParaRPr lang="en-US" sz="1400" dirty="0"/>
          </a:p>
        </p:txBody>
      </p:sp>
    </p:spTree>
    <p:extLst>
      <p:ext uri="{BB962C8B-B14F-4D97-AF65-F5344CB8AC3E}">
        <p14:creationId xmlns:p14="http://schemas.microsoft.com/office/powerpoint/2010/main" val="2050726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B90F8-2CC7-4C8E-8967-D1D7F81E4B7C}"/>
              </a:ext>
            </a:extLst>
          </p:cNvPr>
          <p:cNvSpPr>
            <a:spLocks noGrp="1"/>
          </p:cNvSpPr>
          <p:nvPr>
            <p:ph type="title"/>
          </p:nvPr>
        </p:nvSpPr>
        <p:spPr>
          <a:xfrm>
            <a:off x="5047569" y="4378892"/>
            <a:ext cx="6192613" cy="1855590"/>
          </a:xfrm>
        </p:spPr>
        <p:txBody>
          <a:bodyPr vert="horz" lIns="91440" tIns="45720" rIns="91440" bIns="45720" rtlCol="0" anchor="b">
            <a:normAutofit/>
          </a:bodyPr>
          <a:lstStyle/>
          <a:p>
            <a:pPr defTabSz="685800"/>
            <a:br>
              <a:rPr lang="en-US" sz="3400" dirty="0">
                <a:solidFill>
                  <a:schemeClr val="bg1">
                    <a:lumMod val="85000"/>
                    <a:lumOff val="15000"/>
                  </a:schemeClr>
                </a:solidFill>
              </a:rPr>
            </a:br>
            <a:br>
              <a:rPr lang="en-US" sz="3400" dirty="0">
                <a:solidFill>
                  <a:schemeClr val="bg1">
                    <a:lumMod val="85000"/>
                    <a:lumOff val="15000"/>
                  </a:schemeClr>
                </a:solidFill>
              </a:rPr>
            </a:br>
            <a:r>
              <a:rPr lang="en-US" sz="3400" dirty="0">
                <a:solidFill>
                  <a:schemeClr val="bg1">
                    <a:lumMod val="85000"/>
                    <a:lumOff val="15000"/>
                  </a:schemeClr>
                </a:solidFill>
                <a:latin typeface="Calibri Light" panose="020F0302020204030204" pitchFamily="34" charset="0"/>
                <a:cs typeface="Calibri Light" panose="020F0302020204030204" pitchFamily="34" charset="0"/>
              </a:rPr>
              <a:t>Early Days</a:t>
            </a:r>
          </a:p>
        </p:txBody>
      </p:sp>
      <p:sp>
        <p:nvSpPr>
          <p:cNvPr id="3" name="Text Placeholder 2">
            <a:extLst>
              <a:ext uri="{FF2B5EF4-FFF2-40B4-BE49-F238E27FC236}">
                <a16:creationId xmlns:a16="http://schemas.microsoft.com/office/drawing/2014/main" id="{3403D233-B973-4556-8385-ED6E11EC1EC2}"/>
              </a:ext>
            </a:extLst>
          </p:cNvPr>
          <p:cNvSpPr>
            <a:spLocks noGrp="1"/>
          </p:cNvSpPr>
          <p:nvPr>
            <p:ph type="body" idx="1"/>
          </p:nvPr>
        </p:nvSpPr>
        <p:spPr>
          <a:xfrm>
            <a:off x="5116534" y="6670715"/>
            <a:ext cx="6192613" cy="1467370"/>
          </a:xfrm>
        </p:spPr>
        <p:txBody>
          <a:bodyPr vert="horz" lIns="91440" tIns="45720" rIns="91440" bIns="45720" rtlCol="0" anchor="t">
            <a:normAutofit/>
          </a:bodyPr>
          <a:lstStyle/>
          <a:p>
            <a:pPr defTabSz="685800">
              <a:spcBef>
                <a:spcPts val="750"/>
              </a:spcBef>
            </a:pPr>
            <a:r>
              <a:rPr lang="en-US" sz="2800" dirty="0">
                <a:solidFill>
                  <a:schemeClr val="bg1">
                    <a:lumMod val="85000"/>
                    <a:lumOff val="15000"/>
                  </a:schemeClr>
                </a:solidFill>
              </a:rPr>
              <a:t>Horse Racing in Australia began in</a:t>
            </a:r>
          </a:p>
          <a:p>
            <a:pPr defTabSz="685800">
              <a:spcBef>
                <a:spcPts val="750"/>
              </a:spcBef>
            </a:pPr>
            <a:r>
              <a:rPr lang="en-US" sz="2800" dirty="0">
                <a:solidFill>
                  <a:schemeClr val="bg1">
                    <a:lumMod val="85000"/>
                    <a:lumOff val="15000"/>
                  </a:schemeClr>
                </a:solidFill>
              </a:rPr>
              <a:t>Victoria in 1848.</a:t>
            </a:r>
          </a:p>
        </p:txBody>
      </p:sp>
      <p:sp>
        <p:nvSpPr>
          <p:cNvPr id="5" name="Footer Placeholder 4">
            <a:extLst>
              <a:ext uri="{FF2B5EF4-FFF2-40B4-BE49-F238E27FC236}">
                <a16:creationId xmlns:a16="http://schemas.microsoft.com/office/drawing/2014/main" id="{EAB0052E-4E92-5D4E-BFCC-1F18672606C4}"/>
              </a:ext>
            </a:extLst>
          </p:cNvPr>
          <p:cNvSpPr>
            <a:spLocks noGrp="1"/>
          </p:cNvSpPr>
          <p:nvPr>
            <p:ph type="ftr" sz="quarter" idx="11"/>
          </p:nvPr>
        </p:nvSpPr>
        <p:spPr>
          <a:xfrm>
            <a:off x="4733233" y="8574318"/>
            <a:ext cx="3599077" cy="404766"/>
          </a:xfrm>
        </p:spPr>
        <p:txBody>
          <a:bodyPr vert="horz" lIns="91440" tIns="45720" rIns="91440" bIns="45720" rtlCol="0" anchor="ctr">
            <a:normAutofit/>
          </a:bodyPr>
          <a:lstStyle/>
          <a:p>
            <a:pPr>
              <a:lnSpc>
                <a:spcPct val="90000"/>
              </a:lnSpc>
              <a:spcAft>
                <a:spcPts val="600"/>
              </a:spcAft>
            </a:pPr>
            <a:r>
              <a:rPr lang="en-US" sz="1000" dirty="0">
                <a:solidFill>
                  <a:schemeClr val="bg1"/>
                </a:solidFill>
              </a:rPr>
              <a:t>Rotary Club of Canterbury: Let's Stay Together Project</a:t>
            </a:r>
          </a:p>
        </p:txBody>
      </p:sp>
      <p:pic>
        <p:nvPicPr>
          <p:cNvPr id="4" name="Picture 2" descr="Horseracing | State Library Victoria">
            <a:extLst>
              <a:ext uri="{FF2B5EF4-FFF2-40B4-BE49-F238E27FC236}">
                <a16:creationId xmlns:a16="http://schemas.microsoft.com/office/drawing/2014/main" id="{A92BDEE2-D933-4A02-AF6A-1106067AD2A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591" r="5354" b="-2"/>
          <a:stretch/>
        </p:blipFill>
        <p:spPr bwMode="auto">
          <a:xfrm>
            <a:off x="5116533" y="587146"/>
            <a:ext cx="6054684" cy="4343975"/>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3">
            <a:extLst>
              <a:ext uri="{FF2B5EF4-FFF2-40B4-BE49-F238E27FC236}">
                <a16:creationId xmlns:a16="http://schemas.microsoft.com/office/drawing/2014/main" id="{680F5883-9B20-7A48-980E-8F843BCA1C5B}"/>
              </a:ext>
            </a:extLst>
          </p:cNvPr>
          <p:cNvSpPr txBox="1">
            <a:spLocks/>
          </p:cNvSpPr>
          <p:nvPr/>
        </p:nvSpPr>
        <p:spPr>
          <a:xfrm>
            <a:off x="959371" y="7716472"/>
            <a:ext cx="4437088" cy="843225"/>
          </a:xfrm>
          <a:prstGeom prst="rect">
            <a:avLst/>
          </a:prstGeom>
        </p:spPr>
        <p:txBody>
          <a:bodyPr vert="horz" lIns="91440" tIns="45720" rIns="91440" bIns="45720" rtlCol="0" anchor="ctr"/>
          <a:lstStyle>
            <a:defPPr>
              <a:defRPr lang="en-US"/>
            </a:defPPr>
            <a:lvl1pPr marL="0" algn="l" defTabSz="457200" rtl="0" eaLnBrk="1" latinLnBrk="0" hangingPunct="1">
              <a:defRPr sz="1336"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a:solidFill>
                  <a:schemeClr val="bg1"/>
                </a:solidFill>
              </a:rPr>
              <a:t>Rotary Club of Canterbury: Let's Stay Together Project</a:t>
            </a:r>
            <a:endParaRPr lang="en-US" sz="1400" dirty="0">
              <a:solidFill>
                <a:schemeClr val="bg1"/>
              </a:solidFill>
            </a:endParaRPr>
          </a:p>
        </p:txBody>
      </p:sp>
    </p:spTree>
    <p:extLst>
      <p:ext uri="{BB962C8B-B14F-4D97-AF65-F5344CB8AC3E}">
        <p14:creationId xmlns:p14="http://schemas.microsoft.com/office/powerpoint/2010/main" val="61056940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B237A29-F2AA-3A41-8C47-A23409CEB659}"/>
              </a:ext>
            </a:extLst>
          </p:cNvPr>
          <p:cNvSpPr txBox="1"/>
          <p:nvPr/>
        </p:nvSpPr>
        <p:spPr>
          <a:xfrm>
            <a:off x="4167266" y="1891336"/>
            <a:ext cx="4146591" cy="1915032"/>
          </a:xfrm>
          <a:prstGeom prst="rect">
            <a:avLst/>
          </a:prstGeom>
        </p:spPr>
        <p:txBody>
          <a:bodyPr vert="horz" lIns="91440" tIns="45720" rIns="91440" bIns="45720" rtlCol="0" anchor="ctr">
            <a:normAutofit/>
          </a:bodyPr>
          <a:lstStyle/>
          <a:p>
            <a:pPr algn="r" defTabSz="685800">
              <a:lnSpc>
                <a:spcPct val="90000"/>
              </a:lnSpc>
              <a:spcBef>
                <a:spcPct val="0"/>
              </a:spcBef>
              <a:spcAft>
                <a:spcPts val="600"/>
              </a:spcAft>
            </a:pPr>
            <a:r>
              <a:rPr lang="en-US" sz="4400" dirty="0">
                <a:latin typeface="Calibri Light" panose="020F0302020204030204" pitchFamily="34" charset="0"/>
                <a:ea typeface="+mj-ea"/>
                <a:cs typeface="Calibri Light" panose="020F0302020204030204" pitchFamily="34" charset="0"/>
              </a:rPr>
              <a:t>Early Days</a:t>
            </a:r>
          </a:p>
        </p:txBody>
      </p:sp>
      <p:pic>
        <p:nvPicPr>
          <p:cNvPr id="5122" name="Picture 2" descr="Horseracing | State Library Victoria">
            <a:extLst>
              <a:ext uri="{FF2B5EF4-FFF2-40B4-BE49-F238E27FC236}">
                <a16:creationId xmlns:a16="http://schemas.microsoft.com/office/drawing/2014/main" id="{E1F09296-A6DE-4F03-9DA9-A99895D21D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419" r="3182" b="-1"/>
          <a:stretch/>
        </p:blipFill>
        <p:spPr bwMode="auto">
          <a:xfrm>
            <a:off x="10321602" y="11"/>
            <a:ext cx="5966148" cy="4054740"/>
          </a:xfrm>
          <a:custGeom>
            <a:avLst/>
            <a:gdLst/>
            <a:ahLst/>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EB10C80E-D922-664D-BCBD-FFC19E66B965}"/>
              </a:ext>
            </a:extLst>
          </p:cNvPr>
          <p:cNvSpPr>
            <a:spLocks noGrp="1"/>
          </p:cNvSpPr>
          <p:nvPr>
            <p:ph type="ftr" sz="quarter" idx="11"/>
          </p:nvPr>
        </p:nvSpPr>
        <p:spPr>
          <a:xfrm>
            <a:off x="839449" y="8604355"/>
            <a:ext cx="4437089" cy="314794"/>
          </a:xfrm>
        </p:spPr>
        <p:txBody>
          <a:bodyPr vert="horz" lIns="91440" tIns="45720" rIns="91440" bIns="45720" rtlCol="0" anchor="ctr">
            <a:noAutofit/>
          </a:bodyPr>
          <a:lstStyle/>
          <a:p>
            <a:pPr defTabSz="514350">
              <a:lnSpc>
                <a:spcPct val="90000"/>
              </a:lnSpc>
              <a:spcAft>
                <a:spcPts val="600"/>
              </a:spcAft>
              <a:defRPr/>
            </a:pPr>
            <a:r>
              <a:rPr lang="en-US" sz="1400" dirty="0">
                <a:solidFill>
                  <a:prstClr val="black">
                    <a:tint val="75000"/>
                  </a:prstClr>
                </a:solidFill>
              </a:rPr>
              <a:t>Rotary Club of Canterbury: Let's Stay Together Project</a:t>
            </a:r>
          </a:p>
        </p:txBody>
      </p:sp>
      <p:sp>
        <p:nvSpPr>
          <p:cNvPr id="2" name="TextBox 1">
            <a:extLst>
              <a:ext uri="{FF2B5EF4-FFF2-40B4-BE49-F238E27FC236}">
                <a16:creationId xmlns:a16="http://schemas.microsoft.com/office/drawing/2014/main" id="{A085ED31-6CDB-46A8-96B9-8F2E3EACFC17}"/>
              </a:ext>
            </a:extLst>
          </p:cNvPr>
          <p:cNvSpPr txBox="1"/>
          <p:nvPr/>
        </p:nvSpPr>
        <p:spPr>
          <a:xfrm>
            <a:off x="2938072" y="4268059"/>
            <a:ext cx="7709787" cy="2292262"/>
          </a:xfrm>
          <a:prstGeom prst="rect">
            <a:avLst/>
          </a:prstGeom>
        </p:spPr>
        <p:txBody>
          <a:bodyPr vert="horz" lIns="122153" tIns="61076" rIns="122153" bIns="61076" rtlCol="0" anchor="b">
            <a:normAutofit fontScale="92500"/>
          </a:bodyPr>
          <a:lstStyle/>
          <a:p>
            <a:pPr algn="ctr" defTabSz="1221547">
              <a:lnSpc>
                <a:spcPct val="90000"/>
              </a:lnSpc>
              <a:spcBef>
                <a:spcPct val="0"/>
              </a:spcBef>
              <a:spcAft>
                <a:spcPts val="802"/>
              </a:spcAft>
            </a:pPr>
            <a:r>
              <a:rPr lang="en-US" sz="3600" dirty="0">
                <a:ea typeface="+mj-ea"/>
                <a:cs typeface="+mj-cs"/>
              </a:rPr>
              <a:t>Tracks were not as well designed or professionally prepared like they are today.</a:t>
            </a:r>
          </a:p>
          <a:p>
            <a:pPr algn="ctr" defTabSz="1221547">
              <a:lnSpc>
                <a:spcPct val="90000"/>
              </a:lnSpc>
              <a:spcBef>
                <a:spcPct val="0"/>
              </a:spcBef>
              <a:spcAft>
                <a:spcPts val="802"/>
              </a:spcAft>
            </a:pPr>
            <a:r>
              <a:rPr lang="en-US" sz="3600" dirty="0">
                <a:ea typeface="+mj-ea"/>
                <a:cs typeface="+mj-cs"/>
              </a:rPr>
              <a:t>Races, too, place in paddocks or any other open, flat space.</a:t>
            </a:r>
          </a:p>
        </p:txBody>
      </p:sp>
    </p:spTree>
    <p:extLst>
      <p:ext uri="{BB962C8B-B14F-4D97-AF65-F5344CB8AC3E}">
        <p14:creationId xmlns:p14="http://schemas.microsoft.com/office/powerpoint/2010/main" val="545258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4" descr="Western District Families – Stories of Pioneering Families From ...">
            <a:extLst>
              <a:ext uri="{FF2B5EF4-FFF2-40B4-BE49-F238E27FC236}">
                <a16:creationId xmlns:a16="http://schemas.microsoft.com/office/drawing/2014/main" id="{D02B8A4B-3152-46F4-98C7-7E6077FF234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bwMode="auto">
          <a:xfrm>
            <a:off x="4287188" y="1242736"/>
            <a:ext cx="5052764" cy="387107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 name="Picture 2" descr="George Watson and The Melbourne Cup – The Queensland Museum ...">
            <a:extLst>
              <a:ext uri="{FF2B5EF4-FFF2-40B4-BE49-F238E27FC236}">
                <a16:creationId xmlns:a16="http://schemas.microsoft.com/office/drawing/2014/main" id="{7B1B9CB0-6695-4636-B2FA-D92DFDC0E52E}"/>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tretch>
            <a:fillRect/>
          </a:stretch>
        </p:blipFill>
        <p:spPr bwMode="auto">
          <a:xfrm>
            <a:off x="9869590" y="4328041"/>
            <a:ext cx="4745820" cy="355092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TextBox 4">
            <a:extLst>
              <a:ext uri="{FF2B5EF4-FFF2-40B4-BE49-F238E27FC236}">
                <a16:creationId xmlns:a16="http://schemas.microsoft.com/office/drawing/2014/main" id="{92006524-F969-4CFB-86C7-154C8257DF60}"/>
              </a:ext>
            </a:extLst>
          </p:cNvPr>
          <p:cNvSpPr txBox="1"/>
          <p:nvPr/>
        </p:nvSpPr>
        <p:spPr>
          <a:xfrm>
            <a:off x="1978703" y="5352161"/>
            <a:ext cx="5573158" cy="2062103"/>
          </a:xfrm>
          <a:prstGeom prst="rect">
            <a:avLst/>
          </a:prstGeom>
          <a:noFill/>
        </p:spPr>
        <p:txBody>
          <a:bodyPr wrap="square">
            <a:spAutoFit/>
          </a:bodyPr>
          <a:lstStyle/>
          <a:p>
            <a:r>
              <a:rPr lang="en-US" sz="3200" dirty="0">
                <a:ea typeface="Tahoma" panose="020B0604030504040204" pitchFamily="34" charset="0"/>
                <a:cs typeface="Tahoma" panose="020B0604030504040204" pitchFamily="34" charset="0"/>
              </a:rPr>
              <a:t>Conditions were not as sophisticated as they are now, but punters still loved the prizemoney.</a:t>
            </a:r>
            <a:endParaRPr lang="en-AU" sz="3200" dirty="0"/>
          </a:p>
        </p:txBody>
      </p:sp>
      <p:sp>
        <p:nvSpPr>
          <p:cNvPr id="4" name="Footer Placeholder 3">
            <a:extLst>
              <a:ext uri="{FF2B5EF4-FFF2-40B4-BE49-F238E27FC236}">
                <a16:creationId xmlns:a16="http://schemas.microsoft.com/office/drawing/2014/main" id="{BB7CD281-E962-0B49-AD30-4630E93C56A7}"/>
              </a:ext>
            </a:extLst>
          </p:cNvPr>
          <p:cNvSpPr>
            <a:spLocks noGrp="1"/>
          </p:cNvSpPr>
          <p:nvPr>
            <p:ph type="ftr" sz="quarter" idx="11"/>
          </p:nvPr>
        </p:nvSpPr>
        <p:spPr>
          <a:xfrm>
            <a:off x="764499" y="8622445"/>
            <a:ext cx="4216452" cy="539018"/>
          </a:xfrm>
        </p:spPr>
        <p:txBody>
          <a:bodyPr/>
          <a:lstStyle/>
          <a:p>
            <a:r>
              <a:rPr lang="en-US" sz="1400" dirty="0"/>
              <a:t>Rotary Club of Canterbury: Let's Stay Together Project</a:t>
            </a:r>
          </a:p>
        </p:txBody>
      </p:sp>
      <p:sp>
        <p:nvSpPr>
          <p:cNvPr id="6" name="TextBox 5">
            <a:extLst>
              <a:ext uri="{FF2B5EF4-FFF2-40B4-BE49-F238E27FC236}">
                <a16:creationId xmlns:a16="http://schemas.microsoft.com/office/drawing/2014/main" id="{66467197-413D-7E46-88EF-1A01F9EAF74A}"/>
              </a:ext>
            </a:extLst>
          </p:cNvPr>
          <p:cNvSpPr txBox="1"/>
          <p:nvPr/>
        </p:nvSpPr>
        <p:spPr>
          <a:xfrm>
            <a:off x="1453127" y="1124263"/>
            <a:ext cx="2474296" cy="769441"/>
          </a:xfrm>
          <a:prstGeom prst="rect">
            <a:avLst/>
          </a:prstGeom>
          <a:noFill/>
        </p:spPr>
        <p:txBody>
          <a:bodyPr wrap="square" rtlCol="0">
            <a:spAutoFit/>
          </a:bodyPr>
          <a:lstStyle/>
          <a:p>
            <a:r>
              <a:rPr lang="en-US" sz="4400" dirty="0">
                <a:latin typeface="Calibri Light" panose="020F0302020204030204" pitchFamily="34" charset="0"/>
                <a:cs typeface="Calibri Light" panose="020F0302020204030204" pitchFamily="34" charset="0"/>
              </a:rPr>
              <a:t>Early Days</a:t>
            </a:r>
          </a:p>
        </p:txBody>
      </p:sp>
    </p:spTree>
    <p:extLst>
      <p:ext uri="{BB962C8B-B14F-4D97-AF65-F5344CB8AC3E}">
        <p14:creationId xmlns:p14="http://schemas.microsoft.com/office/powerpoint/2010/main" val="3647718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4" descr="Family's Cup link | Kiama Independent | Kiama, NSW">
            <a:extLst>
              <a:ext uri="{FF2B5EF4-FFF2-40B4-BE49-F238E27FC236}">
                <a16:creationId xmlns:a16="http://schemas.microsoft.com/office/drawing/2014/main" id="{EC054593-8F6F-4EB6-9CF6-6C2A644F259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8800"/>
                    </a14:imgEffect>
                    <a14:imgEffect>
                      <a14:saturation sat="300000"/>
                    </a14:imgEffect>
                  </a14:imgLayer>
                </a14:imgProps>
              </a:ext>
              <a:ext uri="{28A0092B-C50C-407E-A947-70E740481C1C}">
                <a14:useLocalDpi xmlns:a14="http://schemas.microsoft.com/office/drawing/2010/main" val="0"/>
              </a:ext>
            </a:extLst>
          </a:blip>
          <a:stretch>
            <a:fillRect/>
          </a:stretch>
        </p:blipFill>
        <p:spPr bwMode="auto">
          <a:xfrm>
            <a:off x="9662200" y="984890"/>
            <a:ext cx="5171503" cy="439447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FD76983-AC08-492F-A0A9-049412F98BDD}"/>
              </a:ext>
            </a:extLst>
          </p:cNvPr>
          <p:cNvSpPr txBox="1"/>
          <p:nvPr/>
        </p:nvSpPr>
        <p:spPr>
          <a:xfrm>
            <a:off x="8505685" y="5861156"/>
            <a:ext cx="6965903" cy="2062103"/>
          </a:xfrm>
          <a:prstGeom prst="rect">
            <a:avLst/>
          </a:prstGeom>
          <a:noFill/>
        </p:spPr>
        <p:txBody>
          <a:bodyPr wrap="square">
            <a:spAutoFit/>
          </a:bodyPr>
          <a:lstStyle/>
          <a:p>
            <a:r>
              <a:rPr lang="en-US" sz="3200" dirty="0">
                <a:ea typeface="Tahoma" panose="020B0604030504040204" pitchFamily="34" charset="0"/>
                <a:cs typeface="Tahoma" panose="020B0604030504040204" pitchFamily="34" charset="0"/>
              </a:rPr>
              <a:t>Horses have been bred to be winners over centuries, with most </a:t>
            </a:r>
            <a:r>
              <a:rPr lang="en-US" sz="3200" dirty="0" err="1">
                <a:ea typeface="Tahoma" panose="020B0604030504040204" pitchFamily="34" charset="0"/>
                <a:cs typeface="Tahoma" panose="020B0604030504040204" pitchFamily="34" charset="0"/>
              </a:rPr>
              <a:t>b;oodlines</a:t>
            </a:r>
            <a:r>
              <a:rPr lang="en-US" sz="3200" dirty="0">
                <a:ea typeface="Tahoma" panose="020B0604030504040204" pitchFamily="34" charset="0"/>
                <a:cs typeface="Tahoma" panose="020B0604030504040204" pitchFamily="34" charset="0"/>
              </a:rPr>
              <a:t> traceable back to English ‘taproot’ mares identified in the first General Stud book in 1793.</a:t>
            </a:r>
            <a:endParaRPr lang="en-AU" sz="3200" dirty="0"/>
          </a:p>
        </p:txBody>
      </p:sp>
      <p:pic>
        <p:nvPicPr>
          <p:cNvPr id="8" name="Picture 2" descr="The history behind Melbourne race tracks - Turfmate">
            <a:extLst>
              <a:ext uri="{FF2B5EF4-FFF2-40B4-BE49-F238E27FC236}">
                <a16:creationId xmlns:a16="http://schemas.microsoft.com/office/drawing/2014/main" id="{ACDCC827-AA6F-46F0-A914-E473866CB30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454047" y="3968262"/>
            <a:ext cx="5340266" cy="407434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40972A4-8EBE-D64C-8630-C33566EAC52E}"/>
              </a:ext>
            </a:extLst>
          </p:cNvPr>
          <p:cNvSpPr txBox="1"/>
          <p:nvPr/>
        </p:nvSpPr>
        <p:spPr>
          <a:xfrm>
            <a:off x="5486400" y="1118859"/>
            <a:ext cx="3918695" cy="2062103"/>
          </a:xfrm>
          <a:prstGeom prst="rect">
            <a:avLst/>
          </a:prstGeom>
          <a:noFill/>
        </p:spPr>
        <p:txBody>
          <a:bodyPr wrap="square" rtlCol="0">
            <a:spAutoFit/>
          </a:bodyPr>
          <a:lstStyle/>
          <a:p>
            <a:r>
              <a:rPr lang="en-AU" sz="3200" b="1" i="1" dirty="0"/>
              <a:t>Archer</a:t>
            </a:r>
            <a:r>
              <a:rPr lang="en-AU" sz="3200" dirty="0"/>
              <a:t> (1856–1872) won the first and the second Melbourne Cups in 1861 and 1862. </a:t>
            </a:r>
            <a:endParaRPr lang="en-US" sz="3200" dirty="0"/>
          </a:p>
        </p:txBody>
      </p:sp>
      <p:sp>
        <p:nvSpPr>
          <p:cNvPr id="4" name="Footer Placeholder 3">
            <a:extLst>
              <a:ext uri="{FF2B5EF4-FFF2-40B4-BE49-F238E27FC236}">
                <a16:creationId xmlns:a16="http://schemas.microsoft.com/office/drawing/2014/main" id="{5812D4CA-2510-AF4A-88FA-0F14E8C8805A}"/>
              </a:ext>
            </a:extLst>
          </p:cNvPr>
          <p:cNvSpPr>
            <a:spLocks noGrp="1"/>
          </p:cNvSpPr>
          <p:nvPr>
            <p:ph type="ftr" sz="quarter" idx="11"/>
          </p:nvPr>
        </p:nvSpPr>
        <p:spPr>
          <a:xfrm>
            <a:off x="764499" y="8454452"/>
            <a:ext cx="4612976" cy="707011"/>
          </a:xfrm>
        </p:spPr>
        <p:txBody>
          <a:bodyPr/>
          <a:lstStyle/>
          <a:p>
            <a:r>
              <a:rPr lang="en-US" sz="1400" dirty="0"/>
              <a:t>Rotary Club of Canterbury: Let's Stay Together Project</a:t>
            </a:r>
          </a:p>
        </p:txBody>
      </p:sp>
      <p:sp>
        <p:nvSpPr>
          <p:cNvPr id="5" name="TextBox 4">
            <a:extLst>
              <a:ext uri="{FF2B5EF4-FFF2-40B4-BE49-F238E27FC236}">
                <a16:creationId xmlns:a16="http://schemas.microsoft.com/office/drawing/2014/main" id="{F3DC3FCC-75AB-774C-8329-7FD739AA5A6E}"/>
              </a:ext>
            </a:extLst>
          </p:cNvPr>
          <p:cNvSpPr txBox="1"/>
          <p:nvPr/>
        </p:nvSpPr>
        <p:spPr>
          <a:xfrm>
            <a:off x="1199215" y="1118859"/>
            <a:ext cx="3067950" cy="1446550"/>
          </a:xfrm>
          <a:prstGeom prst="rect">
            <a:avLst/>
          </a:prstGeom>
          <a:noFill/>
        </p:spPr>
        <p:txBody>
          <a:bodyPr wrap="square" rtlCol="0">
            <a:spAutoFit/>
          </a:bodyPr>
          <a:lstStyle/>
          <a:p>
            <a:r>
              <a:rPr lang="en-US" sz="4400" dirty="0">
                <a:latin typeface="Calibri Light" panose="020F0302020204030204" pitchFamily="34" charset="0"/>
                <a:cs typeface="Calibri Light" panose="020F0302020204030204" pitchFamily="34" charset="0"/>
              </a:rPr>
              <a:t>Archer</a:t>
            </a:r>
          </a:p>
          <a:p>
            <a:endParaRPr lang="en-US" sz="4400" dirty="0">
              <a:latin typeface="+mj-lt"/>
            </a:endParaRPr>
          </a:p>
        </p:txBody>
      </p:sp>
    </p:spTree>
    <p:extLst>
      <p:ext uri="{BB962C8B-B14F-4D97-AF65-F5344CB8AC3E}">
        <p14:creationId xmlns:p14="http://schemas.microsoft.com/office/powerpoint/2010/main" val="3196167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AC90606-1476-CF41-BCDE-4F92C6B521AF}"/>
              </a:ext>
            </a:extLst>
          </p:cNvPr>
          <p:cNvSpPr txBox="1"/>
          <p:nvPr/>
        </p:nvSpPr>
        <p:spPr>
          <a:xfrm>
            <a:off x="388205" y="742534"/>
            <a:ext cx="6084378" cy="1348810"/>
          </a:xfrm>
          <a:prstGeom prst="rect">
            <a:avLst/>
          </a:prstGeom>
        </p:spPr>
        <p:txBody>
          <a:bodyPr vert="horz" lIns="91440" tIns="45720" rIns="91440" bIns="45720" rtlCol="0" anchor="ctr">
            <a:normAutofit/>
          </a:bodyPr>
          <a:lstStyle/>
          <a:p>
            <a:pPr algn="ctr" defTabSz="685800">
              <a:lnSpc>
                <a:spcPct val="90000"/>
              </a:lnSpc>
              <a:spcBef>
                <a:spcPct val="0"/>
              </a:spcBef>
              <a:spcAft>
                <a:spcPts val="600"/>
              </a:spcAft>
            </a:pPr>
            <a:r>
              <a:rPr lang="en-US" sz="4400" dirty="0">
                <a:latin typeface="Calibri Light" panose="020F0302020204030204" pitchFamily="34" charset="0"/>
                <a:ea typeface="+mj-ea"/>
                <a:cs typeface="Calibri Light" panose="020F0302020204030204" pitchFamily="34" charset="0"/>
              </a:rPr>
              <a:t>The First Racetracks</a:t>
            </a:r>
          </a:p>
        </p:txBody>
      </p:sp>
      <p:pic>
        <p:nvPicPr>
          <p:cNvPr id="7" name="Picture 4" descr="Five Best Country Racing Meets In Australia | Horse Racing Info">
            <a:extLst>
              <a:ext uri="{FF2B5EF4-FFF2-40B4-BE49-F238E27FC236}">
                <a16:creationId xmlns:a16="http://schemas.microsoft.com/office/drawing/2014/main" id="{3EDC9B4F-6C1E-4455-84CB-EE07E9FF00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103" b="-1"/>
          <a:stretch/>
        </p:blipFill>
        <p:spPr bwMode="auto">
          <a:xfrm>
            <a:off x="7803637" y="2091344"/>
            <a:ext cx="7351460" cy="4645550"/>
          </a:xfrm>
          <a:prstGeom prst="rect">
            <a:avLst/>
          </a:prstGeom>
          <a:scene3d>
            <a:camera prst="perspectiveFront" fov="5400000"/>
            <a:lightRig rig="threePt" dir="t">
              <a:rot lat="0" lon="0" rev="2100000"/>
            </a:lightRig>
          </a:scene3d>
          <a:sp3d extrusionH="25400">
            <a:bevelT w="304800" h="152400" prst="hardEdge"/>
            <a:extrusionClr>
              <a:srgbClr val="000000"/>
            </a:extrusionClr>
          </a:sp3d>
        </p:spPr>
      </p:pic>
      <p:sp>
        <p:nvSpPr>
          <p:cNvPr id="2" name="TextBox 1">
            <a:extLst>
              <a:ext uri="{FF2B5EF4-FFF2-40B4-BE49-F238E27FC236}">
                <a16:creationId xmlns:a16="http://schemas.microsoft.com/office/drawing/2014/main" id="{85C9F07A-39D8-B746-A68A-D73DAB046F2A}"/>
              </a:ext>
            </a:extLst>
          </p:cNvPr>
          <p:cNvSpPr txBox="1"/>
          <p:nvPr/>
        </p:nvSpPr>
        <p:spPr>
          <a:xfrm>
            <a:off x="1238340" y="3739964"/>
            <a:ext cx="6381749" cy="3717868"/>
          </a:xfrm>
          <a:prstGeom prst="rect">
            <a:avLst/>
          </a:prstGeom>
        </p:spPr>
        <p:txBody>
          <a:bodyPr vert="horz" lIns="91440" tIns="45720" rIns="91440" bIns="45720" rtlCol="0">
            <a:normAutofit/>
          </a:bodyPr>
          <a:lstStyle/>
          <a:p>
            <a:pPr defTabSz="685800">
              <a:lnSpc>
                <a:spcPct val="90000"/>
              </a:lnSpc>
              <a:spcAft>
                <a:spcPts val="600"/>
              </a:spcAft>
            </a:pPr>
            <a:r>
              <a:rPr lang="en-US" sz="3200" dirty="0"/>
              <a:t>Melbourne’s first racecourse was on Batman’s Hill on the site now occupied by Southern Cross railway station and the rail yard west of the Central Business District.</a:t>
            </a:r>
          </a:p>
          <a:p>
            <a:pPr defTabSz="685800">
              <a:lnSpc>
                <a:spcPct val="90000"/>
              </a:lnSpc>
              <a:spcAft>
                <a:spcPts val="600"/>
              </a:spcAft>
            </a:pPr>
            <a:r>
              <a:rPr lang="en-AU" sz="3200" dirty="0"/>
              <a:t>Its first meeting was in March 1838. </a:t>
            </a:r>
          </a:p>
          <a:p>
            <a:pPr defTabSz="685800">
              <a:lnSpc>
                <a:spcPct val="90000"/>
              </a:lnSpc>
              <a:spcAft>
                <a:spcPts val="600"/>
              </a:spcAft>
            </a:pPr>
            <a:endParaRPr lang="en-US" sz="3200" dirty="0"/>
          </a:p>
        </p:txBody>
      </p:sp>
      <p:sp>
        <p:nvSpPr>
          <p:cNvPr id="5" name="Footer Placeholder 4">
            <a:extLst>
              <a:ext uri="{FF2B5EF4-FFF2-40B4-BE49-F238E27FC236}">
                <a16:creationId xmlns:a16="http://schemas.microsoft.com/office/drawing/2014/main" id="{FD620E79-D02C-D34E-9AA0-4EE906575ABB}"/>
              </a:ext>
            </a:extLst>
          </p:cNvPr>
          <p:cNvSpPr>
            <a:spLocks noGrp="1"/>
          </p:cNvSpPr>
          <p:nvPr>
            <p:ph type="ftr" sz="quarter" idx="11"/>
          </p:nvPr>
        </p:nvSpPr>
        <p:spPr>
          <a:xfrm>
            <a:off x="809469" y="8782617"/>
            <a:ext cx="4102241" cy="378846"/>
          </a:xfrm>
        </p:spPr>
        <p:txBody>
          <a:bodyPr vert="horz" lIns="91440" tIns="45720" rIns="91440" bIns="45720" rtlCol="0" anchor="ctr">
            <a:noAutofit/>
          </a:bodyPr>
          <a:lstStyle/>
          <a:p>
            <a:pPr>
              <a:lnSpc>
                <a:spcPct val="90000"/>
              </a:lnSpc>
              <a:spcAft>
                <a:spcPts val="600"/>
              </a:spcAft>
            </a:pPr>
            <a:r>
              <a:rPr lang="en-US" sz="1400" dirty="0">
                <a:solidFill>
                  <a:schemeClr val="tx1">
                    <a:tint val="75000"/>
                  </a:schemeClr>
                </a:solidFill>
              </a:rPr>
              <a:t>Rotary Club of Canterbury: Let's Stay Together Project</a:t>
            </a:r>
          </a:p>
        </p:txBody>
      </p:sp>
      <p:sp>
        <p:nvSpPr>
          <p:cNvPr id="4" name="TextBox 3">
            <a:extLst>
              <a:ext uri="{FF2B5EF4-FFF2-40B4-BE49-F238E27FC236}">
                <a16:creationId xmlns:a16="http://schemas.microsoft.com/office/drawing/2014/main" id="{EA2B2F5B-EA14-4B66-9558-40ED15FFD02B}"/>
              </a:ext>
            </a:extLst>
          </p:cNvPr>
          <p:cNvSpPr txBox="1"/>
          <p:nvPr/>
        </p:nvSpPr>
        <p:spPr>
          <a:xfrm>
            <a:off x="1124836" y="2091344"/>
            <a:ext cx="6020509" cy="983154"/>
          </a:xfrm>
          <a:prstGeom prst="rect">
            <a:avLst/>
          </a:prstGeom>
          <a:noFill/>
        </p:spPr>
        <p:txBody>
          <a:bodyPr wrap="square">
            <a:spAutoFit/>
          </a:bodyPr>
          <a:lstStyle/>
          <a:p>
            <a:pPr>
              <a:lnSpc>
                <a:spcPct val="90000"/>
              </a:lnSpc>
              <a:spcAft>
                <a:spcPts val="600"/>
              </a:spcAft>
            </a:pPr>
            <a:r>
              <a:rPr lang="en-US" sz="3200" dirty="0">
                <a:ea typeface="Tahoma" panose="020B0604030504040204" pitchFamily="34" charset="0"/>
                <a:cs typeface="Tahoma" panose="020B0604030504040204" pitchFamily="34" charset="0"/>
              </a:rPr>
              <a:t>By the late 19</a:t>
            </a:r>
            <a:r>
              <a:rPr lang="en-US" sz="3200" baseline="30000" dirty="0">
                <a:ea typeface="Tahoma" panose="020B0604030504040204" pitchFamily="34" charset="0"/>
                <a:cs typeface="Tahoma" panose="020B0604030504040204" pitchFamily="34" charset="0"/>
              </a:rPr>
              <a:t>th</a:t>
            </a:r>
            <a:r>
              <a:rPr lang="en-US" sz="3200" dirty="0">
                <a:ea typeface="Tahoma" panose="020B0604030504040204" pitchFamily="34" charset="0"/>
                <a:cs typeface="Tahoma" panose="020B0604030504040204" pitchFamily="34" charset="0"/>
              </a:rPr>
              <a:t> century most major towns had proper racetracks.</a:t>
            </a:r>
          </a:p>
        </p:txBody>
      </p:sp>
    </p:spTree>
    <p:extLst>
      <p:ext uri="{BB962C8B-B14F-4D97-AF65-F5344CB8AC3E}">
        <p14:creationId xmlns:p14="http://schemas.microsoft.com/office/powerpoint/2010/main" val="428776882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{8A78B4AD-162D-AC42-BCFB-838B5921E353}tf10001064</Template>
  <TotalTime>402</TotalTime>
  <Words>2563</Words>
  <Application>Microsoft Macintosh PowerPoint</Application>
  <PresentationFormat>Custom</PresentationFormat>
  <Paragraphs>247</Paragraphs>
  <Slides>31</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Apple Chancery</vt:lpstr>
      <vt:lpstr>Arial</vt:lpstr>
      <vt:lpstr>Arial Black</vt:lpstr>
      <vt:lpstr>Calibri</vt:lpstr>
      <vt:lpstr>Calibri Light</vt:lpstr>
      <vt:lpstr>Garamond</vt:lpstr>
      <vt:lpstr>Organic</vt:lpstr>
      <vt:lpstr>Horse Racing in Victoria</vt:lpstr>
      <vt:lpstr>PowerPoint Presentation</vt:lpstr>
      <vt:lpstr> Horse Racing In Victoria</vt:lpstr>
      <vt:lpstr>Horses and Jockeys - a partnership </vt:lpstr>
      <vt:lpstr>  Early Days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Horse Racing in Victoria</dc:title>
  <dc:creator>edda williams</dc:creator>
  <cp:lastModifiedBy>edda williams</cp:lastModifiedBy>
  <cp:revision>17</cp:revision>
  <dcterms:created xsi:type="dcterms:W3CDTF">2020-10-22T00:59:25Z</dcterms:created>
  <dcterms:modified xsi:type="dcterms:W3CDTF">2020-10-22T07:41:43Z</dcterms:modified>
</cp:coreProperties>
</file>