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67" r:id="rId2"/>
    <p:sldId id="329" r:id="rId3"/>
    <p:sldId id="330" r:id="rId4"/>
    <p:sldId id="327" r:id="rId5"/>
    <p:sldId id="346" r:id="rId6"/>
    <p:sldId id="331" r:id="rId7"/>
    <p:sldId id="350" r:id="rId8"/>
    <p:sldId id="351" r:id="rId9"/>
    <p:sldId id="352" r:id="rId10"/>
    <p:sldId id="333" r:id="rId11"/>
    <p:sldId id="334" r:id="rId12"/>
    <p:sldId id="335" r:id="rId13"/>
    <p:sldId id="336" r:id="rId14"/>
    <p:sldId id="337" r:id="rId15"/>
    <p:sldId id="338" r:id="rId16"/>
    <p:sldId id="339" r:id="rId17"/>
    <p:sldId id="340" r:id="rId18"/>
    <p:sldId id="341" r:id="rId19"/>
    <p:sldId id="342" r:id="rId20"/>
  </p:sldIdLst>
  <p:sldSz cx="10698163" cy="7589838"/>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5EA8C-3CF7-4F6B-9592-08130DEFCF71}">
          <p14:sldIdLst>
            <p14:sldId id="267"/>
            <p14:sldId id="329"/>
            <p14:sldId id="330"/>
          </p14:sldIdLst>
        </p14:section>
        <p14:section name="Untitled Section" id="{4EB0F53D-895A-4BE7-BA88-729181DD01FE}">
          <p14:sldIdLst>
            <p14:sldId id="327"/>
            <p14:sldId id="346"/>
            <p14:sldId id="331"/>
            <p14:sldId id="350"/>
            <p14:sldId id="351"/>
            <p14:sldId id="352"/>
            <p14:sldId id="333"/>
            <p14:sldId id="334"/>
            <p14:sldId id="335"/>
            <p14:sldId id="336"/>
            <p14:sldId id="337"/>
            <p14:sldId id="338"/>
            <p14:sldId id="339"/>
            <p14:sldId id="340"/>
            <p14:sldId id="341"/>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vero" initials="jv" lastIdx="27" clrIdx="0">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ABA92-B10D-4E81-90A6-6639D1313379}" v="1" dt="2020-09-24T07:48:16.373"/>
    <p1510:client id="{C61D9757-74C0-4540-BFF6-8843BFACE935}" v="60" dt="2020-09-23T07:50:12.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91222" autoAdjust="0"/>
  </p:normalViewPr>
  <p:slideViewPr>
    <p:cSldViewPr snapToGrid="0">
      <p:cViewPr varScale="1">
        <p:scale>
          <a:sx n="63" d="100"/>
          <a:sy n="63" d="100"/>
        </p:scale>
        <p:origin x="1494"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352"/>
    </p:cViewPr>
  </p:sorterViewPr>
  <p:notesViewPr>
    <p:cSldViewPr snapToGrid="0">
      <p:cViewPr varScale="1">
        <p:scale>
          <a:sx n="51" d="100"/>
          <a:sy n="51"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1E0F69-6EBC-401B-9D3E-37706D6A83A2}" type="datetimeFigureOut">
              <a:rPr lang="en-US" smtClean="0"/>
              <a:t>10/17/2020</a:t>
            </a:fld>
            <a:endParaRPr lang="en-US"/>
          </a:p>
        </p:txBody>
      </p:sp>
      <p:sp>
        <p:nvSpPr>
          <p:cNvPr id="4" name="Slide Image Placeholder 3"/>
          <p:cNvSpPr>
            <a:spLocks noGrp="1" noRot="1" noChangeAspect="1"/>
          </p:cNvSpPr>
          <p:nvPr>
            <p:ph type="sldImg" idx="2"/>
          </p:nvPr>
        </p:nvSpPr>
        <p:spPr>
          <a:xfrm>
            <a:off x="1319213" y="1173163"/>
            <a:ext cx="44640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7CF85B-AD97-42A0-B3CF-9BB1103548AB}" type="slidenum">
              <a:rPr lang="en-US" smtClean="0"/>
              <a:t>‹#›</a:t>
            </a:fld>
            <a:endParaRPr lang="en-US"/>
          </a:p>
        </p:txBody>
      </p:sp>
    </p:spTree>
    <p:extLst>
      <p:ext uri="{BB962C8B-B14F-4D97-AF65-F5344CB8AC3E}">
        <p14:creationId xmlns:p14="http://schemas.microsoft.com/office/powerpoint/2010/main" val="249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cloudinary.com/fen-learning/image/upload/c_limit,w_510,h_382/infopls_images/images/mapcanada.gi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ockymountaineer.com/sites/default/files/styles/paragraph__testimonials__testimonials_image/public/testimonials_image/rocky-mountaineer-host-tells-story-to-guests.jpg?h=79c0c837&amp;itok=P4xupCw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ockymountaineer.com/sites/default/files/styles/taxonomy__route__route_image/public/route_image/rainforest-to-gold-rush-rocky-mountaineer-train-passes-by-howe-sound.jpg?h=2b874224&amp;itok=4alcS0R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pload.wikimedia.org/wikipedia/commons/thumb/7/7a/MS_Maasdam_S-Class_Cruise_Ship_Holland_America_Line.jpg/300px-MS_Maasdam_S-Class_Cruise_Ship_Holland_America_Line.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maps/vt/data=khCrJlRU39c08Rhj9guxk_s2_uE6hQyV_TMFWZXn_Xp_K6zdBE3infsHHQSw2ufePj5Gjz5eDJf5CtMjdjF2vARoJi9_pVJoVVBNGZzU_5nZNOitWcqQqpAp7rzXPrJCUf3MPZ5nt84BIPbOokmUFtbl2TO6OqZ5fY_Z5TGHU-xhuXbP34vKHY2Fg7ReDAfhXbs_CNMfblDG2ffIhGSFT50jwND6N9Ro2rUMuab5i-_THzf6mhKmRrm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0.wp.com/welltravelled.com.au/wp-content/uploads/2018/06/Spring-in-the-gardens-Image-credit-the-Butchart-Gardens.jpg?resize=770%2C578&amp;ssl=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utchartgardens.com/wp-content/uploads/2017/12/rose-garden-DSC_2685-copy-1000x757.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utchartgardens.com/wp-content/uploads/2017/12/garden-rose-06-1000x533.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shuadunns.files.wordpress.com/2016/09/image1.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https://res.cloudinary.com/fen-learning/image/upload/c_limit,w_510,h_382/infopls_images/images/mapcanada.gif</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a:t>
            </a:fld>
            <a:endParaRPr lang="en-US"/>
          </a:p>
        </p:txBody>
      </p:sp>
    </p:spTree>
    <p:extLst>
      <p:ext uri="{BB962C8B-B14F-4D97-AF65-F5344CB8AC3E}">
        <p14:creationId xmlns:p14="http://schemas.microsoft.com/office/powerpoint/2010/main" val="2497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12</a:t>
            </a:fld>
            <a:endParaRPr lang="en-US"/>
          </a:p>
        </p:txBody>
      </p:sp>
    </p:spTree>
    <p:extLst>
      <p:ext uri="{BB962C8B-B14F-4D97-AF65-F5344CB8AC3E}">
        <p14:creationId xmlns:p14="http://schemas.microsoft.com/office/powerpoint/2010/main" val="105558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13</a:t>
            </a:fld>
            <a:endParaRPr lang="en-US"/>
          </a:p>
        </p:txBody>
      </p:sp>
    </p:spTree>
    <p:extLst>
      <p:ext uri="{BB962C8B-B14F-4D97-AF65-F5344CB8AC3E}">
        <p14:creationId xmlns:p14="http://schemas.microsoft.com/office/powerpoint/2010/main" val="416908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14</a:t>
            </a:fld>
            <a:endParaRPr lang="en-US"/>
          </a:p>
        </p:txBody>
      </p:sp>
    </p:spTree>
    <p:extLst>
      <p:ext uri="{BB962C8B-B14F-4D97-AF65-F5344CB8AC3E}">
        <p14:creationId xmlns:p14="http://schemas.microsoft.com/office/powerpoint/2010/main" val="206972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15</a:t>
            </a:fld>
            <a:endParaRPr lang="en-US"/>
          </a:p>
        </p:txBody>
      </p:sp>
    </p:spTree>
    <p:extLst>
      <p:ext uri="{BB962C8B-B14F-4D97-AF65-F5344CB8AC3E}">
        <p14:creationId xmlns:p14="http://schemas.microsoft.com/office/powerpoint/2010/main" val="379307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16</a:t>
            </a:fld>
            <a:endParaRPr lang="en-US"/>
          </a:p>
        </p:txBody>
      </p:sp>
    </p:spTree>
    <p:extLst>
      <p:ext uri="{BB962C8B-B14F-4D97-AF65-F5344CB8AC3E}">
        <p14:creationId xmlns:p14="http://schemas.microsoft.com/office/powerpoint/2010/main" val="78813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https://www.rockymountaineer.com/sites/default/files/styles/paragraph__testimonials__testimonials_image/public/testimonials_image/rocky-mountaineer-host-tells-story-to-guests.jpg?h=79c0c837&amp;itok=P4xupCwQ</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17</a:t>
            </a:fld>
            <a:endParaRPr lang="en-US"/>
          </a:p>
        </p:txBody>
      </p:sp>
    </p:spTree>
    <p:extLst>
      <p:ext uri="{BB962C8B-B14F-4D97-AF65-F5344CB8AC3E}">
        <p14:creationId xmlns:p14="http://schemas.microsoft.com/office/powerpoint/2010/main" val="19224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https://www.rockymountaineer.com/sites/default/files/styles/taxonomy__route__route_image/public/route_image/rainforest-to-gold-rush-rocky-mountaineer-train-passes-by-howe-sound.jpg?h=2b874224&amp;itok=4alcS0RO</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18</a:t>
            </a:fld>
            <a:endParaRPr lang="en-US"/>
          </a:p>
        </p:txBody>
      </p:sp>
    </p:spTree>
    <p:extLst>
      <p:ext uri="{BB962C8B-B14F-4D97-AF65-F5344CB8AC3E}">
        <p14:creationId xmlns:p14="http://schemas.microsoft.com/office/powerpoint/2010/main" val="389934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https://upload.wikimedia.org/wikipedia/commons/thumb/7/7a/MS_Maasdam_S-Class_Cruise_Ship_Holland_America_Line.jpg/300px-MS_Maasdam_S-Class_Cruise_Ship_Holland_America_Line.jpg</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19</a:t>
            </a:fld>
            <a:endParaRPr lang="en-US"/>
          </a:p>
        </p:txBody>
      </p:sp>
    </p:spTree>
    <p:extLst>
      <p:ext uri="{BB962C8B-B14F-4D97-AF65-F5344CB8AC3E}">
        <p14:creationId xmlns:p14="http://schemas.microsoft.com/office/powerpoint/2010/main" val="317825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342900" indent="-342900">
              <a:buAutoNum type="arabicPeriod"/>
            </a:pPr>
            <a:r>
              <a:rPr lang="en-US" sz="1200" dirty="0">
                <a:effectLst/>
                <a:latin typeface="Calibri" panose="020F0502020204030204" pitchFamily="34" charset="0"/>
                <a:ea typeface="Arial Unicode MS"/>
              </a:rPr>
              <a:t>Author’s own photograph (of a postcard)</a:t>
            </a:r>
          </a:p>
          <a:p>
            <a:pPr marL="342900" indent="-342900">
              <a:buAutoNum type="arabicPeriod"/>
            </a:pPr>
            <a:endParaRPr lang="en-US" sz="1200" dirty="0">
              <a:effectLst/>
              <a:latin typeface="Calibri" panose="020F0502020204030204" pitchFamily="34" charset="0"/>
              <a:ea typeface="Arial Unicode MS"/>
            </a:endParaRPr>
          </a:p>
          <a:p>
            <a:pPr marL="342900" indent="-342900">
              <a:buAutoNum type="arabicPeriod"/>
            </a:pPr>
            <a:r>
              <a:rPr lang="en-US" sz="1200" u="sng" dirty="0">
                <a:ln>
                  <a:noFill/>
                </a:ln>
                <a:solidFill>
                  <a:srgbClr val="000000"/>
                </a:solidFill>
                <a:effectLst/>
                <a:latin typeface="Calibri" panose="020F0502020204030204" pitchFamily="34" charset="0"/>
                <a:ea typeface="Arial Unicode MS"/>
                <a:cs typeface="Arial Unicode MS"/>
                <a:hlinkClick r:id="rId3"/>
              </a:rPr>
              <a:t>https://www.google.com/maps/vt/data=khCrJlRU39c08Rhj9guxk_s2_uE6hQyV_TMFWZXn_Xp_K6zdBE3infsHHQSw2ufePj5Gjz5eDJf5CtMjdjF2vARoJi9_pVJoVVBNGZzU_5nZNOitWcqQqpAp7rzXPrJCUf3MPZ5nt84BIPbOokmUFtbl2TO6OqZ5fY_Z5TGHU-xhuXbP34vKHY2Fg7ReDAfhXbs_CNMfblDG2ffIhGSFT50jwND6N9Ro2rUMuab5i-_THzf6mhKmRrmu</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4</a:t>
            </a:fld>
            <a:endParaRPr lang="en-US"/>
          </a:p>
        </p:txBody>
      </p:sp>
    </p:spTree>
    <p:extLst>
      <p:ext uri="{BB962C8B-B14F-4D97-AF65-F5344CB8AC3E}">
        <p14:creationId xmlns:p14="http://schemas.microsoft.com/office/powerpoint/2010/main" val="36407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342900" indent="-342900">
              <a:buAutoNum type="arabicPeriod"/>
            </a:pPr>
            <a:r>
              <a:rPr lang="en-US" sz="1200" dirty="0">
                <a:effectLst/>
                <a:latin typeface="Calibri" panose="020F0502020204030204" pitchFamily="34" charset="0"/>
                <a:ea typeface="Arial Unicode MS"/>
              </a:rPr>
              <a:t>Author’s own photograph</a:t>
            </a:r>
          </a:p>
          <a:p>
            <a:pPr marL="342900" indent="-342900">
              <a:buAutoNum type="arabicPeriod"/>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5</a:t>
            </a:fld>
            <a:endParaRPr lang="en-US"/>
          </a:p>
        </p:txBody>
      </p:sp>
    </p:spTree>
    <p:extLst>
      <p:ext uri="{BB962C8B-B14F-4D97-AF65-F5344CB8AC3E}">
        <p14:creationId xmlns:p14="http://schemas.microsoft.com/office/powerpoint/2010/main" val="91370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https://i0.wp.com/welltravelled.com.au/wp-content/uploads/2018/06/Spring-in-the-gardens-Image-credit-the-Butchart-Gardens.jpg?resize=770%2C578&amp;ssl=1</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6</a:t>
            </a:fld>
            <a:endParaRPr lang="en-US"/>
          </a:p>
        </p:txBody>
      </p:sp>
    </p:spTree>
    <p:extLst>
      <p:ext uri="{BB962C8B-B14F-4D97-AF65-F5344CB8AC3E}">
        <p14:creationId xmlns:p14="http://schemas.microsoft.com/office/powerpoint/2010/main" val="399361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https://www.butchartgardens.com/wp-content/uploads/2017/12/rose-garden-DSC_2685-copy-1000x757.jpg</a:t>
            </a:r>
            <a:endParaRPr lang="en-US" sz="1200" u="sng" dirty="0">
              <a:ln>
                <a:noFill/>
              </a:ln>
              <a:solidFill>
                <a:srgbClr val="000000"/>
              </a:solidFill>
              <a:effectLst/>
              <a:latin typeface="Calibri" panose="020F0502020204030204" pitchFamily="34" charset="0"/>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7</a:t>
            </a:fld>
            <a:endParaRPr lang="en-US"/>
          </a:p>
        </p:txBody>
      </p:sp>
    </p:spTree>
    <p:extLst>
      <p:ext uri="{BB962C8B-B14F-4D97-AF65-F5344CB8AC3E}">
        <p14:creationId xmlns:p14="http://schemas.microsoft.com/office/powerpoint/2010/main" val="15166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https://www.butchartgardens.com/wp-content/uploads/2017/12/garden-rose-06-1000x533.jpg</a:t>
            </a:r>
            <a:endParaRPr lang="en-US" sz="1200" u="sng" dirty="0">
              <a:ln>
                <a:noFill/>
              </a:ln>
              <a:solidFill>
                <a:srgbClr val="000000"/>
              </a:solidFill>
              <a:effectLst/>
              <a:latin typeface="Calibri" panose="020F0502020204030204" pitchFamily="34" charset="0"/>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8</a:t>
            </a:fld>
            <a:endParaRPr lang="en-US"/>
          </a:p>
        </p:txBody>
      </p:sp>
    </p:spTree>
    <p:extLst>
      <p:ext uri="{BB962C8B-B14F-4D97-AF65-F5344CB8AC3E}">
        <p14:creationId xmlns:p14="http://schemas.microsoft.com/office/powerpoint/2010/main" val="172905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n>
                  <a:noFill/>
                </a:ln>
                <a:solidFill>
                  <a:srgbClr val="000000"/>
                </a:solidFill>
                <a:effectLst/>
                <a:latin typeface="Calibri" panose="020F0502020204030204" pitchFamily="34" charset="0"/>
                <a:ea typeface="Arial Unicode MS"/>
                <a:cs typeface="Arial Unicode MS"/>
                <a:hlinkClick r:id="rId3"/>
              </a:rPr>
              <a:t>https://joshuadunns.files.wordpress.com/2016/09/image1.jpg</a:t>
            </a:r>
            <a:endParaRPr lang="en-AU" sz="12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9</a:t>
            </a:fld>
            <a:endParaRPr lang="en-US"/>
          </a:p>
        </p:txBody>
      </p:sp>
    </p:spTree>
    <p:extLst>
      <p:ext uri="{BB962C8B-B14F-4D97-AF65-F5344CB8AC3E}">
        <p14:creationId xmlns:p14="http://schemas.microsoft.com/office/powerpoint/2010/main" val="364076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10</a:t>
            </a:fld>
            <a:endParaRPr lang="en-US"/>
          </a:p>
        </p:txBody>
      </p:sp>
    </p:spTree>
    <p:extLst>
      <p:ext uri="{BB962C8B-B14F-4D97-AF65-F5344CB8AC3E}">
        <p14:creationId xmlns:p14="http://schemas.microsoft.com/office/powerpoint/2010/main" val="365945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rial Unicode MS"/>
              </a:rPr>
              <a:t>Author’s own photograph</a:t>
            </a:r>
            <a:endParaRPr lang="en-AU"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11</a:t>
            </a:fld>
            <a:endParaRPr lang="en-US"/>
          </a:p>
        </p:txBody>
      </p:sp>
    </p:spTree>
    <p:extLst>
      <p:ext uri="{BB962C8B-B14F-4D97-AF65-F5344CB8AC3E}">
        <p14:creationId xmlns:p14="http://schemas.microsoft.com/office/powerpoint/2010/main" val="35517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362" y="1242134"/>
            <a:ext cx="9093439" cy="2642388"/>
          </a:xfrm>
        </p:spPr>
        <p:txBody>
          <a:bodyPr anchor="b"/>
          <a:lstStyle>
            <a:lvl1pPr algn="ctr">
              <a:defRPr sz="6640"/>
            </a:lvl1pPr>
          </a:lstStyle>
          <a:p>
            <a:r>
              <a:rPr lang="en-US"/>
              <a:t>Click to edit Master title style</a:t>
            </a:r>
            <a:endParaRPr lang="en-US" dirty="0"/>
          </a:p>
        </p:txBody>
      </p:sp>
      <p:sp>
        <p:nvSpPr>
          <p:cNvPr id="3" name="Subtitle 2"/>
          <p:cNvSpPr>
            <a:spLocks noGrp="1"/>
          </p:cNvSpPr>
          <p:nvPr>
            <p:ph type="subTitle" idx="1"/>
          </p:nvPr>
        </p:nvSpPr>
        <p:spPr>
          <a:xfrm>
            <a:off x="1337271" y="3986423"/>
            <a:ext cx="8023622" cy="1832453"/>
          </a:xfrm>
        </p:spPr>
        <p:txBody>
          <a:bodyPr/>
          <a:lstStyle>
            <a:lvl1pPr marL="0" indent="0" algn="ctr">
              <a:buNone/>
              <a:defRPr sz="2656"/>
            </a:lvl1pPr>
            <a:lvl2pPr marL="505983" indent="0" algn="ctr">
              <a:buNone/>
              <a:defRPr sz="2213"/>
            </a:lvl2pPr>
            <a:lvl3pPr marL="1011966" indent="0" algn="ctr">
              <a:buNone/>
              <a:defRPr sz="1992"/>
            </a:lvl3pPr>
            <a:lvl4pPr marL="1517950" indent="0" algn="ctr">
              <a:buNone/>
              <a:defRPr sz="1771"/>
            </a:lvl4pPr>
            <a:lvl5pPr marL="2023933" indent="0" algn="ctr">
              <a:buNone/>
              <a:defRPr sz="1771"/>
            </a:lvl5pPr>
            <a:lvl6pPr marL="2529916" indent="0" algn="ctr">
              <a:buNone/>
              <a:defRPr sz="1771"/>
            </a:lvl6pPr>
            <a:lvl7pPr marL="3035899" indent="0" algn="ctr">
              <a:buNone/>
              <a:defRPr sz="1771"/>
            </a:lvl7pPr>
            <a:lvl8pPr marL="3541883" indent="0" algn="ctr">
              <a:buNone/>
              <a:defRPr sz="1771"/>
            </a:lvl8pPr>
            <a:lvl9pPr marL="4047866" indent="0" algn="ctr">
              <a:buNone/>
              <a:defRPr sz="17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A710D-31B3-4FF3-A5D9-F3CD40F33C37}"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56716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028AC-F8EB-4FF6-BCF6-7DDFC4796E4F}"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4901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5874" y="404089"/>
            <a:ext cx="2306791" cy="64320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499" y="404089"/>
            <a:ext cx="6786647" cy="643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0B9B7-0F7C-4E56-AD7D-9285B1E51C2A}"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6270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E61C0-73B2-4F3B-8C33-C5DD1E7D40F5}"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21244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927" y="1892191"/>
            <a:ext cx="9227166" cy="3157161"/>
          </a:xfrm>
        </p:spPr>
        <p:txBody>
          <a:bodyPr anchor="b"/>
          <a:lstStyle>
            <a:lvl1pPr>
              <a:defRPr sz="6640"/>
            </a:lvl1pPr>
          </a:lstStyle>
          <a:p>
            <a:r>
              <a:rPr lang="en-US"/>
              <a:t>Click to edit Master title style</a:t>
            </a:r>
            <a:endParaRPr lang="en-US" dirty="0"/>
          </a:p>
        </p:txBody>
      </p:sp>
      <p:sp>
        <p:nvSpPr>
          <p:cNvPr id="3" name="Text Placeholder 2"/>
          <p:cNvSpPr>
            <a:spLocks noGrp="1"/>
          </p:cNvSpPr>
          <p:nvPr>
            <p:ph type="body" idx="1"/>
          </p:nvPr>
        </p:nvSpPr>
        <p:spPr>
          <a:xfrm>
            <a:off x="729927" y="5079220"/>
            <a:ext cx="9227166" cy="1660277"/>
          </a:xfrm>
        </p:spPr>
        <p:txBody>
          <a:bodyPr/>
          <a:lstStyle>
            <a:lvl1pPr marL="0" indent="0">
              <a:buNone/>
              <a:defRPr sz="2656">
                <a:solidFill>
                  <a:schemeClr val="tx1"/>
                </a:solidFill>
              </a:defRPr>
            </a:lvl1pPr>
            <a:lvl2pPr marL="505983" indent="0">
              <a:buNone/>
              <a:defRPr sz="2213">
                <a:solidFill>
                  <a:schemeClr val="tx1">
                    <a:tint val="75000"/>
                  </a:schemeClr>
                </a:solidFill>
              </a:defRPr>
            </a:lvl2pPr>
            <a:lvl3pPr marL="1011966" indent="0">
              <a:buNone/>
              <a:defRPr sz="1992">
                <a:solidFill>
                  <a:schemeClr val="tx1">
                    <a:tint val="75000"/>
                  </a:schemeClr>
                </a:solidFill>
              </a:defRPr>
            </a:lvl3pPr>
            <a:lvl4pPr marL="1517950" indent="0">
              <a:buNone/>
              <a:defRPr sz="1771">
                <a:solidFill>
                  <a:schemeClr val="tx1">
                    <a:tint val="75000"/>
                  </a:schemeClr>
                </a:solidFill>
              </a:defRPr>
            </a:lvl4pPr>
            <a:lvl5pPr marL="2023933" indent="0">
              <a:buNone/>
              <a:defRPr sz="1771">
                <a:solidFill>
                  <a:schemeClr val="tx1">
                    <a:tint val="75000"/>
                  </a:schemeClr>
                </a:solidFill>
              </a:defRPr>
            </a:lvl5pPr>
            <a:lvl6pPr marL="2529916" indent="0">
              <a:buNone/>
              <a:defRPr sz="1771">
                <a:solidFill>
                  <a:schemeClr val="tx1">
                    <a:tint val="75000"/>
                  </a:schemeClr>
                </a:solidFill>
              </a:defRPr>
            </a:lvl6pPr>
            <a:lvl7pPr marL="3035899" indent="0">
              <a:buNone/>
              <a:defRPr sz="1771">
                <a:solidFill>
                  <a:schemeClr val="tx1">
                    <a:tint val="75000"/>
                  </a:schemeClr>
                </a:solidFill>
              </a:defRPr>
            </a:lvl7pPr>
            <a:lvl8pPr marL="3541883" indent="0">
              <a:buNone/>
              <a:defRPr sz="1771">
                <a:solidFill>
                  <a:schemeClr val="tx1">
                    <a:tint val="75000"/>
                  </a:schemeClr>
                </a:solidFill>
              </a:defRPr>
            </a:lvl8pPr>
            <a:lvl9pPr marL="4047866" indent="0">
              <a:buNone/>
              <a:defRPr sz="17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EEF27-0BE0-4F02-A404-EE847E1C75BC}"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98483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499"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5945" y="2020443"/>
            <a:ext cx="4546719"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07335-1A6F-44E2-99D1-0CA4A9EF27DD}"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9282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892" y="404090"/>
            <a:ext cx="9227166" cy="14670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893" y="1860565"/>
            <a:ext cx="4525824"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4" name="Content Placeholder 3"/>
          <p:cNvSpPr>
            <a:spLocks noGrp="1"/>
          </p:cNvSpPr>
          <p:nvPr>
            <p:ph sz="half" idx="2"/>
          </p:nvPr>
        </p:nvSpPr>
        <p:spPr>
          <a:xfrm>
            <a:off x="736893" y="2772399"/>
            <a:ext cx="4525824"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5945" y="1860565"/>
            <a:ext cx="4548113"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6" name="Content Placeholder 5"/>
          <p:cNvSpPr>
            <a:spLocks noGrp="1"/>
          </p:cNvSpPr>
          <p:nvPr>
            <p:ph sz="quarter" idx="4"/>
          </p:nvPr>
        </p:nvSpPr>
        <p:spPr>
          <a:xfrm>
            <a:off x="5415945" y="2772399"/>
            <a:ext cx="4548113"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8433F-DCF0-4453-86F8-9A9F261996EE}" type="datetime1">
              <a:rPr lang="en-US" smtClean="0"/>
              <a:t>10/17/2020</a:t>
            </a:fld>
            <a:endParaRPr lang="en-US"/>
          </a:p>
        </p:txBody>
      </p:sp>
      <p:sp>
        <p:nvSpPr>
          <p:cNvPr id="8" name="Footer Placeholder 7"/>
          <p:cNvSpPr>
            <a:spLocks noGrp="1"/>
          </p:cNvSpPr>
          <p:nvPr>
            <p:ph type="ftr" sz="quarter" idx="11"/>
          </p:nvPr>
        </p:nvSpPr>
        <p:spPr/>
        <p:txBody>
          <a:bodyPr/>
          <a:lstStyle/>
          <a:p>
            <a:r>
              <a:rPr lang="en-US"/>
              <a:t>Rotary Club of Canterbury: Let’s Stay Connected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39256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1CD59-78A7-43C2-BA0E-CF99D08A5406}" type="datetime1">
              <a:rPr lang="en-US" smtClean="0"/>
              <a:t>10/17/2020</a:t>
            </a:fld>
            <a:endParaRPr lang="en-US"/>
          </a:p>
        </p:txBody>
      </p:sp>
      <p:sp>
        <p:nvSpPr>
          <p:cNvPr id="4" name="Footer Placeholder 3"/>
          <p:cNvSpPr>
            <a:spLocks noGrp="1"/>
          </p:cNvSpPr>
          <p:nvPr>
            <p:ph type="ftr" sz="quarter" idx="11"/>
          </p:nvPr>
        </p:nvSpPr>
        <p:spPr/>
        <p:txBody>
          <a:bodyPr/>
          <a:lstStyle/>
          <a:p>
            <a:r>
              <a:rPr lang="en-US"/>
              <a:t>Rotary Club of Canterbury: Let’s Stay Connected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8300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DEA85-2CA2-46F1-B758-F94996542CAD}" type="datetime1">
              <a:rPr lang="en-US" smtClean="0"/>
              <a:t>10/17/2020</a:t>
            </a:fld>
            <a:endParaRPr lang="en-US"/>
          </a:p>
        </p:txBody>
      </p:sp>
      <p:sp>
        <p:nvSpPr>
          <p:cNvPr id="3" name="Footer Placeholder 2"/>
          <p:cNvSpPr>
            <a:spLocks noGrp="1"/>
          </p:cNvSpPr>
          <p:nvPr>
            <p:ph type="ftr" sz="quarter" idx="11"/>
          </p:nvPr>
        </p:nvSpPr>
        <p:spPr/>
        <p:txBody>
          <a:bodyPr/>
          <a:lstStyle/>
          <a:p>
            <a:r>
              <a:rPr lang="en-US"/>
              <a:t>Rotary Club of Canterbury: Let’s Stay Connected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19941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5989"/>
            <a:ext cx="3450436" cy="1770962"/>
          </a:xfrm>
        </p:spPr>
        <p:txBody>
          <a:bodyPr anchor="b"/>
          <a:lstStyle>
            <a:lvl1pPr>
              <a:defRPr sz="3541"/>
            </a:lvl1pPr>
          </a:lstStyle>
          <a:p>
            <a:r>
              <a:rPr lang="en-US"/>
              <a:t>Click to edit Master title style</a:t>
            </a:r>
            <a:endParaRPr lang="en-US" dirty="0"/>
          </a:p>
        </p:txBody>
      </p:sp>
      <p:sp>
        <p:nvSpPr>
          <p:cNvPr id="3" name="Content Placeholder 2"/>
          <p:cNvSpPr>
            <a:spLocks noGrp="1"/>
          </p:cNvSpPr>
          <p:nvPr>
            <p:ph idx="1"/>
          </p:nvPr>
        </p:nvSpPr>
        <p:spPr>
          <a:xfrm>
            <a:off x="4548113" y="1092798"/>
            <a:ext cx="5415945" cy="5393704"/>
          </a:xfrm>
        </p:spPr>
        <p:txBody>
          <a:bodyPr/>
          <a:lstStyle>
            <a:lvl1pPr>
              <a:defRPr sz="3541"/>
            </a:lvl1pPr>
            <a:lvl2pPr>
              <a:defRPr sz="3099"/>
            </a:lvl2pPr>
            <a:lvl3pPr>
              <a:defRPr sz="2656"/>
            </a:lvl3pPr>
            <a:lvl4pPr>
              <a:defRPr sz="2213"/>
            </a:lvl4pPr>
            <a:lvl5pPr>
              <a:defRPr sz="2213"/>
            </a:lvl5pPr>
            <a:lvl6pPr>
              <a:defRPr sz="2213"/>
            </a:lvl6pPr>
            <a:lvl7pPr>
              <a:defRPr sz="2213"/>
            </a:lvl7pPr>
            <a:lvl8pPr>
              <a:defRPr sz="2213"/>
            </a:lvl8pPr>
            <a:lvl9pPr>
              <a:defRPr sz="22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892" y="2276951"/>
            <a:ext cx="3450436"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fld id="{A8372A0B-DBF0-4C61-9D7D-B1192344BD19}"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2516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5989"/>
            <a:ext cx="3450436" cy="1770962"/>
          </a:xfrm>
        </p:spPr>
        <p:txBody>
          <a:bodyPr anchor="b"/>
          <a:lstStyle>
            <a:lvl1pPr>
              <a:defRPr sz="3541"/>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13" y="1092798"/>
            <a:ext cx="5415945" cy="5393704"/>
          </a:xfrm>
        </p:spPr>
        <p:txBody>
          <a:bodyPr anchor="t"/>
          <a:lstStyle>
            <a:lvl1pPr marL="0" indent="0">
              <a:buNone/>
              <a:defRPr sz="3541"/>
            </a:lvl1pPr>
            <a:lvl2pPr marL="505983" indent="0">
              <a:buNone/>
              <a:defRPr sz="3099"/>
            </a:lvl2pPr>
            <a:lvl3pPr marL="1011966" indent="0">
              <a:buNone/>
              <a:defRPr sz="2656"/>
            </a:lvl3pPr>
            <a:lvl4pPr marL="1517950" indent="0">
              <a:buNone/>
              <a:defRPr sz="2213"/>
            </a:lvl4pPr>
            <a:lvl5pPr marL="2023933" indent="0">
              <a:buNone/>
              <a:defRPr sz="2213"/>
            </a:lvl5pPr>
            <a:lvl6pPr marL="2529916" indent="0">
              <a:buNone/>
              <a:defRPr sz="2213"/>
            </a:lvl6pPr>
            <a:lvl7pPr marL="3035899" indent="0">
              <a:buNone/>
              <a:defRPr sz="2213"/>
            </a:lvl7pPr>
            <a:lvl8pPr marL="3541883" indent="0">
              <a:buNone/>
              <a:defRPr sz="2213"/>
            </a:lvl8pPr>
            <a:lvl9pPr marL="4047866" indent="0">
              <a:buNone/>
              <a:defRPr sz="2213"/>
            </a:lvl9pPr>
          </a:lstStyle>
          <a:p>
            <a:r>
              <a:rPr lang="en-US"/>
              <a:t>Click icon to add picture</a:t>
            </a:r>
            <a:endParaRPr lang="en-US" dirty="0"/>
          </a:p>
        </p:txBody>
      </p:sp>
      <p:sp>
        <p:nvSpPr>
          <p:cNvPr id="4" name="Text Placeholder 3"/>
          <p:cNvSpPr>
            <a:spLocks noGrp="1"/>
          </p:cNvSpPr>
          <p:nvPr>
            <p:ph type="body" sz="half" idx="2"/>
          </p:nvPr>
        </p:nvSpPr>
        <p:spPr>
          <a:xfrm>
            <a:off x="736892" y="2276951"/>
            <a:ext cx="3450436"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fld id="{3FC97506-6F8A-4476-B0D8-963A966D681C}"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78248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499" y="404090"/>
            <a:ext cx="9227166" cy="14670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499" y="2020443"/>
            <a:ext cx="9227166" cy="4815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499" y="7034657"/>
            <a:ext cx="2407087" cy="404089"/>
          </a:xfrm>
          <a:prstGeom prst="rect">
            <a:avLst/>
          </a:prstGeom>
        </p:spPr>
        <p:txBody>
          <a:bodyPr vert="horz" lIns="91440" tIns="45720" rIns="91440" bIns="45720" rtlCol="0" anchor="ctr"/>
          <a:lstStyle>
            <a:lvl1pPr algn="l">
              <a:defRPr sz="1328">
                <a:solidFill>
                  <a:schemeClr val="tx1">
                    <a:tint val="75000"/>
                  </a:schemeClr>
                </a:solidFill>
              </a:defRPr>
            </a:lvl1pPr>
          </a:lstStyle>
          <a:p>
            <a:fld id="{42C08600-A6DB-4A2B-8A94-C4169FDE4D2F}" type="datetime1">
              <a:rPr lang="en-US" smtClean="0"/>
              <a:t>10/17/2020</a:t>
            </a:fld>
            <a:endParaRPr lang="en-US"/>
          </a:p>
        </p:txBody>
      </p:sp>
      <p:sp>
        <p:nvSpPr>
          <p:cNvPr id="5" name="Footer Placeholder 4"/>
          <p:cNvSpPr>
            <a:spLocks noGrp="1"/>
          </p:cNvSpPr>
          <p:nvPr>
            <p:ph type="ftr" sz="quarter" idx="3"/>
          </p:nvPr>
        </p:nvSpPr>
        <p:spPr>
          <a:xfrm>
            <a:off x="3543767" y="7034657"/>
            <a:ext cx="3610630" cy="404089"/>
          </a:xfrm>
          <a:prstGeom prst="rect">
            <a:avLst/>
          </a:prstGeom>
        </p:spPr>
        <p:txBody>
          <a:bodyPr vert="horz" lIns="91440" tIns="45720" rIns="91440" bIns="45720" rtlCol="0" anchor="ctr"/>
          <a:lstStyle>
            <a:lvl1pPr algn="ctr">
              <a:defRPr sz="1328">
                <a:solidFill>
                  <a:schemeClr val="tx1">
                    <a:tint val="75000"/>
                  </a:schemeClr>
                </a:solidFill>
              </a:defRPr>
            </a:lvl1pPr>
          </a:lstStyle>
          <a:p>
            <a:r>
              <a:rPr lang="en-US"/>
              <a:t>Rotary Club of Canterbury: Let’s Stay Connected Project</a:t>
            </a:r>
          </a:p>
        </p:txBody>
      </p:sp>
      <p:sp>
        <p:nvSpPr>
          <p:cNvPr id="6" name="Slide Number Placeholder 5"/>
          <p:cNvSpPr>
            <a:spLocks noGrp="1"/>
          </p:cNvSpPr>
          <p:nvPr>
            <p:ph type="sldNum" sz="quarter" idx="4"/>
          </p:nvPr>
        </p:nvSpPr>
        <p:spPr>
          <a:xfrm>
            <a:off x="7555577" y="7034657"/>
            <a:ext cx="2407087" cy="404089"/>
          </a:xfrm>
          <a:prstGeom prst="rect">
            <a:avLst/>
          </a:prstGeom>
        </p:spPr>
        <p:txBody>
          <a:bodyPr vert="horz" lIns="91440" tIns="45720" rIns="91440" bIns="45720" rtlCol="0" anchor="ctr"/>
          <a:lstStyle>
            <a:lvl1pPr algn="r">
              <a:defRPr sz="1328">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22565000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011966" rtl="0" eaLnBrk="1" latinLnBrk="0" hangingPunct="1">
        <a:lnSpc>
          <a:spcPct val="90000"/>
        </a:lnSpc>
        <a:spcBef>
          <a:spcPct val="0"/>
        </a:spcBef>
        <a:buNone/>
        <a:defRPr sz="4869" kern="1200">
          <a:solidFill>
            <a:schemeClr val="tx1"/>
          </a:solidFill>
          <a:latin typeface="+mj-lt"/>
          <a:ea typeface="+mj-ea"/>
          <a:cs typeface="+mj-cs"/>
        </a:defRPr>
      </a:lvl1pPr>
    </p:titleStyle>
    <p:body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p:bodyStyle>
    <p:otherStyle>
      <a:defPPr>
        <a:defRPr lang="en-US"/>
      </a:defPPr>
      <a:lvl1pPr marL="0" algn="l" defTabSz="1011966" rtl="0" eaLnBrk="1" latinLnBrk="0" hangingPunct="1">
        <a:defRPr sz="1992" kern="1200">
          <a:solidFill>
            <a:schemeClr val="tx1"/>
          </a:solidFill>
          <a:latin typeface="+mn-lt"/>
          <a:ea typeface="+mn-ea"/>
          <a:cs typeface="+mn-cs"/>
        </a:defRPr>
      </a:lvl1pPr>
      <a:lvl2pPr marL="505983" algn="l" defTabSz="1011966" rtl="0" eaLnBrk="1" latinLnBrk="0" hangingPunct="1">
        <a:defRPr sz="1992" kern="1200">
          <a:solidFill>
            <a:schemeClr val="tx1"/>
          </a:solidFill>
          <a:latin typeface="+mn-lt"/>
          <a:ea typeface="+mn-ea"/>
          <a:cs typeface="+mn-cs"/>
        </a:defRPr>
      </a:lvl2pPr>
      <a:lvl3pPr marL="1011966" algn="l" defTabSz="1011966" rtl="0" eaLnBrk="1" latinLnBrk="0" hangingPunct="1">
        <a:defRPr sz="1992" kern="1200">
          <a:solidFill>
            <a:schemeClr val="tx1"/>
          </a:solidFill>
          <a:latin typeface="+mn-lt"/>
          <a:ea typeface="+mn-ea"/>
          <a:cs typeface="+mn-cs"/>
        </a:defRPr>
      </a:lvl3pPr>
      <a:lvl4pPr marL="1517950" algn="l" defTabSz="1011966" rtl="0" eaLnBrk="1" latinLnBrk="0" hangingPunct="1">
        <a:defRPr sz="1992" kern="1200">
          <a:solidFill>
            <a:schemeClr val="tx1"/>
          </a:solidFill>
          <a:latin typeface="+mn-lt"/>
          <a:ea typeface="+mn-ea"/>
          <a:cs typeface="+mn-cs"/>
        </a:defRPr>
      </a:lvl4pPr>
      <a:lvl5pPr marL="2023933" algn="l" defTabSz="1011966" rtl="0" eaLnBrk="1" latinLnBrk="0" hangingPunct="1">
        <a:defRPr sz="1992" kern="1200">
          <a:solidFill>
            <a:schemeClr val="tx1"/>
          </a:solidFill>
          <a:latin typeface="+mn-lt"/>
          <a:ea typeface="+mn-ea"/>
          <a:cs typeface="+mn-cs"/>
        </a:defRPr>
      </a:lvl5pPr>
      <a:lvl6pPr marL="2529916" algn="l" defTabSz="1011966" rtl="0" eaLnBrk="1" latinLnBrk="0" hangingPunct="1">
        <a:defRPr sz="1992" kern="1200">
          <a:solidFill>
            <a:schemeClr val="tx1"/>
          </a:solidFill>
          <a:latin typeface="+mn-lt"/>
          <a:ea typeface="+mn-ea"/>
          <a:cs typeface="+mn-cs"/>
        </a:defRPr>
      </a:lvl6pPr>
      <a:lvl7pPr marL="3035899" algn="l" defTabSz="1011966" rtl="0" eaLnBrk="1" latinLnBrk="0" hangingPunct="1">
        <a:defRPr sz="1992" kern="1200">
          <a:solidFill>
            <a:schemeClr val="tx1"/>
          </a:solidFill>
          <a:latin typeface="+mn-lt"/>
          <a:ea typeface="+mn-ea"/>
          <a:cs typeface="+mn-cs"/>
        </a:defRPr>
      </a:lvl7pPr>
      <a:lvl8pPr marL="3541883" algn="l" defTabSz="1011966" rtl="0" eaLnBrk="1" latinLnBrk="0" hangingPunct="1">
        <a:defRPr sz="1992" kern="1200">
          <a:solidFill>
            <a:schemeClr val="tx1"/>
          </a:solidFill>
          <a:latin typeface="+mn-lt"/>
          <a:ea typeface="+mn-ea"/>
          <a:cs typeface="+mn-cs"/>
        </a:defRPr>
      </a:lvl8pPr>
      <a:lvl9pPr marL="4047866" algn="l" defTabSz="1011966" rtl="0" eaLnBrk="1" latinLnBrk="0" hangingPunct="1">
        <a:defRPr sz="1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esident@caterburyrotary.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506898" y="2035527"/>
            <a:ext cx="2644516" cy="1442458"/>
          </a:xfrm>
        </p:spPr>
        <p:txBody>
          <a:bodyPr>
            <a:noAutofit/>
          </a:bodyPr>
          <a:lstStyle/>
          <a:p>
            <a:pPr>
              <a:tabLst>
                <a:tab pos="3674108" algn="l"/>
              </a:tabLst>
            </a:pPr>
            <a:r>
              <a:rPr lang="en-US" sz="4800" b="1" dirty="0">
                <a:solidFill>
                  <a:schemeClr val="accent1">
                    <a:lumMod val="75000"/>
                  </a:schemeClr>
                </a:solidFill>
              </a:rPr>
              <a:t>Exploring Canada</a:t>
            </a:r>
            <a:endParaRPr lang="en-US" sz="3600" b="1" dirty="0">
              <a:solidFill>
                <a:schemeClr val="accent1">
                  <a:lumMod val="75000"/>
                </a:schemeClr>
              </a:solidFill>
            </a:endParaRPr>
          </a:p>
        </p:txBody>
      </p:sp>
      <p:sp>
        <p:nvSpPr>
          <p:cNvPr id="8" name="Footer Placeholder 7">
            <a:extLst>
              <a:ext uri="{FF2B5EF4-FFF2-40B4-BE49-F238E27FC236}">
                <a16:creationId xmlns:a16="http://schemas.microsoft.com/office/drawing/2014/main" id="{B5E8649C-00A5-46F6-A3B0-77C15A54BAF0}"/>
              </a:ext>
            </a:extLst>
          </p:cNvPr>
          <p:cNvSpPr>
            <a:spLocks noGrp="1"/>
          </p:cNvSpPr>
          <p:nvPr>
            <p:ph type="ftr" sz="quarter" idx="11"/>
          </p:nvPr>
        </p:nvSpPr>
        <p:spPr>
          <a:xfrm>
            <a:off x="506898" y="6786996"/>
            <a:ext cx="6379238" cy="802842"/>
          </a:xfrm>
        </p:spPr>
        <p:txBody>
          <a:bodyPr/>
          <a:lstStyle/>
          <a:p>
            <a:pPr algn="l"/>
            <a:r>
              <a:rPr lang="en-US" dirty="0"/>
              <a:t>Rotary Club of Canterbury: Let’s Stay Connected Project</a:t>
            </a:r>
          </a:p>
        </p:txBody>
      </p:sp>
      <p:sp>
        <p:nvSpPr>
          <p:cNvPr id="9" name="Slide Number Placeholder 8">
            <a:extLst>
              <a:ext uri="{FF2B5EF4-FFF2-40B4-BE49-F238E27FC236}">
                <a16:creationId xmlns:a16="http://schemas.microsoft.com/office/drawing/2014/main" id="{8959C7D7-4D7E-4C89-A2BE-174B1DF99D25}"/>
              </a:ext>
            </a:extLst>
          </p:cNvPr>
          <p:cNvSpPr>
            <a:spLocks noGrp="1"/>
          </p:cNvSpPr>
          <p:nvPr>
            <p:ph type="sldNum" sz="quarter" idx="12"/>
          </p:nvPr>
        </p:nvSpPr>
        <p:spPr/>
        <p:txBody>
          <a:bodyPr/>
          <a:lstStyle/>
          <a:p>
            <a:fld id="{DC56C17F-E5A4-4123-831E-B6BE4BD60FE1}" type="slidenum">
              <a:rPr lang="en-US" smtClean="0"/>
              <a:pPr/>
              <a:t>1</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D7BD129-E5EF-40F6-8A25-CCA102C0DF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6898" y="567565"/>
            <a:ext cx="2034463" cy="791230"/>
          </a:xfrm>
          <a:prstGeom prst="rect">
            <a:avLst/>
          </a:prstGeom>
        </p:spPr>
      </p:pic>
      <p:pic>
        <p:nvPicPr>
          <p:cNvPr id="3" name="Picture 2" descr="Canada Map | Infoplease">
            <a:extLst>
              <a:ext uri="{FF2B5EF4-FFF2-40B4-BE49-F238E27FC236}">
                <a16:creationId xmlns:a16="http://schemas.microsoft.com/office/drawing/2014/main" id="{26DEA84B-3BE5-4903-BAF9-D88CCB2A2D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73" r="1" b="2397"/>
          <a:stretch/>
        </p:blipFill>
        <p:spPr bwMode="auto">
          <a:xfrm>
            <a:off x="3368635" y="1821753"/>
            <a:ext cx="6731267" cy="47913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74A80B-BB1A-4BD8-A6DA-C411F7564BA2}"/>
              </a:ext>
            </a:extLst>
          </p:cNvPr>
          <p:cNvSpPr txBox="1"/>
          <p:nvPr/>
        </p:nvSpPr>
        <p:spPr>
          <a:xfrm>
            <a:off x="361062" y="1092936"/>
            <a:ext cx="3936227" cy="120425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Butchart Gardens</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5EB0602-7014-45B3-A0CA-8C7B4B1A60EB}"/>
              </a:ext>
            </a:extLst>
          </p:cNvPr>
          <p:cNvSpPr txBox="1"/>
          <p:nvPr/>
        </p:nvSpPr>
        <p:spPr>
          <a:xfrm>
            <a:off x="361062" y="2975216"/>
            <a:ext cx="3947622" cy="3966955"/>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It was difficult to select photos that  represent the Butchart gardens. One of my favourites is a magnificent waterfall.</a:t>
            </a:r>
          </a:p>
          <a:p>
            <a:pPr defTabSz="914400">
              <a:lnSpc>
                <a:spcPct val="114000"/>
              </a:lnSpc>
              <a:spcBef>
                <a:spcPts val="600"/>
              </a:spcBef>
              <a:spcAft>
                <a:spcPts val="600"/>
              </a:spcAft>
            </a:pPr>
            <a:r>
              <a:rPr lang="en-US" sz="2400" dirty="0"/>
              <a:t>This was constructed on a wall of a disused quarry.</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9087" y="7034654"/>
            <a:ext cx="3947621"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8" name="Content Placeholder 3">
            <a:extLst>
              <a:ext uri="{FF2B5EF4-FFF2-40B4-BE49-F238E27FC236}">
                <a16:creationId xmlns:a16="http://schemas.microsoft.com/office/drawing/2014/main" id="{28039417-117F-4E22-B317-58943A45B4C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0009" r="20300"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10</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144195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7B85F8-1C0D-46CB-8479-1549FF941F11}"/>
              </a:ext>
            </a:extLst>
          </p:cNvPr>
          <p:cNvSpPr txBox="1"/>
          <p:nvPr/>
        </p:nvSpPr>
        <p:spPr>
          <a:xfrm>
            <a:off x="361062" y="1092936"/>
            <a:ext cx="3936227" cy="120425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Logging</a:t>
            </a:r>
          </a:p>
        </p:txBody>
      </p:sp>
      <p:sp>
        <p:nvSpPr>
          <p:cNvPr id="17" name="Rectangle 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9CFCF1F8-23F7-44D9-A817-4E1EC3BEBAA6}"/>
              </a:ext>
            </a:extLst>
          </p:cNvPr>
          <p:cNvSpPr txBox="1"/>
          <p:nvPr/>
        </p:nvSpPr>
        <p:spPr>
          <a:xfrm>
            <a:off x="361062" y="2975216"/>
            <a:ext cx="3947622" cy="3966955"/>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In British Columbia, over 80% of the land mass is forest. Timber is a major product. These logs have been transported in a river from the source to the mill.</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1063" y="7034654"/>
            <a:ext cx="3955646"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10" name="Content Placeholder 3">
            <a:extLst>
              <a:ext uri="{FF2B5EF4-FFF2-40B4-BE49-F238E27FC236}">
                <a16:creationId xmlns:a16="http://schemas.microsoft.com/office/drawing/2014/main" id="{E0E18E3B-ED89-4246-92E6-9F1021EA2C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56" r="28053"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11</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250420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4CE94EB-1AE3-42A8-B3F4-60CDCCDFF339}"/>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Snowfields</a:t>
            </a:r>
            <a:endParaRPr lang="en-US" sz="3400" dirty="0"/>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8C110BF9-9705-46E7-9FA4-4CB3CFD14B31}"/>
              </a:ext>
            </a:extLst>
          </p:cNvPr>
          <p:cNvSpPr txBox="1">
            <a:spLocks/>
          </p:cNvSpPr>
          <p:nvPr/>
        </p:nvSpPr>
        <p:spPr>
          <a:xfrm>
            <a:off x="369086" y="2782940"/>
            <a:ext cx="3947622" cy="3966955"/>
          </a:xfrm>
          <a:prstGeom prst="rect">
            <a:avLst/>
          </a:prstGeom>
        </p:spPr>
        <p:txBody>
          <a:bodyPr vert="horz" lIns="91440" tIns="45720" rIns="91440" bIns="45720" rtlCol="0" anchor="t">
            <a:noAutofit/>
          </a:bodyPr>
          <a:lst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a:lstStyle>
          <a:p>
            <a:pPr marL="0" indent="0" defTabSz="914400">
              <a:lnSpc>
                <a:spcPct val="114000"/>
              </a:lnSpc>
              <a:spcBef>
                <a:spcPts val="0"/>
              </a:spcBef>
              <a:spcAft>
                <a:spcPts val="600"/>
              </a:spcAft>
              <a:buNone/>
            </a:pPr>
            <a:r>
              <a:rPr lang="en-US" sz="2400" dirty="0"/>
              <a:t>I had never been to a snowfield until Canada. Here is Nola, my partner, standing in front of a glacier. </a:t>
            </a:r>
          </a:p>
          <a:p>
            <a:pPr marL="0" indent="0" defTabSz="914400">
              <a:lnSpc>
                <a:spcPct val="114000"/>
              </a:lnSpc>
              <a:spcBef>
                <a:spcPts val="0"/>
              </a:spcBef>
              <a:spcAft>
                <a:spcPts val="600"/>
              </a:spcAft>
              <a:buNone/>
            </a:pPr>
            <a:r>
              <a:rPr lang="en-US" sz="2400" dirty="0"/>
              <a:t>The glacier moves down-stream at a rate of a </a:t>
            </a:r>
            <a:r>
              <a:rPr lang="en-US" sz="2400" dirty="0" err="1"/>
              <a:t>metre</a:t>
            </a:r>
            <a:r>
              <a:rPr lang="en-US" sz="2400" dirty="0"/>
              <a:t> a year. When it reaches the sea, it breaks off with a sound like thunder. A mass of ice floes are created like mini icebergs.</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9087" y="7034654"/>
            <a:ext cx="3947622"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2" name="Content Placeholder 3">
            <a:extLst>
              <a:ext uri="{FF2B5EF4-FFF2-40B4-BE49-F238E27FC236}">
                <a16:creationId xmlns:a16="http://schemas.microsoft.com/office/drawing/2014/main" id="{625812F8-62DA-4F6D-9EE6-52AAA1970B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59" r="22851"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12</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176512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34BC70F-ACFC-40A8-9932-B52B51475A6A}"/>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Local Wildlife</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CB6E7981-D571-451D-AD85-DC9EC2A60C01}"/>
              </a:ext>
            </a:extLst>
          </p:cNvPr>
          <p:cNvSpPr txBox="1">
            <a:spLocks/>
          </p:cNvSpPr>
          <p:nvPr/>
        </p:nvSpPr>
        <p:spPr>
          <a:xfrm>
            <a:off x="361062" y="2975216"/>
            <a:ext cx="3947622" cy="2317433"/>
          </a:xfrm>
          <a:prstGeom prst="rect">
            <a:avLst/>
          </a:prstGeom>
        </p:spPr>
        <p:txBody>
          <a:bodyPr vert="horz" lIns="91440" tIns="45720" rIns="91440" bIns="45720" rtlCol="0" anchor="t">
            <a:normAutofit fontScale="92500" lnSpcReduction="20000"/>
          </a:bodyPr>
          <a:lst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a:lstStyle>
          <a:p>
            <a:pPr marL="0" indent="0" defTabSz="914400">
              <a:lnSpc>
                <a:spcPct val="114000"/>
              </a:lnSpc>
              <a:spcBef>
                <a:spcPts val="600"/>
              </a:spcBef>
              <a:spcAft>
                <a:spcPts val="600"/>
              </a:spcAft>
              <a:buNone/>
            </a:pPr>
            <a:r>
              <a:rPr lang="en-US" sz="2400" dirty="0"/>
              <a:t>This  photo has been included just for fun.</a:t>
            </a:r>
          </a:p>
          <a:p>
            <a:pPr marL="0" indent="0" defTabSz="914400">
              <a:lnSpc>
                <a:spcPct val="114000"/>
              </a:lnSpc>
              <a:spcBef>
                <a:spcPts val="600"/>
              </a:spcBef>
              <a:spcAft>
                <a:spcPts val="600"/>
              </a:spcAft>
              <a:buNone/>
            </a:pPr>
            <a:r>
              <a:rPr lang="en-US" sz="2400" dirty="0"/>
              <a:t>I had never seen a squirrel before and was excited to capture this little fellow because he moved so quickly.</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9087" y="7034654"/>
            <a:ext cx="3947622"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2" name="Content Placeholder 3">
            <a:extLst>
              <a:ext uri="{FF2B5EF4-FFF2-40B4-BE49-F238E27FC236}">
                <a16:creationId xmlns:a16="http://schemas.microsoft.com/office/drawing/2014/main" id="{BC4C33D5-EF09-4003-9C46-1BFB852FF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68" r="29541"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13</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273951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E63885E-CBE6-4BFA-8220-434C167B565E}"/>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Dog Sledding</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42B4269C-ABDC-43EF-9F64-827BD98C5B7A}"/>
              </a:ext>
            </a:extLst>
          </p:cNvPr>
          <p:cNvSpPr txBox="1">
            <a:spLocks/>
          </p:cNvSpPr>
          <p:nvPr/>
        </p:nvSpPr>
        <p:spPr>
          <a:xfrm>
            <a:off x="361062" y="2975216"/>
            <a:ext cx="3947622" cy="3966955"/>
          </a:xfrm>
          <a:prstGeom prst="rect">
            <a:avLst/>
          </a:prstGeom>
        </p:spPr>
        <p:txBody>
          <a:bodyPr vert="horz" lIns="91440" tIns="45720" rIns="91440" bIns="45720" rtlCol="0" anchor="t">
            <a:noAutofit/>
          </a:bodyPr>
          <a:lst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a:lstStyle>
          <a:p>
            <a:pPr marL="0" indent="0">
              <a:lnSpc>
                <a:spcPct val="114000"/>
              </a:lnSpc>
              <a:spcBef>
                <a:spcPts val="600"/>
              </a:spcBef>
              <a:spcAft>
                <a:spcPts val="600"/>
              </a:spcAft>
              <a:buNone/>
            </a:pPr>
            <a:r>
              <a:rPr lang="en-AU" sz="2400" dirty="0"/>
              <a:t>While dog sleds are usually used in snow fields, in Canada, for the tourists, there are dog sled trips on bare ground using a wheeled cart. When the dogs are being harnessed, they bark actively because they are anxious to get going.</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73305" y="7034653"/>
            <a:ext cx="3826851"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2" name="Content Placeholder 3" descr="A group of people walking down a dirt road&#10;&#10;Description automatically generated">
            <a:extLst>
              <a:ext uri="{FF2B5EF4-FFF2-40B4-BE49-F238E27FC236}">
                <a16:creationId xmlns:a16="http://schemas.microsoft.com/office/drawing/2014/main" id="{24F179AC-7C55-4A85-A5BF-CB11A3D558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75" r="24534"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14</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81121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59BFAD0-269A-4DAE-ADBB-3DED3C08100C}"/>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Beautiful Scenery</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AED198B3-5F26-4D88-9AFB-5A69BE0B3F6C}"/>
              </a:ext>
            </a:extLst>
          </p:cNvPr>
          <p:cNvSpPr txBox="1"/>
          <p:nvPr/>
        </p:nvSpPr>
        <p:spPr>
          <a:xfrm>
            <a:off x="361062" y="2975216"/>
            <a:ext cx="3947622" cy="3966955"/>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There are so many beautiful views in Canada, the following photo is just one example of a view which appealed.</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9087" y="7034654"/>
            <a:ext cx="3947621"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7" name="Content Placeholder 3">
            <a:extLst>
              <a:ext uri="{FF2B5EF4-FFF2-40B4-BE49-F238E27FC236}">
                <a16:creationId xmlns:a16="http://schemas.microsoft.com/office/drawing/2014/main" id="{8B6E5413-BD53-4F42-A92E-C8BFCABF8E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71" r="24738"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15</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22928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51881BB-BE64-4F3A-80C5-FF4B16CD420C}"/>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Lake Louise</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6841FBEC-292C-4520-8760-41232B3A8156}"/>
              </a:ext>
            </a:extLst>
          </p:cNvPr>
          <p:cNvSpPr txBox="1"/>
          <p:nvPr/>
        </p:nvSpPr>
        <p:spPr>
          <a:xfrm>
            <a:off x="361062" y="2975216"/>
            <a:ext cx="3947622" cy="3966955"/>
          </a:xfrm>
          <a:prstGeom prst="rect">
            <a:avLst/>
          </a:prstGeom>
        </p:spPr>
        <p:txBody>
          <a:bodyPr vert="horz" lIns="91440" tIns="45720" rIns="91440" bIns="45720" rtlCol="0" anchor="t">
            <a:normAutofit lnSpcReduction="10000"/>
          </a:bodyPr>
          <a:lstStyle/>
          <a:p>
            <a:pPr defTabSz="914400">
              <a:lnSpc>
                <a:spcPct val="114000"/>
              </a:lnSpc>
              <a:spcBef>
                <a:spcPts val="600"/>
              </a:spcBef>
              <a:spcAft>
                <a:spcPts val="600"/>
              </a:spcAft>
            </a:pPr>
            <a:r>
              <a:rPr lang="en-US" sz="2400" dirty="0"/>
              <a:t>Lake Louise is a favourite destination for  Canadians and overseas visitors. There is a magnificent hotel, a variety of walks from easy to challenging and a lake half a mile wide and a mile long. Its size is deceptive. In winter this lake freezes over enabling many to enjoy ice skating.</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1063" y="7034654"/>
            <a:ext cx="3955646"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7" name="Content Placeholder 3">
            <a:extLst>
              <a:ext uri="{FF2B5EF4-FFF2-40B4-BE49-F238E27FC236}">
                <a16:creationId xmlns:a16="http://schemas.microsoft.com/office/drawing/2014/main" id="{6A1CFAA7-D8B7-439C-AEC6-7D2C3411F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53" r="14656"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16</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264671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25AC19E-8A0D-43A6-9759-EF2ED1178E32}"/>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Rocky Mountaineer</a:t>
            </a:r>
          </a:p>
        </p:txBody>
      </p:sp>
      <p:sp>
        <p:nvSpPr>
          <p:cNvPr id="17" name="Rectangle 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7AAB748-D6D3-4608-8FA3-0C1CCC6B37BE}"/>
              </a:ext>
            </a:extLst>
          </p:cNvPr>
          <p:cNvSpPr txBox="1"/>
          <p:nvPr/>
        </p:nvSpPr>
        <p:spPr>
          <a:xfrm>
            <a:off x="355364" y="2782940"/>
            <a:ext cx="3947622" cy="3966955"/>
          </a:xfrm>
          <a:prstGeom prst="rect">
            <a:avLst/>
          </a:prstGeom>
        </p:spPr>
        <p:txBody>
          <a:bodyPr vert="horz" lIns="91440" tIns="45720" rIns="91440" bIns="45720" rtlCol="0" anchor="t">
            <a:noAutofit/>
          </a:bodyPr>
          <a:lstStyle/>
          <a:p>
            <a:pPr algn="just">
              <a:lnSpc>
                <a:spcPct val="114000"/>
              </a:lnSpc>
            </a:pPr>
            <a:r>
              <a:rPr lang="en-GB" sz="2400" dirty="0"/>
              <a:t>The Rocky Mountaineer train has a world-wide reputation. The roof is transparent giving very extensive scenic views. I was excited about taking the trip although it was only two days and I could have had more. There was an overnight stop halfway.</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80483" y="7034654"/>
            <a:ext cx="3936226"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10" name="Picture 2" descr="Rocky Mountaineer host tells story to guests">
            <a:extLst>
              <a:ext uri="{FF2B5EF4-FFF2-40B4-BE49-F238E27FC236}">
                <a16:creationId xmlns:a16="http://schemas.microsoft.com/office/drawing/2014/main" id="{8512CBB2-C3DE-403E-A6C2-75F3985EF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09" r="12253" b="-1"/>
          <a:stretch/>
        </p:blipFill>
        <p:spPr bwMode="auto">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17</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72705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65EAE13-7378-45A9-92D1-CAD497168474}"/>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4000" dirty="0"/>
              <a:t>Rocky Mountaineer</a:t>
            </a:r>
          </a:p>
        </p:txBody>
      </p:sp>
      <p:sp>
        <p:nvSpPr>
          <p:cNvPr id="13" name="Rectangle 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4E542E0-F64D-4157-82B4-DA90E97FA184}"/>
              </a:ext>
            </a:extLst>
          </p:cNvPr>
          <p:cNvSpPr txBox="1"/>
          <p:nvPr/>
        </p:nvSpPr>
        <p:spPr>
          <a:xfrm>
            <a:off x="361062" y="2975216"/>
            <a:ext cx="3947622" cy="3966955"/>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You can see from this photo that the scenery is really beautiful and this is just one photo of the many we were able to take.</a:t>
            </a:r>
            <a:r>
              <a:rPr lang="en-GB" sz="2400" dirty="0"/>
              <a:t> You can also see how long the train is. Despite the many carriages, there is only one with a transparent roof. </a:t>
            </a:r>
            <a:endParaRPr lang="en-US" sz="2400" dirty="0"/>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9087" y="7034654"/>
            <a:ext cx="3947621"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10" name="Picture 2" descr="A small boat in a body of water&#10;&#10;Description automatically generated">
            <a:extLst>
              <a:ext uri="{FF2B5EF4-FFF2-40B4-BE49-F238E27FC236}">
                <a16:creationId xmlns:a16="http://schemas.microsoft.com/office/drawing/2014/main" id="{E61F5A53-439E-4CC8-B7EA-CAFBE0D4D4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89" r="36847" b="-1"/>
          <a:stretch/>
        </p:blipFill>
        <p:spPr bwMode="auto">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18</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426943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B856FC5-83FD-46DB-BD56-03F34CFDF4C9}"/>
              </a:ext>
            </a:extLst>
          </p:cNvPr>
          <p:cNvSpPr>
            <a:spLocks noGrp="1"/>
          </p:cNvSpPr>
          <p:nvPr>
            <p:ph type="title"/>
          </p:nvPr>
        </p:nvSpPr>
        <p:spPr>
          <a:xfrm>
            <a:off x="361062" y="1092936"/>
            <a:ext cx="3936227" cy="1204254"/>
          </a:xfrm>
        </p:spPr>
        <p:txBody>
          <a:bodyPr vert="horz" lIns="91440" tIns="45720" rIns="91440" bIns="45720" rtlCol="0" anchor="b">
            <a:normAutofit/>
          </a:bodyPr>
          <a:lstStyle/>
          <a:p>
            <a:pPr defTabSz="914400"/>
            <a:r>
              <a:rPr lang="en-US" sz="3400"/>
              <a:t>Inland Passage</a:t>
            </a:r>
          </a:p>
        </p:txBody>
      </p:sp>
      <p:sp>
        <p:nvSpPr>
          <p:cNvPr id="16" name="Rectangle 1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8D69EA1F-870E-4238-8B8B-6070693A5748}"/>
              </a:ext>
            </a:extLst>
          </p:cNvPr>
          <p:cNvSpPr txBox="1"/>
          <p:nvPr/>
        </p:nvSpPr>
        <p:spPr>
          <a:xfrm>
            <a:off x="349667" y="2782940"/>
            <a:ext cx="3947622" cy="3966955"/>
          </a:xfrm>
          <a:prstGeom prst="rect">
            <a:avLst/>
          </a:prstGeom>
        </p:spPr>
        <p:txBody>
          <a:bodyPr vert="horz" lIns="91440" tIns="45720" rIns="91440" bIns="45720" rtlCol="0" anchor="t">
            <a:noAutofit/>
          </a:bodyPr>
          <a:lstStyle/>
          <a:p>
            <a:pPr defTabSz="914400">
              <a:lnSpc>
                <a:spcPct val="114000"/>
              </a:lnSpc>
              <a:spcBef>
                <a:spcPts val="600"/>
              </a:spcBef>
            </a:pPr>
            <a:r>
              <a:rPr lang="en-US" sz="2400" dirty="0"/>
              <a:t>We cruised on the </a:t>
            </a:r>
            <a:r>
              <a:rPr lang="en-US" sz="2400" dirty="0" err="1"/>
              <a:t>Maasdam</a:t>
            </a:r>
            <a:r>
              <a:rPr lang="en-US" sz="2400" dirty="0"/>
              <a:t>, a small cruise liners of 500 passengers. We boarded at Vancouver and spent a wonderful week visiting several destinations. </a:t>
            </a:r>
          </a:p>
          <a:p>
            <a:pPr defTabSz="914400">
              <a:lnSpc>
                <a:spcPct val="114000"/>
              </a:lnSpc>
              <a:spcBef>
                <a:spcPts val="600"/>
              </a:spcBef>
            </a:pPr>
            <a:r>
              <a:rPr lang="en-US" sz="2400" dirty="0"/>
              <a:t>Cruising is something we were reluctant to undertake; but now we’ve changed our view.</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06187" y="7034654"/>
            <a:ext cx="3810522"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7" name="Picture 4" descr="MS Maasdam - Wikipedia">
            <a:extLst>
              <a:ext uri="{FF2B5EF4-FFF2-40B4-BE49-F238E27FC236}">
                <a16:creationId xmlns:a16="http://schemas.microsoft.com/office/drawing/2014/main" id="{37BFCB81-D354-4808-9D4D-A9A6AF1AC54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20" r="8789" b="-2"/>
          <a:stretch/>
        </p:blipFill>
        <p:spPr bwMode="auto">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19</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253535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35497" y="6835280"/>
            <a:ext cx="5543295"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sp>
        <p:nvSpPr>
          <p:cNvPr id="9" name="TextBox 8">
            <a:extLst>
              <a:ext uri="{FF2B5EF4-FFF2-40B4-BE49-F238E27FC236}">
                <a16:creationId xmlns:a16="http://schemas.microsoft.com/office/drawing/2014/main" id="{F1647DDA-73EC-4C64-B382-D14002047817}"/>
              </a:ext>
            </a:extLst>
          </p:cNvPr>
          <p:cNvSpPr txBox="1"/>
          <p:nvPr/>
        </p:nvSpPr>
        <p:spPr>
          <a:xfrm>
            <a:off x="1044760" y="1960744"/>
            <a:ext cx="8608642" cy="4278094"/>
          </a:xfrm>
          <a:prstGeom prst="rect">
            <a:avLst/>
          </a:prstGeom>
          <a:noFill/>
        </p:spPr>
        <p:txBody>
          <a:bodyPr wrap="square" rtlCol="0">
            <a:spAutoFit/>
          </a:bodyPr>
          <a:lstStyle/>
          <a:p>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3"/>
              </a:rPr>
              <a:t>www.canterburyrotary.org</a:t>
            </a:r>
            <a:r>
              <a:rPr lang="en-US" sz="1600" dirty="0">
                <a:ea typeface="Times New Roman" panose="02020603050405020304" pitchFamily="18" charset="0"/>
              </a:rPr>
              <a:t>).</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4"/>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r>
              <a:rPr lang="en-US" sz="1600" dirty="0">
                <a:solidFill>
                  <a:srgbClr val="000000"/>
                </a:solidFill>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Tree>
    <p:extLst>
      <p:ext uri="{BB962C8B-B14F-4D97-AF65-F5344CB8AC3E}">
        <p14:creationId xmlns:p14="http://schemas.microsoft.com/office/powerpoint/2010/main" val="83470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35497" y="6835280"/>
            <a:ext cx="5543295"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3</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sp>
        <p:nvSpPr>
          <p:cNvPr id="9" name="TextBox 8">
            <a:extLst>
              <a:ext uri="{FF2B5EF4-FFF2-40B4-BE49-F238E27FC236}">
                <a16:creationId xmlns:a16="http://schemas.microsoft.com/office/drawing/2014/main" id="{F1647DDA-73EC-4C64-B382-D14002047817}"/>
              </a:ext>
            </a:extLst>
          </p:cNvPr>
          <p:cNvSpPr txBox="1"/>
          <p:nvPr/>
        </p:nvSpPr>
        <p:spPr>
          <a:xfrm>
            <a:off x="1044760" y="1922804"/>
            <a:ext cx="8608642" cy="4894032"/>
          </a:xfrm>
          <a:prstGeom prst="rect">
            <a:avLst/>
          </a:prstGeom>
          <a:noFill/>
        </p:spPr>
        <p:txBody>
          <a:bodyPr wrap="square" rtlCol="0">
            <a:spAutoFit/>
          </a:bodyPr>
          <a:lstStyle/>
          <a:p>
            <a:pPr marL="300031" lvl="1" indent="0">
              <a:lnSpc>
                <a:spcPct val="114000"/>
              </a:lnSpc>
              <a:spcBef>
                <a:spcPts val="600"/>
              </a:spcBef>
              <a:spcAft>
                <a:spcPts val="600"/>
              </a:spcAft>
              <a:buNone/>
            </a:pPr>
            <a:r>
              <a:rPr lang="en-AU" sz="2400" dirty="0"/>
              <a:t>Hello</a:t>
            </a:r>
          </a:p>
          <a:p>
            <a:pPr marL="300031" lvl="1" indent="0">
              <a:lnSpc>
                <a:spcPct val="114000"/>
              </a:lnSpc>
              <a:spcBef>
                <a:spcPts val="600"/>
              </a:spcBef>
              <a:spcAft>
                <a:spcPts val="600"/>
              </a:spcAft>
              <a:buNone/>
            </a:pPr>
            <a:r>
              <a:rPr lang="en-AU" sz="2400" dirty="0"/>
              <a:t>My name is David and I’m a member of the Rotary Club of Canterbury in Melbourne, Australia.</a:t>
            </a:r>
          </a:p>
          <a:p>
            <a:pPr marL="300031" lvl="1" indent="0">
              <a:lnSpc>
                <a:spcPct val="114000"/>
              </a:lnSpc>
              <a:spcBef>
                <a:spcPts val="600"/>
              </a:spcBef>
              <a:spcAft>
                <a:spcPts val="600"/>
              </a:spcAft>
              <a:buNone/>
            </a:pPr>
            <a:r>
              <a:rPr lang="en-AU" sz="2400" dirty="0"/>
              <a:t>I am in my mid eighties and retired from business 12 years ago. I had never considered cruising as a holiday. Then, in 2009, my partner, Nola, and I decided to take the tour to Canada, and we enjoyed it immensely. I would like to share some of the highlights of our trip with you.</a:t>
            </a:r>
          </a:p>
          <a:p>
            <a:pPr marL="300031" lvl="1" indent="0">
              <a:lnSpc>
                <a:spcPct val="114000"/>
              </a:lnSpc>
              <a:spcBef>
                <a:spcPts val="600"/>
              </a:spcBef>
              <a:spcAft>
                <a:spcPts val="600"/>
              </a:spcAft>
              <a:buNone/>
            </a:pPr>
            <a:r>
              <a:rPr lang="en-AU" sz="2400" dirty="0"/>
              <a:t>Kind regards</a:t>
            </a:r>
          </a:p>
          <a:p>
            <a:pPr marL="300031" lvl="1" indent="0">
              <a:lnSpc>
                <a:spcPct val="114000"/>
              </a:lnSpc>
              <a:spcBef>
                <a:spcPts val="600"/>
              </a:spcBef>
              <a:spcAft>
                <a:spcPts val="600"/>
              </a:spcAft>
              <a:buNone/>
            </a:pPr>
            <a:r>
              <a:rPr lang="en-AU" sz="2400" dirty="0"/>
              <a:t>David</a:t>
            </a:r>
          </a:p>
        </p:txBody>
      </p:sp>
    </p:spTree>
    <p:extLst>
      <p:ext uri="{BB962C8B-B14F-4D97-AF65-F5344CB8AC3E}">
        <p14:creationId xmlns:p14="http://schemas.microsoft.com/office/powerpoint/2010/main" val="24494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49082" cy="7589837"/>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9753" cy="7589837"/>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55F7A98-2BCB-4B90-BDD7-BB1F2793CBF0}"/>
              </a:ext>
            </a:extLst>
          </p:cNvPr>
          <p:cNvSpPr txBox="1">
            <a:spLocks/>
          </p:cNvSpPr>
          <p:nvPr/>
        </p:nvSpPr>
        <p:spPr>
          <a:xfrm>
            <a:off x="385134" y="951259"/>
            <a:ext cx="4240658" cy="1376291"/>
          </a:xfrm>
          <a:prstGeom prst="rect">
            <a:avLst/>
          </a:prstGeom>
        </p:spPr>
        <p:txBody>
          <a:bodyPr vert="horz" lIns="91440" tIns="45720" rIns="91440" bIns="45720" rtlCol="0" anchor="ctr">
            <a:normAutofit/>
          </a:bodyPr>
          <a:lstStyle>
            <a:lvl1pPr algn="l" defTabSz="1011966" rtl="0" eaLnBrk="1" latinLnBrk="0" hangingPunct="1">
              <a:lnSpc>
                <a:spcPct val="90000"/>
              </a:lnSpc>
              <a:spcBef>
                <a:spcPct val="0"/>
              </a:spcBef>
              <a:buNone/>
              <a:defRPr sz="4869" kern="1200">
                <a:solidFill>
                  <a:schemeClr val="tx1"/>
                </a:solidFill>
                <a:latin typeface="+mj-lt"/>
                <a:ea typeface="+mj-ea"/>
                <a:cs typeface="+mj-cs"/>
              </a:defRPr>
            </a:lvl1pPr>
          </a:lstStyle>
          <a:p>
            <a:pPr defTabSz="914400">
              <a:spcAft>
                <a:spcPts val="600"/>
              </a:spcAft>
            </a:pPr>
            <a:r>
              <a:rPr lang="en-US" sz="4000" dirty="0"/>
              <a:t>Vancouver Island</a:t>
            </a:r>
          </a:p>
        </p:txBody>
      </p:sp>
      <p:sp>
        <p:nvSpPr>
          <p:cNvPr id="16"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75092"/>
            <a:ext cx="112330" cy="723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33" y="2418236"/>
            <a:ext cx="4372874"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3">
            <a:extLst>
              <a:ext uri="{FF2B5EF4-FFF2-40B4-BE49-F238E27FC236}">
                <a16:creationId xmlns:a16="http://schemas.microsoft.com/office/drawing/2014/main" id="{9BAB9458-EC1D-4F42-9FDF-7D6DA3564907}"/>
              </a:ext>
            </a:extLst>
          </p:cNvPr>
          <p:cNvSpPr txBox="1">
            <a:spLocks/>
          </p:cNvSpPr>
          <p:nvPr/>
        </p:nvSpPr>
        <p:spPr>
          <a:xfrm>
            <a:off x="385133" y="2780739"/>
            <a:ext cx="4240659" cy="4055384"/>
          </a:xfrm>
          <a:prstGeom prst="rect">
            <a:avLst/>
          </a:prstGeom>
        </p:spPr>
        <p:txBody>
          <a:bodyPr vert="horz" lIns="91440" tIns="45720" rIns="91440" bIns="45720" rtlCol="0">
            <a:normAutofit/>
          </a:bodyPr>
          <a:lst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a:lstStyle>
          <a:p>
            <a:pPr marL="0" indent="0" defTabSz="914400">
              <a:lnSpc>
                <a:spcPct val="114000"/>
              </a:lnSpc>
              <a:spcBef>
                <a:spcPts val="600"/>
              </a:spcBef>
              <a:spcAft>
                <a:spcPts val="600"/>
              </a:spcAft>
              <a:buNone/>
            </a:pPr>
            <a:r>
              <a:rPr lang="en-US" sz="2400" dirty="0"/>
              <a:t>Our Canada adventure began when we flew from Melbourne to Vancouver via Los Angeles.  From there we travelled on to scenic Victoria, the largest city on Vancouver Island. </a:t>
            </a:r>
          </a:p>
        </p:txBody>
      </p:sp>
      <p:pic>
        <p:nvPicPr>
          <p:cNvPr id="4" name="Picture 4" descr="Victoria, Canada: Top Ten Things To Do - YouTube">
            <a:extLst>
              <a:ext uri="{FF2B5EF4-FFF2-40B4-BE49-F238E27FC236}">
                <a16:creationId xmlns:a16="http://schemas.microsoft.com/office/drawing/2014/main" id="{D2BAB62C-EDE3-4FE2-9662-B170DE38B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12" r="2264" b="13779"/>
          <a:stretch/>
        </p:blipFill>
        <p:spPr bwMode="auto">
          <a:xfrm>
            <a:off x="5806568" y="809406"/>
            <a:ext cx="4506459" cy="2562791"/>
          </a:xfrm>
          <a:prstGeom prst="rect">
            <a:avLst/>
          </a:prstGeom>
          <a:extLst>
            <a:ext uri="{909E8E84-426E-40DD-AFC4-6F175D3DCCD1}">
              <a14:hiddenFill xmlns:a14="http://schemas.microsoft.com/office/drawing/2010/main">
                <a:solidFill>
                  <a:srgbClr val="FFFFFF"/>
                </a:solidFill>
              </a14:hiddenFill>
            </a:ext>
          </a:extLst>
        </p:spPr>
      </p:pic>
      <p:pic>
        <p:nvPicPr>
          <p:cNvPr id="10" name="Picture 2" descr="Map of Vancouver Island, British Columbia, Canada">
            <a:extLst>
              <a:ext uri="{FF2B5EF4-FFF2-40B4-BE49-F238E27FC236}">
                <a16:creationId xmlns:a16="http://schemas.microsoft.com/office/drawing/2014/main" id="{3D7B2636-B161-46E6-A86B-E6EBE6A2C9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943" t="8838" r="3554" b="10"/>
          <a:stretch/>
        </p:blipFill>
        <p:spPr bwMode="auto">
          <a:xfrm>
            <a:off x="5897995" y="3794918"/>
            <a:ext cx="4323604" cy="3035935"/>
          </a:xfrm>
          <a:prstGeom prst="rect">
            <a:avLst/>
          </a:prstGeom>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477197" y="7034654"/>
            <a:ext cx="3404690" cy="404089"/>
          </a:xfrm>
        </p:spPr>
        <p:txBody>
          <a:bodyPr vert="horz" lIns="91440" tIns="45720" rIns="91440" bIns="45720" rtlCol="0" anchor="ctr">
            <a:normAutofit/>
          </a:bodyPr>
          <a:lstStyle/>
          <a:p>
            <a:pPr algn="l" defTabSz="914400">
              <a:spcAft>
                <a:spcPts val="600"/>
              </a:spcAft>
            </a:pPr>
            <a:r>
              <a:rPr lang="en-US" sz="1100" kern="1200" dirty="0">
                <a:solidFill>
                  <a:schemeClr val="tx1">
                    <a:lumMod val="50000"/>
                    <a:lumOff val="50000"/>
                  </a:schemeClr>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9061342" y="7034654"/>
            <a:ext cx="1251685" cy="404089"/>
          </a:xfrm>
        </p:spPr>
        <p:txBody>
          <a:bodyPr vert="horz" lIns="91440" tIns="45720" rIns="91440" bIns="45720" rtlCol="0" anchor="ctr">
            <a:normAutofit/>
          </a:bodyPr>
          <a:lstStyle/>
          <a:p>
            <a:pPr defTabSz="914400">
              <a:spcAft>
                <a:spcPts val="600"/>
              </a:spcAft>
            </a:pPr>
            <a:fld id="{DC56C17F-E5A4-4123-831E-B6BE4BD60FE1}" type="slidenum">
              <a:rPr lang="en-US" sz="1200">
                <a:solidFill>
                  <a:schemeClr val="tx1">
                    <a:lumMod val="50000"/>
                    <a:lumOff val="50000"/>
                  </a:schemeClr>
                </a:solidFill>
              </a:rPr>
              <a:pPr defTabSz="914400">
                <a:spcAft>
                  <a:spcPts val="600"/>
                </a:spcAft>
              </a:pPr>
              <a:t>4</a:t>
            </a:fld>
            <a:endParaRPr lang="en-US" sz="1200">
              <a:solidFill>
                <a:schemeClr val="tx1">
                  <a:lumMod val="50000"/>
                  <a:lumOff val="50000"/>
                </a:schemeClr>
              </a:solidFill>
            </a:endParaRPr>
          </a:p>
        </p:txBody>
      </p:sp>
    </p:spTree>
    <p:extLst>
      <p:ext uri="{BB962C8B-B14F-4D97-AF65-F5344CB8AC3E}">
        <p14:creationId xmlns:p14="http://schemas.microsoft.com/office/powerpoint/2010/main" val="99986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Spend the Day in Victoria – Harbour Air: North America's Largest Seaplane  Airline – Since 1982">
            <a:extLst>
              <a:ext uri="{FF2B5EF4-FFF2-40B4-BE49-F238E27FC236}">
                <a16:creationId xmlns:a16="http://schemas.microsoft.com/office/drawing/2014/main" id="{A4741E85-EFB1-4461-BD4F-A820247F6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26" b="-3"/>
          <a:stretch/>
        </p:blipFill>
        <p:spPr bwMode="auto">
          <a:xfrm>
            <a:off x="4284727" y="10"/>
            <a:ext cx="6413435" cy="372407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3E272215-25C0-4FAC-914F-7CB2815B6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339" r="3" b="5240"/>
          <a:stretch/>
        </p:blipFill>
        <p:spPr>
          <a:xfrm>
            <a:off x="4284727" y="3865757"/>
            <a:ext cx="6413435" cy="372408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useBgFill="1">
        <p:nvSpPr>
          <p:cNvPr id="20" name="Freeform: Shape 19">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49082" cy="7589837"/>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41476" cy="7589837"/>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BD324C-F5C5-47D8-8679-A0832D2EDD76}"/>
              </a:ext>
            </a:extLst>
          </p:cNvPr>
          <p:cNvSpPr txBox="1">
            <a:spLocks/>
          </p:cNvSpPr>
          <p:nvPr/>
        </p:nvSpPr>
        <p:spPr>
          <a:xfrm>
            <a:off x="385133" y="1687359"/>
            <a:ext cx="4404107" cy="3070120"/>
          </a:xfrm>
          <a:prstGeom prst="rect">
            <a:avLst/>
          </a:prstGeom>
        </p:spPr>
        <p:txBody>
          <a:bodyPr vert="horz" lIns="91440" tIns="45720" rIns="91440" bIns="45720" rtlCol="0" anchor="b">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defTabSz="914400">
              <a:lnSpc>
                <a:spcPct val="90000"/>
              </a:lnSpc>
              <a:spcAft>
                <a:spcPts val="600"/>
              </a:spcAft>
            </a:pPr>
            <a:r>
              <a:rPr lang="en-US" sz="5300" kern="1200">
                <a:solidFill>
                  <a:schemeClr val="tx1"/>
                </a:solidFill>
                <a:latin typeface="+mj-lt"/>
                <a:ea typeface="+mj-ea"/>
                <a:cs typeface="+mj-cs"/>
              </a:rPr>
              <a:t>Vancouver Island</a:t>
            </a:r>
            <a:endParaRPr lang="en-US" sz="5300"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7121" y="464500"/>
            <a:ext cx="161917" cy="617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6" name="Rectangle 25">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70" y="4937178"/>
            <a:ext cx="4404107" cy="2023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85132" y="7034654"/>
            <a:ext cx="3610630" cy="404088"/>
          </a:xfrm>
        </p:spPr>
        <p:txBody>
          <a:bodyPr vert="horz" lIns="91440" tIns="45720" rIns="91440" bIns="45720" rtlCol="0" anchor="ctr">
            <a:normAutofit/>
          </a:bodyPr>
          <a:lstStyle/>
          <a:p>
            <a:pPr algn="l" defTabSz="914400">
              <a:spcAft>
                <a:spcPts val="600"/>
              </a:spcAft>
            </a:pPr>
            <a:r>
              <a:rPr lang="en-US" sz="1100" kern="1200" dirty="0">
                <a:solidFill>
                  <a:schemeClr val="tx1"/>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9077496" y="7034654"/>
            <a:ext cx="1235531" cy="404089"/>
          </a:xfrm>
        </p:spPr>
        <p:txBody>
          <a:bodyPr vert="horz" lIns="91440" tIns="45720" rIns="91440" bIns="45720" rtlCol="0" anchor="ctr">
            <a:normAutofit/>
          </a:bodyPr>
          <a:lstStyle/>
          <a:p>
            <a:pPr defTabSz="914400">
              <a:spcAft>
                <a:spcPts val="600"/>
              </a:spcAft>
            </a:pPr>
            <a:fld id="{DC56C17F-E5A4-4123-831E-B6BE4BD60FE1}" type="slidenum">
              <a:rPr lang="en-US" sz="1200" smtClean="0">
                <a:solidFill>
                  <a:schemeClr val="bg1"/>
                </a:solidFill>
              </a:rPr>
              <a:pPr defTabSz="914400">
                <a:spcAft>
                  <a:spcPts val="600"/>
                </a:spcAft>
              </a:pPr>
              <a:t>5</a:t>
            </a:fld>
            <a:endParaRPr lang="en-US" sz="1200">
              <a:solidFill>
                <a:schemeClr val="bg1"/>
              </a:solidFill>
            </a:endParaRPr>
          </a:p>
        </p:txBody>
      </p:sp>
      <p:sp>
        <p:nvSpPr>
          <p:cNvPr id="13" name="TextBox 12">
            <a:extLst>
              <a:ext uri="{FF2B5EF4-FFF2-40B4-BE49-F238E27FC236}">
                <a16:creationId xmlns:a16="http://schemas.microsoft.com/office/drawing/2014/main" id="{5F6B10CE-36FF-4BD6-B30E-9B0E877EFC0E}"/>
              </a:ext>
            </a:extLst>
          </p:cNvPr>
          <p:cNvSpPr txBox="1"/>
          <p:nvPr/>
        </p:nvSpPr>
        <p:spPr>
          <a:xfrm>
            <a:off x="385132" y="5242691"/>
            <a:ext cx="4186867" cy="830997"/>
          </a:xfrm>
          <a:prstGeom prst="rect">
            <a:avLst/>
          </a:prstGeom>
          <a:noFill/>
        </p:spPr>
        <p:txBody>
          <a:bodyPr wrap="square">
            <a:spAutoFit/>
          </a:bodyPr>
          <a:lstStyle/>
          <a:p>
            <a:pPr>
              <a:spcAft>
                <a:spcPts val="600"/>
              </a:spcAft>
            </a:pPr>
            <a:r>
              <a:rPr lang="en-AU" sz="2400" dirty="0"/>
              <a:t>There were small seaplanes and water taxis for sightseeing.</a:t>
            </a:r>
          </a:p>
        </p:txBody>
      </p:sp>
    </p:spTree>
    <p:extLst>
      <p:ext uri="{BB962C8B-B14F-4D97-AF65-F5344CB8AC3E}">
        <p14:creationId xmlns:p14="http://schemas.microsoft.com/office/powerpoint/2010/main" val="105106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2"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C40605-EEFE-44BF-B6DD-26B57C950605}"/>
              </a:ext>
            </a:extLst>
          </p:cNvPr>
          <p:cNvSpPr txBox="1"/>
          <p:nvPr/>
        </p:nvSpPr>
        <p:spPr>
          <a:xfrm>
            <a:off x="361062" y="1092936"/>
            <a:ext cx="3936227" cy="120425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Butchart Gardens</a:t>
            </a:r>
          </a:p>
        </p:txBody>
      </p:sp>
      <p:sp>
        <p:nvSpPr>
          <p:cNvPr id="17" name="Rectangle 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292" y="492222"/>
            <a:ext cx="80958" cy="48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062" y="2529945"/>
            <a:ext cx="3851339" cy="20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95AB4AE2-60F5-429C-B7B2-89FEAA19E172}"/>
              </a:ext>
            </a:extLst>
          </p:cNvPr>
          <p:cNvSpPr txBox="1"/>
          <p:nvPr/>
        </p:nvSpPr>
        <p:spPr>
          <a:xfrm>
            <a:off x="361062" y="2975216"/>
            <a:ext cx="3947622" cy="3966955"/>
          </a:xfrm>
          <a:prstGeom prst="rect">
            <a:avLst/>
          </a:prstGeom>
        </p:spPr>
        <p:txBody>
          <a:bodyPr vert="horz" lIns="91440" tIns="45720" rIns="91440" bIns="45720" rtlCol="0" anchor="t">
            <a:normAutofit/>
          </a:bodyPr>
          <a:lstStyle/>
          <a:p>
            <a:pPr defTabSz="914400">
              <a:lnSpc>
                <a:spcPct val="114000"/>
              </a:lnSpc>
              <a:spcBef>
                <a:spcPts val="600"/>
              </a:spcBef>
              <a:spcAft>
                <a:spcPts val="600"/>
              </a:spcAft>
            </a:pPr>
            <a:r>
              <a:rPr lang="en-US" sz="2400" dirty="0"/>
              <a:t>One of our real highlights was a visit to the Butchart Gardens. You can see the entrance in this photo.</a:t>
            </a:r>
          </a:p>
          <a:p>
            <a:pPr defTabSz="914400">
              <a:lnSpc>
                <a:spcPct val="114000"/>
              </a:lnSpc>
              <a:spcBef>
                <a:spcPts val="600"/>
              </a:spcBef>
              <a:spcAft>
                <a:spcPts val="600"/>
              </a:spcAft>
            </a:pPr>
            <a:r>
              <a:rPr lang="en-US" sz="2400" dirty="0"/>
              <a:t>There are 63 acres of the most magnificent gardens. </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61063" y="7034654"/>
            <a:ext cx="3955646" cy="404089"/>
          </a:xfrm>
        </p:spPr>
        <p:txBody>
          <a:bodyPr vert="horz" lIns="91440" tIns="45720" rIns="91440" bIns="45720" rtlCol="0" anchor="ctr">
            <a:normAutofit/>
          </a:bodyPr>
          <a:lstStyle/>
          <a:p>
            <a:pPr algn="l" defTabSz="914400">
              <a:lnSpc>
                <a:spcPct val="90000"/>
              </a:lnSpc>
              <a:spcAft>
                <a:spcPts val="600"/>
              </a:spcAft>
              <a:defRPr/>
            </a:pPr>
            <a:r>
              <a:rPr lang="en-US" sz="1100" kern="1200" dirty="0">
                <a:solidFill>
                  <a:schemeClr val="tx1">
                    <a:lumMod val="50000"/>
                    <a:lumOff val="50000"/>
                  </a:schemeClr>
                </a:solidFill>
                <a:latin typeface="Calibri" panose="020F0502020204030204"/>
                <a:ea typeface="+mn-ea"/>
                <a:cs typeface="+mn-cs"/>
              </a:rPr>
              <a:t>Rotary Club of Canterbury: Let’s Stay Connected Project</a:t>
            </a:r>
          </a:p>
        </p:txBody>
      </p:sp>
      <p:pic>
        <p:nvPicPr>
          <p:cNvPr id="10" name="Content Placeholder 10" descr="A close up of a garden&#10;&#10;Description automatically generated">
            <a:extLst>
              <a:ext uri="{FF2B5EF4-FFF2-40B4-BE49-F238E27FC236}">
                <a16:creationId xmlns:a16="http://schemas.microsoft.com/office/drawing/2014/main" id="{865E88FE-B320-43F0-98EB-068C96A305B7}"/>
              </a:ext>
            </a:extLst>
          </p:cNvPr>
          <p:cNvPicPr>
            <a:picLocks noChangeAspect="1"/>
          </p:cNvPicPr>
          <p:nvPr/>
        </p:nvPicPr>
        <p:blipFill rotWithShape="1">
          <a:blip r:embed="rId3">
            <a:extLst>
              <a:ext uri="{28A0092B-C50C-407E-A947-70E740481C1C}">
                <a14:useLocalDpi xmlns:a14="http://schemas.microsoft.com/office/drawing/2010/main" val="0"/>
              </a:ext>
            </a:extLst>
          </a:blip>
          <a:srcRect l="24741" r="15568" b="-2"/>
          <a:stretch/>
        </p:blipFill>
        <p:spPr>
          <a:xfrm>
            <a:off x="4657677" y="10"/>
            <a:ext cx="6040485" cy="758982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solidFill>
            <a:srgbClr val="FFFFFF">
              <a:shade val="85000"/>
            </a:srgbClr>
          </a:solidFill>
          <a:effectLst>
            <a:outerShdw blurRad="50800" dist="38100" dir="10800000" algn="r" rotWithShape="0">
              <a:schemeClr val="bg1">
                <a:lumMod val="85000"/>
                <a:alpha val="30000"/>
              </a:scheme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7930013" y="7034654"/>
            <a:ext cx="2407087"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6</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305313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tchart Gardens - Abigail's Hotel">
            <a:extLst>
              <a:ext uri="{FF2B5EF4-FFF2-40B4-BE49-F238E27FC236}">
                <a16:creationId xmlns:a16="http://schemas.microsoft.com/office/drawing/2014/main" id="{4A78263B-E3D4-4700-BED9-4A8FF7ABA1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6" r="15226" b="-2"/>
          <a:stretch/>
        </p:blipFill>
        <p:spPr bwMode="auto">
          <a:xfrm>
            <a:off x="3606529" y="10"/>
            <a:ext cx="7091633" cy="7589827"/>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36679C25-CC50-45F2-93DB-4820E01F81F2}"/>
              </a:ext>
            </a:extLst>
          </p:cNvPr>
          <p:cNvSpPr txBox="1"/>
          <p:nvPr/>
        </p:nvSpPr>
        <p:spPr>
          <a:xfrm>
            <a:off x="419415" y="1242133"/>
            <a:ext cx="3530394" cy="354605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Butchart Gardens</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419415" y="6959741"/>
            <a:ext cx="3610630" cy="404089"/>
          </a:xfrm>
        </p:spPr>
        <p:txBody>
          <a:bodyPr vert="horz" lIns="91440" tIns="45720" rIns="91440" bIns="45720" rtlCol="0" anchor="ctr">
            <a:normAutofit/>
          </a:bodyPr>
          <a:lstStyle/>
          <a:p>
            <a:pPr algn="l" defTabSz="914400">
              <a:spcAft>
                <a:spcPts val="600"/>
              </a:spcAft>
              <a:defRPr/>
            </a:pPr>
            <a:r>
              <a:rPr lang="en-US" sz="1100" kern="1200" dirty="0">
                <a:solidFill>
                  <a:schemeClr val="tx1"/>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558530" y="7034654"/>
            <a:ext cx="1404133"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7</a:t>
            </a:fld>
            <a:endParaRPr lang="en-US" sz="1200">
              <a:solidFill>
                <a:schemeClr val="bg1"/>
              </a:solidFill>
              <a:latin typeface="Calibri" panose="020F0502020204030204"/>
            </a:endParaRPr>
          </a:p>
        </p:txBody>
      </p:sp>
      <p:sp>
        <p:nvSpPr>
          <p:cNvPr id="5" name="TextBox 4">
            <a:extLst>
              <a:ext uri="{FF2B5EF4-FFF2-40B4-BE49-F238E27FC236}">
                <a16:creationId xmlns:a16="http://schemas.microsoft.com/office/drawing/2014/main" id="{F475CBE4-8A95-4C75-882E-7EC96D0E15CB}"/>
              </a:ext>
            </a:extLst>
          </p:cNvPr>
          <p:cNvSpPr txBox="1"/>
          <p:nvPr/>
        </p:nvSpPr>
        <p:spPr>
          <a:xfrm>
            <a:off x="406062" y="5076911"/>
            <a:ext cx="3530394" cy="147176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dirty="0">
                <a:latin typeface="+mj-lt"/>
                <a:ea typeface="+mj-ea"/>
                <a:cs typeface="+mj-cs"/>
              </a:rPr>
              <a:t>Here is one of the wonderful floral displays in the gardens.</a:t>
            </a:r>
          </a:p>
        </p:txBody>
      </p:sp>
    </p:spTree>
    <p:extLst>
      <p:ext uri="{BB962C8B-B14F-4D97-AF65-F5344CB8AC3E}">
        <p14:creationId xmlns:p14="http://schemas.microsoft.com/office/powerpoint/2010/main" val="222015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utchart Gardens on Twitter: &quot;We're incredibly honoured to be ranked in  @TripAdvisor's Top 10 Travelling Experiences in the World in 2018.  '#Vancouver to #Victoria and Butchart Gardens Tour by Bus' See">
            <a:extLst>
              <a:ext uri="{FF2B5EF4-FFF2-40B4-BE49-F238E27FC236}">
                <a16:creationId xmlns:a16="http://schemas.microsoft.com/office/drawing/2014/main" id="{55074BA3-7DE7-4E80-9733-B932311AAF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71" r="17760" b="-1"/>
          <a:stretch/>
        </p:blipFill>
        <p:spPr bwMode="auto">
          <a:xfrm>
            <a:off x="3606529" y="10"/>
            <a:ext cx="7091633" cy="7589827"/>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9137F367-6E5E-4B1F-B934-29073046690C}"/>
              </a:ext>
            </a:extLst>
          </p:cNvPr>
          <p:cNvSpPr txBox="1"/>
          <p:nvPr/>
        </p:nvSpPr>
        <p:spPr>
          <a:xfrm>
            <a:off x="419415" y="1242133"/>
            <a:ext cx="3530394" cy="354605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Butchart Gardens</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406062" y="7025347"/>
            <a:ext cx="3610630" cy="404089"/>
          </a:xfrm>
        </p:spPr>
        <p:txBody>
          <a:bodyPr vert="horz" lIns="91440" tIns="45720" rIns="91440" bIns="45720" rtlCol="0" anchor="ctr">
            <a:normAutofit/>
          </a:bodyPr>
          <a:lstStyle/>
          <a:p>
            <a:pPr algn="l" defTabSz="914400">
              <a:spcAft>
                <a:spcPts val="600"/>
              </a:spcAft>
              <a:defRPr/>
            </a:pPr>
            <a:r>
              <a:rPr lang="en-US" sz="1100" kern="1200" dirty="0">
                <a:solidFill>
                  <a:schemeClr val="tx1"/>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558530" y="7034654"/>
            <a:ext cx="1404133"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8</a:t>
            </a:fld>
            <a:endParaRPr lang="en-US" sz="1200">
              <a:solidFill>
                <a:schemeClr val="bg1"/>
              </a:solidFill>
              <a:latin typeface="Calibri" panose="020F0502020204030204"/>
            </a:endParaRPr>
          </a:p>
        </p:txBody>
      </p:sp>
      <p:sp>
        <p:nvSpPr>
          <p:cNvPr id="5" name="TextBox 4">
            <a:extLst>
              <a:ext uri="{FF2B5EF4-FFF2-40B4-BE49-F238E27FC236}">
                <a16:creationId xmlns:a16="http://schemas.microsoft.com/office/drawing/2014/main" id="{58971F24-176E-4B4E-B998-C31432B3AF86}"/>
              </a:ext>
            </a:extLst>
          </p:cNvPr>
          <p:cNvSpPr txBox="1"/>
          <p:nvPr/>
        </p:nvSpPr>
        <p:spPr>
          <a:xfrm>
            <a:off x="406062" y="5032135"/>
            <a:ext cx="3530394" cy="1752227"/>
          </a:xfrm>
          <a:prstGeom prst="rect">
            <a:avLst/>
          </a:prstGeom>
        </p:spPr>
        <p:txBody>
          <a:bodyPr vert="horz" lIns="91440" tIns="45720" rIns="91440" bIns="45720" rtlCol="0" anchor="b">
            <a:normAutofit/>
          </a:bodyPr>
          <a:lstStyle/>
          <a:p>
            <a:pPr defTabSz="914400">
              <a:lnSpc>
                <a:spcPct val="114000"/>
              </a:lnSpc>
              <a:spcBef>
                <a:spcPct val="0"/>
              </a:spcBef>
              <a:spcAft>
                <a:spcPts val="600"/>
              </a:spcAft>
            </a:pPr>
            <a:r>
              <a:rPr lang="en-US" sz="2800" dirty="0">
                <a:latin typeface="+mj-lt"/>
                <a:ea typeface="+mj-ea"/>
                <a:cs typeface="+mj-cs"/>
              </a:rPr>
              <a:t>This is the walkway through the rose garden. </a:t>
            </a:r>
          </a:p>
        </p:txBody>
      </p:sp>
      <p:sp>
        <p:nvSpPr>
          <p:cNvPr id="17" name="Slide Number Placeholder 8">
            <a:extLst>
              <a:ext uri="{FF2B5EF4-FFF2-40B4-BE49-F238E27FC236}">
                <a16:creationId xmlns:a16="http://schemas.microsoft.com/office/drawing/2014/main" id="{AD4CBB54-6F09-42B0-B9F2-79B4E45ED687}"/>
              </a:ext>
            </a:extLst>
          </p:cNvPr>
          <p:cNvSpPr txBox="1">
            <a:spLocks/>
          </p:cNvSpPr>
          <p:nvPr/>
        </p:nvSpPr>
        <p:spPr>
          <a:xfrm>
            <a:off x="8959712" y="6823302"/>
            <a:ext cx="1404133" cy="404089"/>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328"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DC56C17F-E5A4-4123-831E-B6BE4BD60FE1}" type="slidenum">
              <a:rPr lang="en-US" sz="1200" b="1" smtClean="0">
                <a:solidFill>
                  <a:schemeClr val="bg1"/>
                </a:solidFill>
                <a:latin typeface="Calibri" panose="020F0502020204030204"/>
              </a:rPr>
              <a:pPr defTabSz="914400">
                <a:spcAft>
                  <a:spcPts val="600"/>
                </a:spcAft>
                <a:defRPr/>
              </a:pPr>
              <a:t>8</a:t>
            </a:fld>
            <a:endParaRPr lang="en-US" sz="1200" b="1" dirty="0">
              <a:solidFill>
                <a:schemeClr val="bg1"/>
              </a:solidFill>
              <a:latin typeface="Calibri" panose="020F0502020204030204"/>
            </a:endParaRPr>
          </a:p>
        </p:txBody>
      </p:sp>
    </p:spTree>
    <p:extLst>
      <p:ext uri="{BB962C8B-B14F-4D97-AF65-F5344CB8AC3E}">
        <p14:creationId xmlns:p14="http://schemas.microsoft.com/office/powerpoint/2010/main" val="334093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utchart Garden Stairway | Butchart gardens, Beautiful gardens, Beautiful  places">
            <a:extLst>
              <a:ext uri="{FF2B5EF4-FFF2-40B4-BE49-F238E27FC236}">
                <a16:creationId xmlns:a16="http://schemas.microsoft.com/office/drawing/2014/main" id="{A571273D-F977-4650-A2AE-6672850F87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91" r="1" b="8995"/>
          <a:stretch/>
        </p:blipFill>
        <p:spPr bwMode="auto">
          <a:xfrm>
            <a:off x="3606529" y="10"/>
            <a:ext cx="7091633" cy="7589827"/>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65BECA75-3ABB-4A3F-B90C-DE8B1B436DA7}"/>
              </a:ext>
            </a:extLst>
          </p:cNvPr>
          <p:cNvSpPr txBox="1"/>
          <p:nvPr/>
        </p:nvSpPr>
        <p:spPr>
          <a:xfrm>
            <a:off x="419415" y="1242133"/>
            <a:ext cx="3530394" cy="354605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Butchart Gardens</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207657" y="7207320"/>
            <a:ext cx="3610630" cy="404089"/>
          </a:xfrm>
        </p:spPr>
        <p:txBody>
          <a:bodyPr vert="horz" lIns="91440" tIns="45720" rIns="91440" bIns="45720" rtlCol="0" anchor="ctr">
            <a:normAutofit/>
          </a:bodyPr>
          <a:lstStyle/>
          <a:p>
            <a:pPr algn="l" defTabSz="914400">
              <a:spcAft>
                <a:spcPts val="600"/>
              </a:spcAft>
              <a:defRPr/>
            </a:pPr>
            <a:r>
              <a:rPr lang="en-US" sz="1100" kern="1200" dirty="0">
                <a:solidFill>
                  <a:schemeClr val="tx1"/>
                </a:solidFill>
                <a:latin typeface="Calibri" panose="020F0502020204030204"/>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558530" y="7034654"/>
            <a:ext cx="1404133" cy="404089"/>
          </a:xfrm>
        </p:spPr>
        <p:txBody>
          <a:bodyPr vert="horz" lIns="91440" tIns="45720" rIns="91440" bIns="45720" rtlCol="0" anchor="ctr">
            <a:normAutofit/>
          </a:bodyPr>
          <a:lstStyle/>
          <a:p>
            <a:pPr defTabSz="914400">
              <a:spcAft>
                <a:spcPts val="600"/>
              </a:spcAft>
              <a:defRPr/>
            </a:pPr>
            <a:fld id="{DC56C17F-E5A4-4123-831E-B6BE4BD60FE1}" type="slidenum">
              <a:rPr lang="en-US" sz="1200">
                <a:solidFill>
                  <a:schemeClr val="bg1"/>
                </a:solidFill>
                <a:latin typeface="Calibri" panose="020F0502020204030204"/>
              </a:rPr>
              <a:pPr defTabSz="914400">
                <a:spcAft>
                  <a:spcPts val="600"/>
                </a:spcAft>
                <a:defRPr/>
              </a:pPr>
              <a:t>9</a:t>
            </a:fld>
            <a:endParaRPr lang="en-US" sz="1200" dirty="0">
              <a:solidFill>
                <a:schemeClr val="bg1"/>
              </a:solidFill>
              <a:latin typeface="Calibri" panose="020F0502020204030204"/>
            </a:endParaRPr>
          </a:p>
        </p:txBody>
      </p:sp>
      <p:sp>
        <p:nvSpPr>
          <p:cNvPr id="5" name="TextBox 4">
            <a:extLst>
              <a:ext uri="{FF2B5EF4-FFF2-40B4-BE49-F238E27FC236}">
                <a16:creationId xmlns:a16="http://schemas.microsoft.com/office/drawing/2014/main" id="{762E353F-3976-48AA-BFC5-3FE6BAC2F3CF}"/>
              </a:ext>
            </a:extLst>
          </p:cNvPr>
          <p:cNvSpPr txBox="1"/>
          <p:nvPr/>
        </p:nvSpPr>
        <p:spPr>
          <a:xfrm>
            <a:off x="406062" y="5170706"/>
            <a:ext cx="3530394" cy="2036614"/>
          </a:xfrm>
          <a:prstGeom prst="rect">
            <a:avLst/>
          </a:prstGeom>
        </p:spPr>
        <p:txBody>
          <a:bodyPr vert="horz" lIns="91440" tIns="45720" rIns="91440" bIns="45720" rtlCol="0" anchor="b">
            <a:normAutofit/>
          </a:bodyPr>
          <a:lstStyle/>
          <a:p>
            <a:pPr defTabSz="914400">
              <a:lnSpc>
                <a:spcPct val="114000"/>
              </a:lnSpc>
              <a:spcBef>
                <a:spcPct val="0"/>
              </a:spcBef>
              <a:spcAft>
                <a:spcPts val="600"/>
              </a:spcAft>
            </a:pPr>
            <a:r>
              <a:rPr lang="en-US" sz="2800" dirty="0">
                <a:latin typeface="+mj-lt"/>
                <a:ea typeface="+mj-ea"/>
                <a:cs typeface="+mj-cs"/>
              </a:rPr>
              <a:t>The staircase was built into the hillside and the plants cascade down with it.</a:t>
            </a:r>
          </a:p>
        </p:txBody>
      </p:sp>
    </p:spTree>
    <p:extLst>
      <p:ext uri="{BB962C8B-B14F-4D97-AF65-F5344CB8AC3E}">
        <p14:creationId xmlns:p14="http://schemas.microsoft.com/office/powerpoint/2010/main" val="1095551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1361</Words>
  <Application>Microsoft Office PowerPoint</Application>
  <PresentationFormat>Custom</PresentationFormat>
  <Paragraphs>130</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Calibri Light</vt:lpstr>
      <vt:lpstr>Helvetica Neue</vt:lpstr>
      <vt:lpstr>Office Theme</vt:lpstr>
      <vt:lpstr>Exploring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Snowfields</vt:lpstr>
      <vt:lpstr>Local Wildlife</vt:lpstr>
      <vt:lpstr>Dog Sledding</vt:lpstr>
      <vt:lpstr>Beautiful Scenery</vt:lpstr>
      <vt:lpstr>Lake Louise</vt:lpstr>
      <vt:lpstr>Rocky Mountaineer</vt:lpstr>
      <vt:lpstr>Rocky Mountaineer</vt:lpstr>
      <vt:lpstr>Inland Passage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Canada</dc:title>
  <dc:creator>jenny vero</dc:creator>
  <cp:lastModifiedBy>John Braine</cp:lastModifiedBy>
  <cp:revision>3</cp:revision>
  <dcterms:created xsi:type="dcterms:W3CDTF">2020-09-23T07:51:02Z</dcterms:created>
  <dcterms:modified xsi:type="dcterms:W3CDTF">2020-10-17T06:50:27Z</dcterms:modified>
</cp:coreProperties>
</file>