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267" r:id="rId2"/>
    <p:sldId id="334" r:id="rId3"/>
    <p:sldId id="330" r:id="rId4"/>
    <p:sldId id="300" r:id="rId5"/>
    <p:sldId id="316" r:id="rId6"/>
    <p:sldId id="301" r:id="rId7"/>
    <p:sldId id="302" r:id="rId8"/>
    <p:sldId id="304" r:id="rId9"/>
    <p:sldId id="305" r:id="rId10"/>
    <p:sldId id="306" r:id="rId11"/>
    <p:sldId id="317" r:id="rId12"/>
    <p:sldId id="308" r:id="rId13"/>
    <p:sldId id="332" r:id="rId14"/>
    <p:sldId id="333" r:id="rId15"/>
    <p:sldId id="309" r:id="rId16"/>
  </p:sldIdLst>
  <p:sldSz cx="9906000" cy="6858000" type="A4"/>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D25EA8C-3CF7-4F6B-9592-08130DEFCF71}">
          <p14:sldIdLst>
            <p14:sldId id="267"/>
            <p14:sldId id="334"/>
            <p14:sldId id="330"/>
          </p14:sldIdLst>
        </p14:section>
        <p14:section name="Untitled Section" id="{4EB0F53D-895A-4BE7-BA88-729181DD01FE}">
          <p14:sldIdLst>
            <p14:sldId id="300"/>
            <p14:sldId id="316"/>
            <p14:sldId id="301"/>
            <p14:sldId id="302"/>
            <p14:sldId id="304"/>
            <p14:sldId id="305"/>
            <p14:sldId id="306"/>
            <p14:sldId id="317"/>
            <p14:sldId id="308"/>
            <p14:sldId id="332"/>
            <p14:sldId id="333"/>
            <p14:sldId id="30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y vero" initials="jv" lastIdx="27" clrIdx="0">
    <p:extLst>
      <p:ext uri="{19B8F6BF-5375-455C-9EA6-DF929625EA0E}">
        <p15:presenceInfo xmlns:p15="http://schemas.microsoft.com/office/powerpoint/2012/main" userId="7bb1371a25bcd7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798B35-EEF2-4C37-852D-FC21E76D0943}" v="61" dt="2020-09-24T11:43:45.9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45" autoAdjust="0"/>
    <p:restoredTop sz="92135" autoAdjust="0"/>
  </p:normalViewPr>
  <p:slideViewPr>
    <p:cSldViewPr snapToGrid="0">
      <p:cViewPr varScale="1">
        <p:scale>
          <a:sx n="70" d="100"/>
          <a:sy n="70" d="100"/>
        </p:scale>
        <p:origin x="1074" y="6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5352"/>
    </p:cViewPr>
  </p:sorterViewPr>
  <p:notesViewPr>
    <p:cSldViewPr snapToGrid="0">
      <p:cViewPr varScale="1">
        <p:scale>
          <a:sx n="51" d="100"/>
          <a:sy n="51" d="100"/>
        </p:scale>
        <p:origin x="292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EB1E0F69-6EBC-401B-9D3E-37706D6A83A2}" type="datetimeFigureOut">
              <a:rPr lang="en-US" smtClean="0"/>
              <a:t>10/17/2020</a:t>
            </a:fld>
            <a:endParaRPr lang="en-US"/>
          </a:p>
        </p:txBody>
      </p:sp>
      <p:sp>
        <p:nvSpPr>
          <p:cNvPr id="4" name="Slide Image Placeholder 3"/>
          <p:cNvSpPr>
            <a:spLocks noGrp="1" noRot="1" noChangeAspect="1"/>
          </p:cNvSpPr>
          <p:nvPr>
            <p:ph type="sldImg" idx="2"/>
          </p:nvPr>
        </p:nvSpPr>
        <p:spPr>
          <a:xfrm>
            <a:off x="1263650" y="1173163"/>
            <a:ext cx="4575175"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427CF85B-AD97-42A0-B3CF-9BB1103548AB}" type="slidenum">
              <a:rPr lang="en-US" smtClean="0"/>
              <a:t>‹#›</a:t>
            </a:fld>
            <a:endParaRPr lang="en-US"/>
          </a:p>
        </p:txBody>
      </p:sp>
    </p:spTree>
    <p:extLst>
      <p:ext uri="{BB962C8B-B14F-4D97-AF65-F5344CB8AC3E}">
        <p14:creationId xmlns:p14="http://schemas.microsoft.com/office/powerpoint/2010/main" val="2491152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3650" y="1173163"/>
            <a:ext cx="4575175"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Segoe UI" panose="020B0502040204020203" pitchFamily="34" charset="0"/>
              </a:rPr>
              <a:t>https://www.freepik.com/free-vector/taxi-poster-with-realistic-yellow-public-service-car-with-reflection_2868846.htm#page=1&amp;query=taxi&amp;position=0</a:t>
            </a:r>
            <a:endParaRPr lang="en-AU"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1</a:t>
            </a:fld>
            <a:endParaRPr lang="en-US"/>
          </a:p>
        </p:txBody>
      </p:sp>
    </p:spTree>
    <p:extLst>
      <p:ext uri="{BB962C8B-B14F-4D97-AF65-F5344CB8AC3E}">
        <p14:creationId xmlns:p14="http://schemas.microsoft.com/office/powerpoint/2010/main" val="249798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3650" y="1173163"/>
            <a:ext cx="4575175"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Segoe UI" panose="020B0502040204020203" pitchFamily="34" charset="0"/>
              </a:rPr>
              <a:t>https://www.flickr.com/photos/williamnyk/3598113750</a:t>
            </a:r>
            <a:endParaRPr lang="en-AU"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11</a:t>
            </a:fld>
            <a:endParaRPr lang="en-US"/>
          </a:p>
        </p:txBody>
      </p:sp>
    </p:spTree>
    <p:extLst>
      <p:ext uri="{BB962C8B-B14F-4D97-AF65-F5344CB8AC3E}">
        <p14:creationId xmlns:p14="http://schemas.microsoft.com/office/powerpoint/2010/main" val="2898973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3650" y="1173163"/>
            <a:ext cx="4575175" cy="316865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https://en.wikipedia.org/wiki/Australian_five-dollar_note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https://en.wikipedia.org/wiki/Australian_five-dollar_note</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https://en.wikipedia.org/wiki/Australian_ten-dollar_note</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https://en.wikipedia.org/wiki/Australian_ten-dollar_note</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12</a:t>
            </a:fld>
            <a:endParaRPr lang="en-US"/>
          </a:p>
        </p:txBody>
      </p:sp>
    </p:spTree>
    <p:extLst>
      <p:ext uri="{BB962C8B-B14F-4D97-AF65-F5344CB8AC3E}">
        <p14:creationId xmlns:p14="http://schemas.microsoft.com/office/powerpoint/2010/main" val="2732824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3650" y="1173163"/>
            <a:ext cx="4575175" cy="316865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https://en.wikipedia.org/wiki/Australian_twenty-dollar_note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Segoe UI" panose="020B0502040204020203" pitchFamily="34" charset="0"/>
              </a:rPr>
              <a:t>2. https://en.wikipedia.org/wiki/Australian_twenty-dollar_note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Segoe UI" panose="020B0502040204020203" pitchFamily="34" charset="0"/>
              </a:rPr>
              <a:t>3. https://en.wikipedia.org/wiki/Australian_fifty-dollar_note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Segoe UI" panose="020B0502040204020203" pitchFamily="34" charset="0"/>
              </a:rPr>
              <a:t>4. https://en.wikipedia.org/wiki/Australian_fifty-dollar_note</a:t>
            </a:r>
            <a:endParaRPr lang="en-AU"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13</a:t>
            </a:fld>
            <a:endParaRPr lang="en-US"/>
          </a:p>
        </p:txBody>
      </p:sp>
    </p:spTree>
    <p:extLst>
      <p:ext uri="{BB962C8B-B14F-4D97-AF65-F5344CB8AC3E}">
        <p14:creationId xmlns:p14="http://schemas.microsoft.com/office/powerpoint/2010/main" val="3882219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3650" y="1173163"/>
            <a:ext cx="4575175" cy="316865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https://en.wikipedia.org/wiki/Australian_one-hundred-dollar_note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https://en.wikipedia.org/wiki/Australian_one-hundred-dollar_note</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14</a:t>
            </a:fld>
            <a:endParaRPr lang="en-US"/>
          </a:p>
        </p:txBody>
      </p:sp>
    </p:spTree>
    <p:extLst>
      <p:ext uri="{BB962C8B-B14F-4D97-AF65-F5344CB8AC3E}">
        <p14:creationId xmlns:p14="http://schemas.microsoft.com/office/powerpoint/2010/main" val="2921126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3650" y="1173163"/>
            <a:ext cx="4575175" cy="3168650"/>
          </a:xfrm>
        </p:spPr>
      </p:sp>
      <p:sp>
        <p:nvSpPr>
          <p:cNvPr id="3" name="Notes Placeholder 2"/>
          <p:cNvSpPr>
            <a:spLocks noGrp="1"/>
          </p:cNvSpPr>
          <p:nvPr>
            <p:ph type="body" idx="1"/>
          </p:nvPr>
        </p:nvSpPr>
        <p:spPr/>
        <p:txBody>
          <a:bodyPr/>
          <a:lstStyle/>
          <a:p>
            <a:r>
              <a:rPr lang="en-US" dirty="0"/>
              <a:t>http://www.thecud.com/live/sites/default/files/tonysmithoct3.jpg</a:t>
            </a:r>
          </a:p>
          <a:p>
            <a:endParaRPr lang="en-US" dirty="0"/>
          </a:p>
          <a:p>
            <a:r>
              <a:rPr lang="en-AU" b="1" i="0" dirty="0">
                <a:solidFill>
                  <a:srgbClr val="000000"/>
                </a:solidFill>
                <a:effectLst/>
                <a:latin typeface="Arial" panose="020B0604020202020204" pitchFamily="34" charset="0"/>
              </a:rPr>
              <a:t>The ‘Floating Concert Hall’: Music on the Manly Ferry</a:t>
            </a:r>
            <a:br>
              <a:rPr lang="en-AU" b="1" i="0" dirty="0">
                <a:solidFill>
                  <a:srgbClr val="000000"/>
                </a:solidFill>
                <a:effectLst/>
                <a:latin typeface="Arial" panose="020B0604020202020204" pitchFamily="34" charset="0"/>
              </a:rPr>
            </a:br>
            <a:br>
              <a:rPr lang="en-AU" b="1" i="0" dirty="0">
                <a:solidFill>
                  <a:srgbClr val="000000"/>
                </a:solidFill>
                <a:effectLst/>
                <a:latin typeface="Arial" panose="020B0604020202020204" pitchFamily="34" charset="0"/>
              </a:rPr>
            </a:br>
            <a:r>
              <a:rPr lang="en-AU" b="1" i="1" dirty="0">
                <a:solidFill>
                  <a:srgbClr val="000000"/>
                </a:solidFill>
                <a:effectLst/>
                <a:latin typeface="Arial" panose="020B0604020202020204" pitchFamily="34" charset="0"/>
              </a:rPr>
              <a:t>Tony Smith</a:t>
            </a:r>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15</a:t>
            </a:fld>
            <a:endParaRPr lang="en-US"/>
          </a:p>
        </p:txBody>
      </p:sp>
    </p:spTree>
    <p:extLst>
      <p:ext uri="{BB962C8B-B14F-4D97-AF65-F5344CB8AC3E}">
        <p14:creationId xmlns:p14="http://schemas.microsoft.com/office/powerpoint/2010/main" val="2643867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Segoe UI" panose="020B0502040204020203" pitchFamily="34" charset="0"/>
              </a:rPr>
              <a:t>http://career.iresearchnet.com/career-information/taxi-driver-career/</a:t>
            </a:r>
            <a:endParaRPr lang="en-AU" sz="12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427CF85B-AD97-42A0-B3CF-9BB1103548AB}" type="slidenum">
              <a:rPr lang="en-US" smtClean="0"/>
              <a:t>3</a:t>
            </a:fld>
            <a:endParaRPr lang="en-US"/>
          </a:p>
        </p:txBody>
      </p:sp>
    </p:spTree>
    <p:extLst>
      <p:ext uri="{BB962C8B-B14F-4D97-AF65-F5344CB8AC3E}">
        <p14:creationId xmlns:p14="http://schemas.microsoft.com/office/powerpoint/2010/main" val="780526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3650" y="1173163"/>
            <a:ext cx="4575175"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Segoe UI" panose="020B0502040204020203" pitchFamily="34" charset="0"/>
              </a:rPr>
              <a:t>https://www.agedcare101.com.au/aged-care/vic/north-east-melbourne/region</a:t>
            </a:r>
            <a:endParaRPr lang="en-AU"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4</a:t>
            </a:fld>
            <a:endParaRPr lang="en-US"/>
          </a:p>
        </p:txBody>
      </p:sp>
    </p:spTree>
    <p:extLst>
      <p:ext uri="{BB962C8B-B14F-4D97-AF65-F5344CB8AC3E}">
        <p14:creationId xmlns:p14="http://schemas.microsoft.com/office/powerpoint/2010/main" val="3663980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3650" y="1173163"/>
            <a:ext cx="4575175"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Segoe UI" panose="020B0502040204020203" pitchFamily="34" charset="0"/>
              </a:rPr>
              <a:t>https://upload.wikimedia.org/wikipedia/commons/thumb/3/30/Edwardian_style_house_in_Heidelberg%2C_Victoria.jpg/800px-Edwardian_style_house_in_Heidelberg%2C_Victoria.jpg</a:t>
            </a:r>
            <a:endParaRPr lang="en-AU" sz="1800" dirty="0">
              <a:effectLst/>
              <a:latin typeface="Arial" panose="020B0604020202020204" pitchFamily="34"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5</a:t>
            </a:fld>
            <a:endParaRPr lang="en-US"/>
          </a:p>
        </p:txBody>
      </p:sp>
    </p:spTree>
    <p:extLst>
      <p:ext uri="{BB962C8B-B14F-4D97-AF65-F5344CB8AC3E}">
        <p14:creationId xmlns:p14="http://schemas.microsoft.com/office/powerpoint/2010/main" val="441811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3650" y="1173163"/>
            <a:ext cx="4575175"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Segoe UI" panose="020B0502040204020203" pitchFamily="34" charset="0"/>
              </a:rPr>
              <a:t>https://www.blueseum.org/John+Nichollshttps://www.blueseum.org/John+Nicholls</a:t>
            </a:r>
            <a:endParaRPr lang="en-AU"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6</a:t>
            </a:fld>
            <a:endParaRPr lang="en-US"/>
          </a:p>
        </p:txBody>
      </p:sp>
    </p:spTree>
    <p:extLst>
      <p:ext uri="{BB962C8B-B14F-4D97-AF65-F5344CB8AC3E}">
        <p14:creationId xmlns:p14="http://schemas.microsoft.com/office/powerpoint/2010/main" val="2531156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3650" y="1173163"/>
            <a:ext cx="4575175"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Segoe UI" panose="020B0502040204020203" pitchFamily="34" charset="0"/>
              </a:rPr>
              <a:t>https://www.peakpx.com/566753/blue-classic-mercedes-benz</a:t>
            </a:r>
            <a:endParaRPr lang="en-AU"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7</a:t>
            </a:fld>
            <a:endParaRPr lang="en-US"/>
          </a:p>
        </p:txBody>
      </p:sp>
    </p:spTree>
    <p:extLst>
      <p:ext uri="{BB962C8B-B14F-4D97-AF65-F5344CB8AC3E}">
        <p14:creationId xmlns:p14="http://schemas.microsoft.com/office/powerpoint/2010/main" val="2405834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3650" y="1173163"/>
            <a:ext cx="4575175" cy="316865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http://escapetheclassroom.nl/portfolio-items/scrabble/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https://futurecentre.eu/close-up-letters-scrabble-278881-2/?lang=en</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8</a:t>
            </a:fld>
            <a:endParaRPr lang="en-US"/>
          </a:p>
        </p:txBody>
      </p:sp>
    </p:spTree>
    <p:extLst>
      <p:ext uri="{BB962C8B-B14F-4D97-AF65-F5344CB8AC3E}">
        <p14:creationId xmlns:p14="http://schemas.microsoft.com/office/powerpoint/2010/main" val="699564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3650" y="1173163"/>
            <a:ext cx="4575175"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Segoe UI" panose="020B0502040204020203" pitchFamily="34" charset="0"/>
              </a:rPr>
              <a:t>https://pixabay.com/static/uploads/photo/2015/01/19/14/11/flower-604034_960_720.jpg</a:t>
            </a:r>
            <a:endParaRPr lang="en-AU"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7CF85B-AD97-42A0-B3CF-9BB1103548AB}" type="slidenum">
              <a:rPr lang="en-US" smtClean="0"/>
              <a:t>9</a:t>
            </a:fld>
            <a:endParaRPr lang="en-US"/>
          </a:p>
        </p:txBody>
      </p:sp>
    </p:spTree>
    <p:extLst>
      <p:ext uri="{BB962C8B-B14F-4D97-AF65-F5344CB8AC3E}">
        <p14:creationId xmlns:p14="http://schemas.microsoft.com/office/powerpoint/2010/main" val="1099067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3650" y="1173163"/>
            <a:ext cx="4575175" cy="3168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800"/>
              </a:spcBef>
              <a:spcAft>
                <a:spcPts val="0"/>
              </a:spcAft>
              <a:buClrTx/>
              <a:buSzTx/>
              <a:buFontTx/>
              <a:buNone/>
              <a:tabLst/>
              <a:defRPr/>
            </a:pPr>
            <a:r>
              <a:rPr lang="en-AU" sz="1800" dirty="0">
                <a:effectLst/>
                <a:latin typeface="Segoe UI" panose="020B0502040204020203" pitchFamily="34" charset="0"/>
              </a:rPr>
              <a:t>http://www.pngall.com/wp-content/uploads/2018/04/Businessman-PNG-Image.png</a:t>
            </a:r>
            <a:endParaRPr lang="en-AU" sz="1800" dirty="0">
              <a:effectLst/>
              <a:latin typeface="Arial" panose="020B0604020202020204" pitchFamily="34" charset="0"/>
            </a:endParaRPr>
          </a:p>
          <a:p>
            <a:pPr>
              <a:spcBef>
                <a:spcPts val="800"/>
              </a:spcBef>
            </a:pPr>
            <a:endParaRPr lang="en-US" dirty="0">
              <a:highlight>
                <a:srgbClr val="FFFF00"/>
              </a:highlight>
            </a:endParaRPr>
          </a:p>
        </p:txBody>
      </p:sp>
      <p:sp>
        <p:nvSpPr>
          <p:cNvPr id="4" name="Slide Number Placeholder 3"/>
          <p:cNvSpPr>
            <a:spLocks noGrp="1"/>
          </p:cNvSpPr>
          <p:nvPr>
            <p:ph type="sldNum" sz="quarter" idx="5"/>
          </p:nvPr>
        </p:nvSpPr>
        <p:spPr/>
        <p:txBody>
          <a:bodyPr/>
          <a:lstStyle/>
          <a:p>
            <a:fld id="{427CF85B-AD97-42A0-B3CF-9BB1103548AB}" type="slidenum">
              <a:rPr lang="en-US" smtClean="0"/>
              <a:t>10</a:t>
            </a:fld>
            <a:endParaRPr lang="en-US"/>
          </a:p>
        </p:txBody>
      </p:sp>
    </p:spTree>
    <p:extLst>
      <p:ext uri="{BB962C8B-B14F-4D97-AF65-F5344CB8AC3E}">
        <p14:creationId xmlns:p14="http://schemas.microsoft.com/office/powerpoint/2010/main" val="1269404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3625BD-FC43-42B3-8A80-CE9639DDFD6C}" type="datetime1">
              <a:rPr lang="en-US" smtClean="0"/>
              <a:t>10/17/2020</a:t>
            </a:fld>
            <a:endParaRPr lang="en-US"/>
          </a:p>
        </p:txBody>
      </p:sp>
      <p:sp>
        <p:nvSpPr>
          <p:cNvPr id="5" name="Footer Placeholder 4"/>
          <p:cNvSpPr>
            <a:spLocks noGrp="1"/>
          </p:cNvSpPr>
          <p:nvPr>
            <p:ph type="ftr" sz="quarter" idx="11"/>
          </p:nvPr>
        </p:nvSpPr>
        <p:spPr/>
        <p:txBody>
          <a:bodyPr/>
          <a:lstStyle/>
          <a:p>
            <a:r>
              <a:rPr lang="en-US"/>
              <a:t>Rotary Club of Canterbury: Connecting in Isolation Project</a:t>
            </a:r>
          </a:p>
        </p:txBody>
      </p:sp>
      <p:sp>
        <p:nvSpPr>
          <p:cNvPr id="6" name="Slide Number Placeholder 5"/>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3046707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A4BB0A-6799-4CDD-B9AD-E087CF3DC838}" type="datetime1">
              <a:rPr lang="en-US" smtClean="0"/>
              <a:t>10/17/2020</a:t>
            </a:fld>
            <a:endParaRPr lang="en-US"/>
          </a:p>
        </p:txBody>
      </p:sp>
      <p:sp>
        <p:nvSpPr>
          <p:cNvPr id="5" name="Footer Placeholder 4"/>
          <p:cNvSpPr>
            <a:spLocks noGrp="1"/>
          </p:cNvSpPr>
          <p:nvPr>
            <p:ph type="ftr" sz="quarter" idx="11"/>
          </p:nvPr>
        </p:nvSpPr>
        <p:spPr/>
        <p:txBody>
          <a:bodyPr/>
          <a:lstStyle/>
          <a:p>
            <a:r>
              <a:rPr lang="en-US"/>
              <a:t>Rotary Club of Canterbury: Connecting in Isolation Project</a:t>
            </a:r>
          </a:p>
        </p:txBody>
      </p:sp>
      <p:sp>
        <p:nvSpPr>
          <p:cNvPr id="6" name="Slide Number Placeholder 5"/>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1302595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1805FD-99CA-432C-A3DF-1B524DD2DD28}" type="datetime1">
              <a:rPr lang="en-US" smtClean="0"/>
              <a:t>10/17/2020</a:t>
            </a:fld>
            <a:endParaRPr lang="en-US"/>
          </a:p>
        </p:txBody>
      </p:sp>
      <p:sp>
        <p:nvSpPr>
          <p:cNvPr id="5" name="Footer Placeholder 4"/>
          <p:cNvSpPr>
            <a:spLocks noGrp="1"/>
          </p:cNvSpPr>
          <p:nvPr>
            <p:ph type="ftr" sz="quarter" idx="11"/>
          </p:nvPr>
        </p:nvSpPr>
        <p:spPr/>
        <p:txBody>
          <a:bodyPr/>
          <a:lstStyle/>
          <a:p>
            <a:r>
              <a:rPr lang="en-US"/>
              <a:t>Rotary Club of Canterbury: Connecting in Isolation Project</a:t>
            </a:r>
          </a:p>
        </p:txBody>
      </p:sp>
      <p:sp>
        <p:nvSpPr>
          <p:cNvPr id="6" name="Slide Number Placeholder 5"/>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103927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993777-955A-4914-B86A-0624E4F61D45}" type="datetime1">
              <a:rPr lang="en-US" smtClean="0"/>
              <a:t>10/17/2020</a:t>
            </a:fld>
            <a:endParaRPr lang="en-US"/>
          </a:p>
        </p:txBody>
      </p:sp>
      <p:sp>
        <p:nvSpPr>
          <p:cNvPr id="5" name="Footer Placeholder 4"/>
          <p:cNvSpPr>
            <a:spLocks noGrp="1"/>
          </p:cNvSpPr>
          <p:nvPr>
            <p:ph type="ftr" sz="quarter" idx="11"/>
          </p:nvPr>
        </p:nvSpPr>
        <p:spPr/>
        <p:txBody>
          <a:bodyPr/>
          <a:lstStyle/>
          <a:p>
            <a:r>
              <a:rPr lang="en-US"/>
              <a:t>Rotary Club of Canterbury: Connecting in Isolation Project</a:t>
            </a:r>
          </a:p>
        </p:txBody>
      </p:sp>
      <p:sp>
        <p:nvSpPr>
          <p:cNvPr id="6" name="Slide Number Placeholder 5"/>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1385070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A0A090-C730-45E7-94A9-B53B2DF29E2C}" type="datetime1">
              <a:rPr lang="en-US" smtClean="0"/>
              <a:t>10/17/2020</a:t>
            </a:fld>
            <a:endParaRPr lang="en-US"/>
          </a:p>
        </p:txBody>
      </p:sp>
      <p:sp>
        <p:nvSpPr>
          <p:cNvPr id="5" name="Footer Placeholder 4"/>
          <p:cNvSpPr>
            <a:spLocks noGrp="1"/>
          </p:cNvSpPr>
          <p:nvPr>
            <p:ph type="ftr" sz="quarter" idx="11"/>
          </p:nvPr>
        </p:nvSpPr>
        <p:spPr/>
        <p:txBody>
          <a:bodyPr/>
          <a:lstStyle/>
          <a:p>
            <a:r>
              <a:rPr lang="en-US"/>
              <a:t>Rotary Club of Canterbury: Connecting in Isolation Project</a:t>
            </a:r>
          </a:p>
        </p:txBody>
      </p:sp>
      <p:sp>
        <p:nvSpPr>
          <p:cNvPr id="6" name="Slide Number Placeholder 5"/>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16661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A48B78-948E-42A3-A3A2-EBD7755D88DB}" type="datetime1">
              <a:rPr lang="en-US" smtClean="0"/>
              <a:t>10/17/2020</a:t>
            </a:fld>
            <a:endParaRPr lang="en-US"/>
          </a:p>
        </p:txBody>
      </p:sp>
      <p:sp>
        <p:nvSpPr>
          <p:cNvPr id="6" name="Footer Placeholder 5"/>
          <p:cNvSpPr>
            <a:spLocks noGrp="1"/>
          </p:cNvSpPr>
          <p:nvPr>
            <p:ph type="ftr" sz="quarter" idx="11"/>
          </p:nvPr>
        </p:nvSpPr>
        <p:spPr/>
        <p:txBody>
          <a:bodyPr/>
          <a:lstStyle/>
          <a:p>
            <a:r>
              <a:rPr lang="en-US"/>
              <a:t>Rotary Club of Canterbury: Connecting in Isolation Project</a:t>
            </a:r>
          </a:p>
        </p:txBody>
      </p:sp>
      <p:sp>
        <p:nvSpPr>
          <p:cNvPr id="7" name="Slide Number Placeholder 6"/>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1162299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3EF97D-16CB-4FC8-AFBC-531429B98D38}" type="datetime1">
              <a:rPr lang="en-US" smtClean="0"/>
              <a:t>10/17/2020</a:t>
            </a:fld>
            <a:endParaRPr lang="en-US"/>
          </a:p>
        </p:txBody>
      </p:sp>
      <p:sp>
        <p:nvSpPr>
          <p:cNvPr id="8" name="Footer Placeholder 7"/>
          <p:cNvSpPr>
            <a:spLocks noGrp="1"/>
          </p:cNvSpPr>
          <p:nvPr>
            <p:ph type="ftr" sz="quarter" idx="11"/>
          </p:nvPr>
        </p:nvSpPr>
        <p:spPr/>
        <p:txBody>
          <a:bodyPr/>
          <a:lstStyle/>
          <a:p>
            <a:r>
              <a:rPr lang="en-US"/>
              <a:t>Rotary Club of Canterbury: Connecting in Isolation Project</a:t>
            </a:r>
          </a:p>
        </p:txBody>
      </p:sp>
      <p:sp>
        <p:nvSpPr>
          <p:cNvPr id="9" name="Slide Number Placeholder 8"/>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1323520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94865F-D4B1-4137-B496-BD04631D377B}" type="datetime1">
              <a:rPr lang="en-US" smtClean="0"/>
              <a:t>10/17/2020</a:t>
            </a:fld>
            <a:endParaRPr lang="en-US"/>
          </a:p>
        </p:txBody>
      </p:sp>
      <p:sp>
        <p:nvSpPr>
          <p:cNvPr id="4" name="Footer Placeholder 3"/>
          <p:cNvSpPr>
            <a:spLocks noGrp="1"/>
          </p:cNvSpPr>
          <p:nvPr>
            <p:ph type="ftr" sz="quarter" idx="11"/>
          </p:nvPr>
        </p:nvSpPr>
        <p:spPr/>
        <p:txBody>
          <a:bodyPr/>
          <a:lstStyle/>
          <a:p>
            <a:r>
              <a:rPr lang="en-US"/>
              <a:t>Rotary Club of Canterbury: Connecting in Isolation Project</a:t>
            </a:r>
          </a:p>
        </p:txBody>
      </p:sp>
      <p:sp>
        <p:nvSpPr>
          <p:cNvPr id="5" name="Slide Number Placeholder 4"/>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4033234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F571D0-FBBA-4140-8E61-07764D4BFC7F}" type="datetime1">
              <a:rPr lang="en-US" smtClean="0"/>
              <a:t>10/17/2020</a:t>
            </a:fld>
            <a:endParaRPr lang="en-US"/>
          </a:p>
        </p:txBody>
      </p:sp>
      <p:sp>
        <p:nvSpPr>
          <p:cNvPr id="3" name="Footer Placeholder 2"/>
          <p:cNvSpPr>
            <a:spLocks noGrp="1"/>
          </p:cNvSpPr>
          <p:nvPr>
            <p:ph type="ftr" sz="quarter" idx="11"/>
          </p:nvPr>
        </p:nvSpPr>
        <p:spPr/>
        <p:txBody>
          <a:bodyPr/>
          <a:lstStyle/>
          <a:p>
            <a:r>
              <a:rPr lang="en-US"/>
              <a:t>Rotary Club of Canterbury: Connecting in Isolation Project</a:t>
            </a:r>
          </a:p>
        </p:txBody>
      </p:sp>
      <p:sp>
        <p:nvSpPr>
          <p:cNvPr id="4" name="Slide Number Placeholder 3"/>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2762544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19967E-74A5-4ED8-8326-CF8E3BA6EF5F}" type="datetime1">
              <a:rPr lang="en-US" smtClean="0"/>
              <a:t>10/17/2020</a:t>
            </a:fld>
            <a:endParaRPr lang="en-US"/>
          </a:p>
        </p:txBody>
      </p:sp>
      <p:sp>
        <p:nvSpPr>
          <p:cNvPr id="6" name="Footer Placeholder 5"/>
          <p:cNvSpPr>
            <a:spLocks noGrp="1"/>
          </p:cNvSpPr>
          <p:nvPr>
            <p:ph type="ftr" sz="quarter" idx="11"/>
          </p:nvPr>
        </p:nvSpPr>
        <p:spPr/>
        <p:txBody>
          <a:bodyPr/>
          <a:lstStyle/>
          <a:p>
            <a:r>
              <a:rPr lang="en-US"/>
              <a:t>Rotary Club of Canterbury: Connecting in Isolation Project</a:t>
            </a:r>
          </a:p>
        </p:txBody>
      </p:sp>
      <p:sp>
        <p:nvSpPr>
          <p:cNvPr id="7" name="Slide Number Placeholder 6"/>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148424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6C20C2-9E88-4E04-AB0C-62B051A6916A}" type="datetime1">
              <a:rPr lang="en-US" smtClean="0"/>
              <a:t>10/17/2020</a:t>
            </a:fld>
            <a:endParaRPr lang="en-US"/>
          </a:p>
        </p:txBody>
      </p:sp>
      <p:sp>
        <p:nvSpPr>
          <p:cNvPr id="6" name="Footer Placeholder 5"/>
          <p:cNvSpPr>
            <a:spLocks noGrp="1"/>
          </p:cNvSpPr>
          <p:nvPr>
            <p:ph type="ftr" sz="quarter" idx="11"/>
          </p:nvPr>
        </p:nvSpPr>
        <p:spPr/>
        <p:txBody>
          <a:bodyPr/>
          <a:lstStyle/>
          <a:p>
            <a:r>
              <a:rPr lang="en-US"/>
              <a:t>Rotary Club of Canterbury: Connecting in Isolation Project</a:t>
            </a:r>
          </a:p>
        </p:txBody>
      </p:sp>
      <p:sp>
        <p:nvSpPr>
          <p:cNvPr id="7" name="Slide Number Placeholder 6"/>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2700051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BAF3A3-B832-4704-B7AF-BD03AC0DA1FE}" type="datetime1">
              <a:rPr lang="en-US" smtClean="0"/>
              <a:t>10/17/2020</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Rotary Club of Canterbury: Connecting in Isolation Project</a:t>
            </a: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6C17F-E5A4-4123-831E-B6BE4BD60FE1}" type="slidenum">
              <a:rPr lang="en-US" smtClean="0"/>
              <a:t>‹#›</a:t>
            </a:fld>
            <a:endParaRPr lang="en-US"/>
          </a:p>
        </p:txBody>
      </p:sp>
    </p:spTree>
    <p:extLst>
      <p:ext uri="{BB962C8B-B14F-4D97-AF65-F5344CB8AC3E}">
        <p14:creationId xmlns:p14="http://schemas.microsoft.com/office/powerpoint/2010/main" val="3599127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www.pngall.com/businessman-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s://www.flickr.com/photos/williamnyk/359811375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canterburyrotary.org/"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mailto:president@caterburyrotary.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9.jpg"/><Relationship Id="rId4" Type="http://schemas.openxmlformats.org/officeDocument/2006/relationships/hyperlink" Target="https://www.pexels.com/photo/close-up-letters-scrabble-wood-27888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6283-8584-41BE-8A26-BCA03C01ADD0}"/>
              </a:ext>
            </a:extLst>
          </p:cNvPr>
          <p:cNvSpPr>
            <a:spLocks noGrp="1"/>
          </p:cNvSpPr>
          <p:nvPr>
            <p:ph type="title"/>
          </p:nvPr>
        </p:nvSpPr>
        <p:spPr>
          <a:xfrm>
            <a:off x="1142854" y="915509"/>
            <a:ext cx="7620292" cy="1028616"/>
          </a:xfrm>
          <a:solidFill>
            <a:schemeClr val="bg1"/>
          </a:solidFill>
          <a:ln>
            <a:noFill/>
          </a:ln>
        </p:spPr>
        <p:txBody>
          <a:bodyPr>
            <a:normAutofit/>
          </a:bodyPr>
          <a:lstStyle/>
          <a:p>
            <a:pPr algn="ctr"/>
            <a:r>
              <a:rPr lang="en-US" sz="4359" b="1" dirty="0">
                <a:ln w="9525">
                  <a:solidFill>
                    <a:schemeClr val="bg1"/>
                  </a:solidFill>
                  <a:prstDash val="solid"/>
                </a:ln>
                <a:latin typeface="Franklin Gothic Demi" panose="020B0703020102020204" pitchFamily="34" charset="0"/>
              </a:rPr>
              <a:t>Bill’s Taxi Tales</a:t>
            </a:r>
          </a:p>
        </p:txBody>
      </p:sp>
      <p:pic>
        <p:nvPicPr>
          <p:cNvPr id="13" name="Content Placeholder 12" descr="A close up of a car&#10;&#10;Description automatically generated">
            <a:extLst>
              <a:ext uri="{FF2B5EF4-FFF2-40B4-BE49-F238E27FC236}">
                <a16:creationId xmlns:a16="http://schemas.microsoft.com/office/drawing/2014/main" id="{1AA73F56-F062-4B71-9EB0-A9E9BDF5576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72439" y="1825625"/>
            <a:ext cx="5961122" cy="4351338"/>
          </a:xfrm>
        </p:spPr>
      </p:pic>
      <p:sp>
        <p:nvSpPr>
          <p:cNvPr id="8" name="Footer Placeholder 7">
            <a:extLst>
              <a:ext uri="{FF2B5EF4-FFF2-40B4-BE49-F238E27FC236}">
                <a16:creationId xmlns:a16="http://schemas.microsoft.com/office/drawing/2014/main" id="{B5E8649C-00A5-46F6-A3B0-77C15A54BAF0}"/>
              </a:ext>
            </a:extLst>
          </p:cNvPr>
          <p:cNvSpPr>
            <a:spLocks noGrp="1"/>
          </p:cNvSpPr>
          <p:nvPr>
            <p:ph type="ftr" sz="quarter" idx="11"/>
          </p:nvPr>
        </p:nvSpPr>
        <p:spPr>
          <a:xfrm>
            <a:off x="396398" y="6368870"/>
            <a:ext cx="3491041" cy="365125"/>
          </a:xfrm>
        </p:spPr>
        <p:txBody>
          <a:bodyPr/>
          <a:lstStyle/>
          <a:p>
            <a:pPr algn="l"/>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
        <p:nvSpPr>
          <p:cNvPr id="9" name="Slide Number Placeholder 8">
            <a:extLst>
              <a:ext uri="{FF2B5EF4-FFF2-40B4-BE49-F238E27FC236}">
                <a16:creationId xmlns:a16="http://schemas.microsoft.com/office/drawing/2014/main" id="{8959C7D7-4D7E-4C89-A2BE-174B1DF99D25}"/>
              </a:ext>
            </a:extLst>
          </p:cNvPr>
          <p:cNvSpPr>
            <a:spLocks noGrp="1"/>
          </p:cNvSpPr>
          <p:nvPr>
            <p:ph type="sldNum" sz="quarter" idx="12"/>
          </p:nvPr>
        </p:nvSpPr>
        <p:spPr/>
        <p:txBody>
          <a:bodyPr/>
          <a:lstStyle/>
          <a:p>
            <a:fld id="{DC56C17F-E5A4-4123-831E-B6BE4BD60FE1}" type="slidenum">
              <a:rPr lang="en-US" sz="1000" smtClean="0"/>
              <a:t>1</a:t>
            </a:fld>
            <a:endParaRPr lang="en-US" sz="1000" dirty="0"/>
          </a:p>
        </p:txBody>
      </p:sp>
      <p:pic>
        <p:nvPicPr>
          <p:cNvPr id="10" name="Picture 9" descr="A picture containing drawing&#10;&#10;Description automatically generated">
            <a:extLst>
              <a:ext uri="{FF2B5EF4-FFF2-40B4-BE49-F238E27FC236}">
                <a16:creationId xmlns:a16="http://schemas.microsoft.com/office/drawing/2014/main" id="{2D7BD129-E5EF-40F6-8A25-CCA102C0DF37}"/>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94318" y="306567"/>
            <a:ext cx="1159531" cy="490441"/>
          </a:xfrm>
          <a:prstGeom prst="rect">
            <a:avLst/>
          </a:prstGeom>
        </p:spPr>
      </p:pic>
    </p:spTree>
    <p:extLst>
      <p:ext uri="{BB962C8B-B14F-4D97-AF65-F5344CB8AC3E}">
        <p14:creationId xmlns:p14="http://schemas.microsoft.com/office/powerpoint/2010/main" val="2491233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83388E-87C8-4DB9-8E72-EF01D4728872}"/>
              </a:ext>
            </a:extLst>
          </p:cNvPr>
          <p:cNvSpPr>
            <a:spLocks noGrp="1"/>
          </p:cNvSpPr>
          <p:nvPr>
            <p:ph type="title"/>
          </p:nvPr>
        </p:nvSpPr>
        <p:spPr>
          <a:xfrm>
            <a:off x="889505" y="409702"/>
            <a:ext cx="5376384" cy="738974"/>
          </a:xfrm>
        </p:spPr>
        <p:txBody>
          <a:bodyPr>
            <a:noAutofit/>
          </a:bodyPr>
          <a:lstStyle/>
          <a:p>
            <a:r>
              <a:rPr lang="en-US" b="1" cap="small" dirty="0"/>
              <a:t>An Unusual Occupation</a:t>
            </a:r>
          </a:p>
        </p:txBody>
      </p:sp>
      <p:sp>
        <p:nvSpPr>
          <p:cNvPr id="11" name="Footer Placeholder 7">
            <a:extLst>
              <a:ext uri="{FF2B5EF4-FFF2-40B4-BE49-F238E27FC236}">
                <a16:creationId xmlns:a16="http://schemas.microsoft.com/office/drawing/2014/main" id="{B707EFE1-E6D8-42F4-8974-1743C7BCEF97}"/>
              </a:ext>
            </a:extLst>
          </p:cNvPr>
          <p:cNvSpPr>
            <a:spLocks noGrp="1"/>
          </p:cNvSpPr>
          <p:nvPr>
            <p:ph type="ftr" sz="quarter" idx="11"/>
          </p:nvPr>
        </p:nvSpPr>
        <p:spPr>
          <a:xfrm>
            <a:off x="681037" y="6342662"/>
            <a:ext cx="3491041" cy="365125"/>
          </a:xfrm>
        </p:spPr>
        <p:txBody>
          <a:bodyPr/>
          <a:lstStyle/>
          <a:p>
            <a:pPr algn="l"/>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
        <p:nvSpPr>
          <p:cNvPr id="10" name="Slide Number Placeholder 9">
            <a:extLst>
              <a:ext uri="{FF2B5EF4-FFF2-40B4-BE49-F238E27FC236}">
                <a16:creationId xmlns:a16="http://schemas.microsoft.com/office/drawing/2014/main" id="{CE0952CB-5A5D-4434-B746-2145679E9F1E}"/>
              </a:ext>
            </a:extLst>
          </p:cNvPr>
          <p:cNvSpPr>
            <a:spLocks noGrp="1"/>
          </p:cNvSpPr>
          <p:nvPr>
            <p:ph type="sldNum" sz="quarter" idx="12"/>
          </p:nvPr>
        </p:nvSpPr>
        <p:spPr/>
        <p:txBody>
          <a:bodyPr/>
          <a:lstStyle/>
          <a:p>
            <a:fld id="{DC56C17F-E5A4-4123-831E-B6BE4BD60FE1}" type="slidenum">
              <a:rPr lang="en-US" sz="1000" smtClean="0"/>
              <a:t>10</a:t>
            </a:fld>
            <a:endParaRPr lang="en-US" sz="1000" dirty="0"/>
          </a:p>
        </p:txBody>
      </p:sp>
      <p:sp>
        <p:nvSpPr>
          <p:cNvPr id="9" name="AutoShape 4">
            <a:extLst>
              <a:ext uri="{FF2B5EF4-FFF2-40B4-BE49-F238E27FC236}">
                <a16:creationId xmlns:a16="http://schemas.microsoft.com/office/drawing/2014/main" id="{B2597B05-69E9-49AC-A85A-074FB00426DB}"/>
              </a:ext>
            </a:extLst>
          </p:cNvPr>
          <p:cNvSpPr>
            <a:spLocks noChangeAspect="1" noChangeArrowheads="1"/>
          </p:cNvSpPr>
          <p:nvPr/>
        </p:nvSpPr>
        <p:spPr bwMode="auto">
          <a:xfrm>
            <a:off x="4854796" y="3330797"/>
            <a:ext cx="195390" cy="1953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8617" tIns="29309" rIns="58617" bIns="29309" numCol="1" anchor="t" anchorCtr="0" compatLnSpc="1">
            <a:prstTxWarp prst="textNoShape">
              <a:avLst/>
            </a:prstTxWarp>
          </a:bodyPr>
          <a:lstStyle/>
          <a:p>
            <a:endParaRPr lang="en-US" sz="1154"/>
          </a:p>
        </p:txBody>
      </p:sp>
      <p:sp>
        <p:nvSpPr>
          <p:cNvPr id="2" name="TextBox 1">
            <a:extLst>
              <a:ext uri="{FF2B5EF4-FFF2-40B4-BE49-F238E27FC236}">
                <a16:creationId xmlns:a16="http://schemas.microsoft.com/office/drawing/2014/main" id="{3CCA8404-C1CD-464A-850C-AD6DE0695B9D}"/>
              </a:ext>
            </a:extLst>
          </p:cNvPr>
          <p:cNvSpPr txBox="1"/>
          <p:nvPr/>
        </p:nvSpPr>
        <p:spPr>
          <a:xfrm>
            <a:off x="889505" y="1239546"/>
            <a:ext cx="4491964" cy="4864665"/>
          </a:xfrm>
          <a:prstGeom prst="rect">
            <a:avLst/>
          </a:prstGeom>
          <a:noFill/>
        </p:spPr>
        <p:txBody>
          <a:bodyPr wrap="square" rtlCol="0">
            <a:spAutoFit/>
          </a:bodyPr>
          <a:lstStyle/>
          <a:p>
            <a:pPr defTabSz="486488">
              <a:lnSpc>
                <a:spcPct val="114000"/>
              </a:lnSpc>
              <a:spcBef>
                <a:spcPts val="385"/>
              </a:spcBef>
              <a:spcAft>
                <a:spcPts val="385"/>
              </a:spcAft>
              <a:defRPr sz="2300"/>
            </a:pPr>
            <a:r>
              <a:rPr lang="en-US" sz="2400" dirty="0"/>
              <a:t>I was hailed by a well-dressed businessman wanting to go to the airport. </a:t>
            </a:r>
          </a:p>
          <a:p>
            <a:pPr defTabSz="486488">
              <a:lnSpc>
                <a:spcPct val="114000"/>
              </a:lnSpc>
              <a:spcBef>
                <a:spcPts val="385"/>
              </a:spcBef>
              <a:spcAft>
                <a:spcPts val="385"/>
              </a:spcAft>
              <a:defRPr sz="2300"/>
            </a:pPr>
            <a:r>
              <a:rPr lang="en-US" sz="2400" dirty="0"/>
              <a:t>As well as being bigger jobs, paying more, jobs to or from the airport give the driver a good chance for a chat with the passenger.</a:t>
            </a:r>
          </a:p>
          <a:p>
            <a:pPr defTabSz="486488">
              <a:lnSpc>
                <a:spcPct val="114000"/>
              </a:lnSpc>
              <a:spcBef>
                <a:spcPts val="385"/>
              </a:spcBef>
              <a:spcAft>
                <a:spcPts val="385"/>
              </a:spcAft>
              <a:defRPr sz="2300"/>
            </a:pPr>
            <a:r>
              <a:rPr lang="en-US" sz="2400" dirty="0"/>
              <a:t>“What do you do”, is often a good way to get the ball rolling.</a:t>
            </a:r>
            <a:endParaRPr lang="en-AU" sz="2400" dirty="0"/>
          </a:p>
          <a:p>
            <a:pPr defTabSz="486488">
              <a:lnSpc>
                <a:spcPct val="114000"/>
              </a:lnSpc>
              <a:spcBef>
                <a:spcPts val="385"/>
              </a:spcBef>
              <a:spcAft>
                <a:spcPts val="385"/>
              </a:spcAft>
              <a:defRPr sz="2300"/>
            </a:pPr>
            <a:endParaRPr lang="en-US" sz="1538" dirty="0"/>
          </a:p>
        </p:txBody>
      </p:sp>
      <p:pic>
        <p:nvPicPr>
          <p:cNvPr id="7" name="Picture 6" descr="A person wearing a suit and tie&#10;&#10;Description automatically generated">
            <a:extLst>
              <a:ext uri="{FF2B5EF4-FFF2-40B4-BE49-F238E27FC236}">
                <a16:creationId xmlns:a16="http://schemas.microsoft.com/office/drawing/2014/main" id="{2C4A8324-BFDD-4627-A68B-6F10D065BB4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771213" y="1239546"/>
            <a:ext cx="3303628" cy="4308722"/>
          </a:xfrm>
          <a:prstGeom prst="rect">
            <a:avLst/>
          </a:prstGeom>
        </p:spPr>
      </p:pic>
    </p:spTree>
    <p:extLst>
      <p:ext uri="{BB962C8B-B14F-4D97-AF65-F5344CB8AC3E}">
        <p14:creationId xmlns:p14="http://schemas.microsoft.com/office/powerpoint/2010/main" val="1737197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25D197F0-F18A-4229-9BD4-53D43DC3EFF9}"/>
              </a:ext>
            </a:extLst>
          </p:cNvPr>
          <p:cNvSpPr>
            <a:spLocks noGrp="1"/>
          </p:cNvSpPr>
          <p:nvPr>
            <p:ph type="title"/>
          </p:nvPr>
        </p:nvSpPr>
        <p:spPr>
          <a:xfrm>
            <a:off x="681037" y="597870"/>
            <a:ext cx="3651120" cy="1200950"/>
          </a:xfrm>
        </p:spPr>
        <p:txBody>
          <a:bodyPr>
            <a:noAutofit/>
          </a:bodyPr>
          <a:lstStyle/>
          <a:p>
            <a:r>
              <a:rPr lang="en-US" b="1" cap="small" dirty="0"/>
              <a:t>An Unusual </a:t>
            </a:r>
            <a:br>
              <a:rPr lang="en-US" b="1" cap="small" dirty="0"/>
            </a:br>
            <a:r>
              <a:rPr lang="en-US" b="1" cap="small" dirty="0"/>
              <a:t>Occupation</a:t>
            </a:r>
          </a:p>
        </p:txBody>
      </p:sp>
      <p:sp>
        <p:nvSpPr>
          <p:cNvPr id="8" name="Footer Placeholder 7">
            <a:extLst>
              <a:ext uri="{FF2B5EF4-FFF2-40B4-BE49-F238E27FC236}">
                <a16:creationId xmlns:a16="http://schemas.microsoft.com/office/drawing/2014/main" id="{E40CD775-E325-459E-B337-FE8F2F9E8E6F}"/>
              </a:ext>
            </a:extLst>
          </p:cNvPr>
          <p:cNvSpPr>
            <a:spLocks noGrp="1"/>
          </p:cNvSpPr>
          <p:nvPr>
            <p:ph type="ftr" sz="quarter" idx="11"/>
          </p:nvPr>
        </p:nvSpPr>
        <p:spPr>
          <a:xfrm>
            <a:off x="681037" y="6342662"/>
            <a:ext cx="3491041" cy="365125"/>
          </a:xfrm>
        </p:spPr>
        <p:txBody>
          <a:bodyPr/>
          <a:lstStyle/>
          <a:p>
            <a:pPr algn="l"/>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
        <p:nvSpPr>
          <p:cNvPr id="7" name="Slide Number Placeholder 6">
            <a:extLst>
              <a:ext uri="{FF2B5EF4-FFF2-40B4-BE49-F238E27FC236}">
                <a16:creationId xmlns:a16="http://schemas.microsoft.com/office/drawing/2014/main" id="{D48F9168-2FFB-4EB9-902A-0BCA1C46B000}"/>
              </a:ext>
            </a:extLst>
          </p:cNvPr>
          <p:cNvSpPr>
            <a:spLocks noGrp="1"/>
          </p:cNvSpPr>
          <p:nvPr>
            <p:ph type="sldNum" sz="quarter" idx="12"/>
          </p:nvPr>
        </p:nvSpPr>
        <p:spPr/>
        <p:txBody>
          <a:bodyPr/>
          <a:lstStyle/>
          <a:p>
            <a:fld id="{DC56C17F-E5A4-4123-831E-B6BE4BD60FE1}" type="slidenum">
              <a:rPr lang="en-US" sz="1000" smtClean="0"/>
              <a:t>11</a:t>
            </a:fld>
            <a:endParaRPr lang="en-US" sz="1000" dirty="0"/>
          </a:p>
        </p:txBody>
      </p:sp>
      <p:sp>
        <p:nvSpPr>
          <p:cNvPr id="4" name="“I'm a car spotter or broker”, he said.…">
            <a:extLst>
              <a:ext uri="{FF2B5EF4-FFF2-40B4-BE49-F238E27FC236}">
                <a16:creationId xmlns:a16="http://schemas.microsoft.com/office/drawing/2014/main" id="{A9204489-2952-407F-A37C-167794FB02E3}"/>
              </a:ext>
            </a:extLst>
          </p:cNvPr>
          <p:cNvSpPr txBox="1"/>
          <p:nvPr/>
        </p:nvSpPr>
        <p:spPr>
          <a:xfrm>
            <a:off x="4512040" y="597870"/>
            <a:ext cx="4712923" cy="56622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07" tIns="29307" rIns="29307" bIns="29307">
            <a:spAutoFit/>
          </a:bodyPr>
          <a:lstStyle/>
          <a:p>
            <a:pPr defTabSz="486488">
              <a:lnSpc>
                <a:spcPct val="114000"/>
              </a:lnSpc>
              <a:spcBef>
                <a:spcPts val="600"/>
              </a:spcBef>
              <a:spcAft>
                <a:spcPts val="600"/>
              </a:spcAft>
              <a:defRPr sz="2300"/>
            </a:pPr>
            <a:r>
              <a:rPr sz="2400" dirty="0"/>
              <a:t>“I'm a car spotter or broker”, he said.</a:t>
            </a:r>
            <a:r>
              <a:rPr lang="en-AU" sz="2400" dirty="0"/>
              <a:t> </a:t>
            </a:r>
            <a:r>
              <a:rPr sz="2400" dirty="0"/>
              <a:t>“I look around in car sales yards, newspaper ads, the internet, for cars that are for sale, and which I know can be sold for more somewhere else, perhaps interstate, perhaps just in a different dealership.</a:t>
            </a:r>
            <a:r>
              <a:rPr lang="en-AU" sz="2400" dirty="0"/>
              <a:t>" </a:t>
            </a:r>
          </a:p>
          <a:p>
            <a:pPr defTabSz="486488">
              <a:lnSpc>
                <a:spcPct val="114000"/>
              </a:lnSpc>
              <a:spcBef>
                <a:spcPts val="600"/>
              </a:spcBef>
              <a:spcAft>
                <a:spcPts val="600"/>
              </a:spcAft>
              <a:defRPr sz="2300"/>
            </a:pPr>
            <a:r>
              <a:rPr lang="en-AU" sz="2400" dirty="0"/>
              <a:t>“</a:t>
            </a:r>
            <a:r>
              <a:rPr sz="2400" dirty="0"/>
              <a:t>Then I ring the second dealer, tell him about the car, and if he is interested, put the seller and the second dealer in touch with each other. Then I send them both an invoice for $250.”</a:t>
            </a:r>
          </a:p>
        </p:txBody>
      </p:sp>
      <p:pic>
        <p:nvPicPr>
          <p:cNvPr id="9" name="Picture 8" descr="A picture containing book, covered, colorful, laying&#10;&#10;Description automatically generated">
            <a:extLst>
              <a:ext uri="{FF2B5EF4-FFF2-40B4-BE49-F238E27FC236}">
                <a16:creationId xmlns:a16="http://schemas.microsoft.com/office/drawing/2014/main" id="{B654DD9C-AD78-41B1-86C4-D0FF630E768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8887" y="2360827"/>
            <a:ext cx="3347967" cy="2510975"/>
          </a:xfrm>
          <a:prstGeom prst="rect">
            <a:avLst/>
          </a:prstGeom>
          <a:ln w="38100">
            <a:solidFill>
              <a:schemeClr val="accent1">
                <a:lumMod val="75000"/>
              </a:schemeClr>
            </a:solidFill>
          </a:ln>
        </p:spPr>
      </p:pic>
    </p:spTree>
    <p:extLst>
      <p:ext uri="{BB962C8B-B14F-4D97-AF65-F5344CB8AC3E}">
        <p14:creationId xmlns:p14="http://schemas.microsoft.com/office/powerpoint/2010/main" val="2897233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83388E-87C8-4DB9-8E72-EF01D4728872}"/>
              </a:ext>
            </a:extLst>
          </p:cNvPr>
          <p:cNvSpPr>
            <a:spLocks noGrp="1"/>
          </p:cNvSpPr>
          <p:nvPr>
            <p:ph type="title"/>
          </p:nvPr>
        </p:nvSpPr>
        <p:spPr>
          <a:xfrm>
            <a:off x="545956" y="254566"/>
            <a:ext cx="8580385" cy="788717"/>
          </a:xfrm>
        </p:spPr>
        <p:txBody>
          <a:bodyPr>
            <a:normAutofit/>
          </a:bodyPr>
          <a:lstStyle/>
          <a:p>
            <a:r>
              <a:rPr lang="en-US" sz="4000" b="1" cap="small" dirty="0"/>
              <a:t>Quick Quiz – Who’s on the Banknotes?</a:t>
            </a:r>
          </a:p>
        </p:txBody>
      </p:sp>
      <p:sp>
        <p:nvSpPr>
          <p:cNvPr id="11" name="Footer Placeholder 7">
            <a:extLst>
              <a:ext uri="{FF2B5EF4-FFF2-40B4-BE49-F238E27FC236}">
                <a16:creationId xmlns:a16="http://schemas.microsoft.com/office/drawing/2014/main" id="{B28D8E2D-7516-4C9C-A5B5-50C69668C084}"/>
              </a:ext>
            </a:extLst>
          </p:cNvPr>
          <p:cNvSpPr>
            <a:spLocks noGrp="1"/>
          </p:cNvSpPr>
          <p:nvPr>
            <p:ph type="ftr" sz="quarter" idx="11"/>
          </p:nvPr>
        </p:nvSpPr>
        <p:spPr>
          <a:xfrm>
            <a:off x="530967" y="6402416"/>
            <a:ext cx="3491041" cy="365125"/>
          </a:xfrm>
        </p:spPr>
        <p:txBody>
          <a:bodyPr/>
          <a:lstStyle/>
          <a:p>
            <a:pPr algn="l"/>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
        <p:nvSpPr>
          <p:cNvPr id="8" name="Slide Number Placeholder 7">
            <a:extLst>
              <a:ext uri="{FF2B5EF4-FFF2-40B4-BE49-F238E27FC236}">
                <a16:creationId xmlns:a16="http://schemas.microsoft.com/office/drawing/2014/main" id="{F574F5B7-75AF-4924-8A4C-09C46CA9AE16}"/>
              </a:ext>
            </a:extLst>
          </p:cNvPr>
          <p:cNvSpPr>
            <a:spLocks noGrp="1"/>
          </p:cNvSpPr>
          <p:nvPr>
            <p:ph type="sldNum" sz="quarter" idx="12"/>
          </p:nvPr>
        </p:nvSpPr>
        <p:spPr/>
        <p:txBody>
          <a:bodyPr/>
          <a:lstStyle/>
          <a:p>
            <a:fld id="{DC56C17F-E5A4-4123-831E-B6BE4BD60FE1}" type="slidenum">
              <a:rPr lang="en-US" sz="1000" smtClean="0"/>
              <a:t>12</a:t>
            </a:fld>
            <a:endParaRPr lang="en-US" sz="1000" dirty="0"/>
          </a:p>
        </p:txBody>
      </p:sp>
      <p:sp>
        <p:nvSpPr>
          <p:cNvPr id="9" name="AutoShape 4">
            <a:extLst>
              <a:ext uri="{FF2B5EF4-FFF2-40B4-BE49-F238E27FC236}">
                <a16:creationId xmlns:a16="http://schemas.microsoft.com/office/drawing/2014/main" id="{B2597B05-69E9-49AC-A85A-074FB00426DB}"/>
              </a:ext>
            </a:extLst>
          </p:cNvPr>
          <p:cNvSpPr>
            <a:spLocks noChangeAspect="1" noChangeArrowheads="1"/>
          </p:cNvSpPr>
          <p:nvPr/>
        </p:nvSpPr>
        <p:spPr bwMode="auto">
          <a:xfrm>
            <a:off x="4854796" y="3330797"/>
            <a:ext cx="195390" cy="1953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8617" tIns="29309" rIns="58617" bIns="29309" numCol="1" anchor="t" anchorCtr="0" compatLnSpc="1">
            <a:prstTxWarp prst="textNoShape">
              <a:avLst/>
            </a:prstTxWarp>
          </a:bodyPr>
          <a:lstStyle/>
          <a:p>
            <a:endParaRPr lang="en-US" sz="1154"/>
          </a:p>
        </p:txBody>
      </p:sp>
      <p:pic>
        <p:nvPicPr>
          <p:cNvPr id="14" name="Picture 13" descr="A close up of text on a white background&#10;&#10;Description automatically generated">
            <a:extLst>
              <a:ext uri="{FF2B5EF4-FFF2-40B4-BE49-F238E27FC236}">
                <a16:creationId xmlns:a16="http://schemas.microsoft.com/office/drawing/2014/main" id="{889B42F9-222D-42B5-BD08-3DABC0087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776" y="1206056"/>
            <a:ext cx="3300419" cy="1650210"/>
          </a:xfrm>
          <a:prstGeom prst="rect">
            <a:avLst/>
          </a:prstGeom>
        </p:spPr>
      </p:pic>
      <p:pic>
        <p:nvPicPr>
          <p:cNvPr id="16" name="Picture 15" descr="A close up of a piece of paper&#10;&#10;Description automatically generated">
            <a:extLst>
              <a:ext uri="{FF2B5EF4-FFF2-40B4-BE49-F238E27FC236}">
                <a16:creationId xmlns:a16="http://schemas.microsoft.com/office/drawing/2014/main" id="{BF8DEEA6-3FDE-4BCE-90F7-550C5C6D0B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7333" y="1199318"/>
            <a:ext cx="3279749" cy="1639875"/>
          </a:xfrm>
          <a:prstGeom prst="rect">
            <a:avLst/>
          </a:prstGeom>
        </p:spPr>
      </p:pic>
      <p:pic>
        <p:nvPicPr>
          <p:cNvPr id="18" name="Picture 17" descr="A close up of a mans face&#10;&#10;Description automatically generated">
            <a:extLst>
              <a:ext uri="{FF2B5EF4-FFF2-40B4-BE49-F238E27FC236}">
                <a16:creationId xmlns:a16="http://schemas.microsoft.com/office/drawing/2014/main" id="{51C60754-858D-4363-B400-FD5E1D4B4F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1" y="3947459"/>
            <a:ext cx="3300419" cy="1567699"/>
          </a:xfrm>
          <a:prstGeom prst="rect">
            <a:avLst/>
          </a:prstGeom>
        </p:spPr>
      </p:pic>
      <p:pic>
        <p:nvPicPr>
          <p:cNvPr id="20" name="Picture 19" descr="A close up of a mans face&#10;&#10;Description automatically generated">
            <a:extLst>
              <a:ext uri="{FF2B5EF4-FFF2-40B4-BE49-F238E27FC236}">
                <a16:creationId xmlns:a16="http://schemas.microsoft.com/office/drawing/2014/main" id="{AA633FB4-03F6-4443-93E4-4ADDB00638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4450" y="3933698"/>
            <a:ext cx="3329104" cy="1581324"/>
          </a:xfrm>
          <a:prstGeom prst="rect">
            <a:avLst/>
          </a:prstGeom>
        </p:spPr>
      </p:pic>
      <p:sp>
        <p:nvSpPr>
          <p:cNvPr id="21" name="TextBox 20">
            <a:extLst>
              <a:ext uri="{FF2B5EF4-FFF2-40B4-BE49-F238E27FC236}">
                <a16:creationId xmlns:a16="http://schemas.microsoft.com/office/drawing/2014/main" id="{046E8761-3E52-49D5-9B2A-A57AE225D5B8}"/>
              </a:ext>
            </a:extLst>
          </p:cNvPr>
          <p:cNvSpPr txBox="1"/>
          <p:nvPr/>
        </p:nvSpPr>
        <p:spPr>
          <a:xfrm>
            <a:off x="5284665" y="5649030"/>
            <a:ext cx="4369001" cy="830997"/>
          </a:xfrm>
          <a:prstGeom prst="rect">
            <a:avLst/>
          </a:prstGeom>
          <a:noFill/>
        </p:spPr>
        <p:txBody>
          <a:bodyPr wrap="square" rtlCol="0">
            <a:spAutoFit/>
          </a:bodyPr>
          <a:lstStyle/>
          <a:p>
            <a:pPr>
              <a:spcBef>
                <a:spcPts val="769"/>
              </a:spcBef>
            </a:pPr>
            <a:r>
              <a:rPr lang="en-AU" sz="2400" dirty="0"/>
              <a:t>Hint: Journalist (Canberra suburb of Gilmore named for her)</a:t>
            </a:r>
          </a:p>
        </p:txBody>
      </p:sp>
      <p:sp>
        <p:nvSpPr>
          <p:cNvPr id="2" name="TextBox 1">
            <a:extLst>
              <a:ext uri="{FF2B5EF4-FFF2-40B4-BE49-F238E27FC236}">
                <a16:creationId xmlns:a16="http://schemas.microsoft.com/office/drawing/2014/main" id="{3126E3C3-AC4F-4EDE-AE5A-7CF9AA70C2B7}"/>
              </a:ext>
            </a:extLst>
          </p:cNvPr>
          <p:cNvSpPr txBox="1"/>
          <p:nvPr/>
        </p:nvSpPr>
        <p:spPr>
          <a:xfrm>
            <a:off x="842481" y="3061697"/>
            <a:ext cx="3978456" cy="461665"/>
          </a:xfrm>
          <a:prstGeom prst="rect">
            <a:avLst/>
          </a:prstGeom>
          <a:noFill/>
        </p:spPr>
        <p:txBody>
          <a:bodyPr wrap="square" rtlCol="0">
            <a:spAutoFit/>
          </a:bodyPr>
          <a:lstStyle/>
          <a:p>
            <a:pPr>
              <a:spcBef>
                <a:spcPts val="192"/>
              </a:spcBef>
            </a:pPr>
            <a:r>
              <a:rPr lang="en-AU" sz="2400" dirty="0"/>
              <a:t>Hint: She cuts a regal figure</a:t>
            </a:r>
          </a:p>
        </p:txBody>
      </p:sp>
      <p:sp>
        <p:nvSpPr>
          <p:cNvPr id="3" name="TextBox 2">
            <a:extLst>
              <a:ext uri="{FF2B5EF4-FFF2-40B4-BE49-F238E27FC236}">
                <a16:creationId xmlns:a16="http://schemas.microsoft.com/office/drawing/2014/main" id="{D279EC0B-F9A7-4020-86B1-6A84A3445813}"/>
              </a:ext>
            </a:extLst>
          </p:cNvPr>
          <p:cNvSpPr txBox="1"/>
          <p:nvPr/>
        </p:nvSpPr>
        <p:spPr>
          <a:xfrm>
            <a:off x="5356238" y="3064522"/>
            <a:ext cx="3868724" cy="461665"/>
          </a:xfrm>
          <a:prstGeom prst="rect">
            <a:avLst/>
          </a:prstGeom>
          <a:noFill/>
        </p:spPr>
        <p:txBody>
          <a:bodyPr wrap="square" rtlCol="0">
            <a:spAutoFit/>
          </a:bodyPr>
          <a:lstStyle/>
          <a:p>
            <a:pPr>
              <a:spcBef>
                <a:spcPts val="192"/>
              </a:spcBef>
            </a:pPr>
            <a:r>
              <a:rPr lang="en-AU" sz="2400" dirty="0"/>
              <a:t>Hint: The house on the hill</a:t>
            </a:r>
          </a:p>
        </p:txBody>
      </p:sp>
      <p:sp>
        <p:nvSpPr>
          <p:cNvPr id="5" name="TextBox 4">
            <a:extLst>
              <a:ext uri="{FF2B5EF4-FFF2-40B4-BE49-F238E27FC236}">
                <a16:creationId xmlns:a16="http://schemas.microsoft.com/office/drawing/2014/main" id="{753178FC-959C-47A5-ABFA-5DD0DDD13FEF}"/>
              </a:ext>
            </a:extLst>
          </p:cNvPr>
          <p:cNvSpPr txBox="1"/>
          <p:nvPr/>
        </p:nvSpPr>
        <p:spPr>
          <a:xfrm>
            <a:off x="786524" y="5646768"/>
            <a:ext cx="4090369" cy="830997"/>
          </a:xfrm>
          <a:prstGeom prst="rect">
            <a:avLst/>
          </a:prstGeom>
          <a:noFill/>
        </p:spPr>
        <p:txBody>
          <a:bodyPr wrap="square" rtlCol="0">
            <a:spAutoFit/>
          </a:bodyPr>
          <a:lstStyle/>
          <a:p>
            <a:pPr>
              <a:spcBef>
                <a:spcPts val="1154"/>
              </a:spcBef>
            </a:pPr>
            <a:r>
              <a:rPr lang="en-AU" sz="2400" dirty="0"/>
              <a:t>Hint: The man from Snowy River</a:t>
            </a:r>
          </a:p>
        </p:txBody>
      </p:sp>
      <p:sp>
        <p:nvSpPr>
          <p:cNvPr id="6" name="TextBox 5">
            <a:extLst>
              <a:ext uri="{FF2B5EF4-FFF2-40B4-BE49-F238E27FC236}">
                <a16:creationId xmlns:a16="http://schemas.microsoft.com/office/drawing/2014/main" id="{C217FF05-EC8D-41A3-89D2-599385E080C4}"/>
              </a:ext>
            </a:extLst>
          </p:cNvPr>
          <p:cNvSpPr txBox="1"/>
          <p:nvPr/>
        </p:nvSpPr>
        <p:spPr>
          <a:xfrm>
            <a:off x="528362" y="1202609"/>
            <a:ext cx="479686" cy="461665"/>
          </a:xfrm>
          <a:prstGeom prst="rect">
            <a:avLst/>
          </a:prstGeom>
          <a:noFill/>
        </p:spPr>
        <p:txBody>
          <a:bodyPr wrap="square" rtlCol="0">
            <a:spAutoFit/>
          </a:bodyPr>
          <a:lstStyle/>
          <a:p>
            <a:r>
              <a:rPr lang="en-AU" sz="2400" b="1" dirty="0"/>
              <a:t>1</a:t>
            </a:r>
          </a:p>
        </p:txBody>
      </p:sp>
      <p:sp>
        <p:nvSpPr>
          <p:cNvPr id="7" name="TextBox 6">
            <a:extLst>
              <a:ext uri="{FF2B5EF4-FFF2-40B4-BE49-F238E27FC236}">
                <a16:creationId xmlns:a16="http://schemas.microsoft.com/office/drawing/2014/main" id="{8515B4B4-2202-4E69-B3DE-E98C83F10881}"/>
              </a:ext>
            </a:extLst>
          </p:cNvPr>
          <p:cNvSpPr txBox="1"/>
          <p:nvPr/>
        </p:nvSpPr>
        <p:spPr>
          <a:xfrm>
            <a:off x="5024955" y="1177269"/>
            <a:ext cx="449495" cy="461665"/>
          </a:xfrm>
          <a:prstGeom prst="rect">
            <a:avLst/>
          </a:prstGeom>
          <a:noFill/>
        </p:spPr>
        <p:txBody>
          <a:bodyPr wrap="square" rtlCol="0">
            <a:spAutoFit/>
          </a:bodyPr>
          <a:lstStyle/>
          <a:p>
            <a:r>
              <a:rPr lang="en-AU" sz="2400" b="1" dirty="0"/>
              <a:t>2</a:t>
            </a:r>
          </a:p>
        </p:txBody>
      </p:sp>
      <p:sp>
        <p:nvSpPr>
          <p:cNvPr id="10" name="TextBox 9">
            <a:extLst>
              <a:ext uri="{FF2B5EF4-FFF2-40B4-BE49-F238E27FC236}">
                <a16:creationId xmlns:a16="http://schemas.microsoft.com/office/drawing/2014/main" id="{5D71D66F-B590-430C-A0BC-54A8DB476D3C}"/>
              </a:ext>
            </a:extLst>
          </p:cNvPr>
          <p:cNvSpPr txBox="1"/>
          <p:nvPr/>
        </p:nvSpPr>
        <p:spPr>
          <a:xfrm>
            <a:off x="484017" y="3898051"/>
            <a:ext cx="479686" cy="461665"/>
          </a:xfrm>
          <a:prstGeom prst="rect">
            <a:avLst/>
          </a:prstGeom>
          <a:noFill/>
        </p:spPr>
        <p:txBody>
          <a:bodyPr wrap="square" rtlCol="0">
            <a:spAutoFit/>
          </a:bodyPr>
          <a:lstStyle/>
          <a:p>
            <a:r>
              <a:rPr lang="en-AU" sz="2400" b="1" dirty="0"/>
              <a:t>3</a:t>
            </a:r>
          </a:p>
        </p:txBody>
      </p:sp>
      <p:sp>
        <p:nvSpPr>
          <p:cNvPr id="17" name="TextBox 16">
            <a:extLst>
              <a:ext uri="{FF2B5EF4-FFF2-40B4-BE49-F238E27FC236}">
                <a16:creationId xmlns:a16="http://schemas.microsoft.com/office/drawing/2014/main" id="{30061DEC-623D-4854-95AC-08C1C4F5B08B}"/>
              </a:ext>
            </a:extLst>
          </p:cNvPr>
          <p:cNvSpPr txBox="1"/>
          <p:nvPr/>
        </p:nvSpPr>
        <p:spPr>
          <a:xfrm>
            <a:off x="5050186" y="3895111"/>
            <a:ext cx="376832" cy="461665"/>
          </a:xfrm>
          <a:prstGeom prst="rect">
            <a:avLst/>
          </a:prstGeom>
          <a:noFill/>
        </p:spPr>
        <p:txBody>
          <a:bodyPr wrap="square" rtlCol="0">
            <a:spAutoFit/>
          </a:bodyPr>
          <a:lstStyle/>
          <a:p>
            <a:r>
              <a:rPr lang="en-AU" sz="2400" b="1" dirty="0"/>
              <a:t>4</a:t>
            </a:r>
          </a:p>
        </p:txBody>
      </p:sp>
    </p:spTree>
    <p:extLst>
      <p:ext uri="{BB962C8B-B14F-4D97-AF65-F5344CB8AC3E}">
        <p14:creationId xmlns:p14="http://schemas.microsoft.com/office/powerpoint/2010/main" val="1041374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4">
            <a:extLst>
              <a:ext uri="{FF2B5EF4-FFF2-40B4-BE49-F238E27FC236}">
                <a16:creationId xmlns:a16="http://schemas.microsoft.com/office/drawing/2014/main" id="{B2597B05-69E9-49AC-A85A-074FB00426DB}"/>
              </a:ext>
            </a:extLst>
          </p:cNvPr>
          <p:cNvSpPr>
            <a:spLocks noChangeAspect="1" noChangeArrowheads="1"/>
          </p:cNvSpPr>
          <p:nvPr/>
        </p:nvSpPr>
        <p:spPr bwMode="auto">
          <a:xfrm>
            <a:off x="4854796" y="3330797"/>
            <a:ext cx="195390" cy="1953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8617" tIns="29309" rIns="58617" bIns="29309" numCol="1" anchor="t" anchorCtr="0" compatLnSpc="1">
            <a:prstTxWarp prst="textNoShape">
              <a:avLst/>
            </a:prstTxWarp>
          </a:bodyPr>
          <a:lstStyle/>
          <a:p>
            <a:endParaRPr lang="en-US" sz="1154"/>
          </a:p>
        </p:txBody>
      </p:sp>
      <p:sp>
        <p:nvSpPr>
          <p:cNvPr id="12" name="Footer Placeholder 7">
            <a:extLst>
              <a:ext uri="{FF2B5EF4-FFF2-40B4-BE49-F238E27FC236}">
                <a16:creationId xmlns:a16="http://schemas.microsoft.com/office/drawing/2014/main" id="{17AE949C-B87B-4AC5-B23A-504B0A2F4BE2}"/>
              </a:ext>
            </a:extLst>
          </p:cNvPr>
          <p:cNvSpPr>
            <a:spLocks noGrp="1"/>
          </p:cNvSpPr>
          <p:nvPr>
            <p:ph type="ftr" sz="quarter" idx="11"/>
          </p:nvPr>
        </p:nvSpPr>
        <p:spPr>
          <a:xfrm>
            <a:off x="681037" y="6356352"/>
            <a:ext cx="3491041" cy="365125"/>
          </a:xfrm>
        </p:spPr>
        <p:txBody>
          <a:bodyPr/>
          <a:lstStyle/>
          <a:p>
            <a:pPr algn="l"/>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
        <p:nvSpPr>
          <p:cNvPr id="8" name="Slide Number Placeholder 7">
            <a:extLst>
              <a:ext uri="{FF2B5EF4-FFF2-40B4-BE49-F238E27FC236}">
                <a16:creationId xmlns:a16="http://schemas.microsoft.com/office/drawing/2014/main" id="{F574F5B7-75AF-4924-8A4C-09C46CA9AE16}"/>
              </a:ext>
            </a:extLst>
          </p:cNvPr>
          <p:cNvSpPr>
            <a:spLocks noGrp="1"/>
          </p:cNvSpPr>
          <p:nvPr>
            <p:ph type="sldNum" sz="quarter" idx="12"/>
          </p:nvPr>
        </p:nvSpPr>
        <p:spPr/>
        <p:txBody>
          <a:bodyPr/>
          <a:lstStyle/>
          <a:p>
            <a:fld id="{DC56C17F-E5A4-4123-831E-B6BE4BD60FE1}" type="slidenum">
              <a:rPr lang="en-US" sz="1000" smtClean="0"/>
              <a:t>13</a:t>
            </a:fld>
            <a:endParaRPr lang="en-US" sz="1000"/>
          </a:p>
        </p:txBody>
      </p:sp>
      <p:sp>
        <p:nvSpPr>
          <p:cNvPr id="21" name="TextBox 20">
            <a:extLst>
              <a:ext uri="{FF2B5EF4-FFF2-40B4-BE49-F238E27FC236}">
                <a16:creationId xmlns:a16="http://schemas.microsoft.com/office/drawing/2014/main" id="{046E8761-3E52-49D5-9B2A-A57AE225D5B8}"/>
              </a:ext>
            </a:extLst>
          </p:cNvPr>
          <p:cNvSpPr txBox="1"/>
          <p:nvPr/>
        </p:nvSpPr>
        <p:spPr>
          <a:xfrm>
            <a:off x="786902" y="2850969"/>
            <a:ext cx="4548453" cy="830997"/>
          </a:xfrm>
          <a:prstGeom prst="rect">
            <a:avLst/>
          </a:prstGeom>
          <a:noFill/>
        </p:spPr>
        <p:txBody>
          <a:bodyPr wrap="square" rtlCol="0">
            <a:spAutoFit/>
          </a:bodyPr>
          <a:lstStyle/>
          <a:p>
            <a:pPr>
              <a:spcBef>
                <a:spcPts val="192"/>
              </a:spcBef>
            </a:pPr>
            <a:r>
              <a:rPr lang="en-AU" sz="2400" dirty="0"/>
              <a:t>Hint: Convict turned business-woman</a:t>
            </a:r>
          </a:p>
        </p:txBody>
      </p:sp>
      <p:pic>
        <p:nvPicPr>
          <p:cNvPr id="3" name="Picture 2" descr="A close up of text on a white background&#10;&#10;Description automatically generated">
            <a:extLst>
              <a:ext uri="{FF2B5EF4-FFF2-40B4-BE49-F238E27FC236}">
                <a16:creationId xmlns:a16="http://schemas.microsoft.com/office/drawing/2014/main" id="{FD68BFA5-A55C-45D6-9DC0-11833547E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30" y="1203928"/>
            <a:ext cx="3418762" cy="1521349"/>
          </a:xfrm>
          <a:prstGeom prst="rect">
            <a:avLst/>
          </a:prstGeom>
        </p:spPr>
      </p:pic>
      <p:pic>
        <p:nvPicPr>
          <p:cNvPr id="6" name="Picture 5" descr="A close up of a mans face&#10;&#10;Description automatically generated">
            <a:extLst>
              <a:ext uri="{FF2B5EF4-FFF2-40B4-BE49-F238E27FC236}">
                <a16:creationId xmlns:a16="http://schemas.microsoft.com/office/drawing/2014/main" id="{AE255570-20E7-4A81-8C82-533386595F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6201" y="1203928"/>
            <a:ext cx="3418762" cy="1521349"/>
          </a:xfrm>
          <a:prstGeom prst="rect">
            <a:avLst/>
          </a:prstGeom>
        </p:spPr>
      </p:pic>
      <p:pic>
        <p:nvPicPr>
          <p:cNvPr id="11" name="Picture 10" descr="A close up of a mans face&#10;&#10;Description automatically generated">
            <a:extLst>
              <a:ext uri="{FF2B5EF4-FFF2-40B4-BE49-F238E27FC236}">
                <a16:creationId xmlns:a16="http://schemas.microsoft.com/office/drawing/2014/main" id="{C2A859DF-47ED-4AE7-8D23-D45B789C47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951" y="3807659"/>
            <a:ext cx="3491041" cy="1501148"/>
          </a:xfrm>
          <a:prstGeom prst="rect">
            <a:avLst/>
          </a:prstGeom>
        </p:spPr>
      </p:pic>
      <p:pic>
        <p:nvPicPr>
          <p:cNvPr id="13" name="Picture 12" descr="A close up of text on a black background&#10;&#10;Description automatically generated">
            <a:extLst>
              <a:ext uri="{FF2B5EF4-FFF2-40B4-BE49-F238E27FC236}">
                <a16:creationId xmlns:a16="http://schemas.microsoft.com/office/drawing/2014/main" id="{B1B72D9E-83B5-4127-9CAC-D95CC78D1B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4986" y="3760626"/>
            <a:ext cx="3541191" cy="1530362"/>
          </a:xfrm>
          <a:prstGeom prst="rect">
            <a:avLst/>
          </a:prstGeom>
        </p:spPr>
      </p:pic>
      <p:sp>
        <p:nvSpPr>
          <p:cNvPr id="15" name="Title 3">
            <a:extLst>
              <a:ext uri="{FF2B5EF4-FFF2-40B4-BE49-F238E27FC236}">
                <a16:creationId xmlns:a16="http://schemas.microsoft.com/office/drawing/2014/main" id="{006EB7C2-E54F-43F4-92B2-1A125DF98CB7}"/>
              </a:ext>
            </a:extLst>
          </p:cNvPr>
          <p:cNvSpPr>
            <a:spLocks noGrp="1"/>
          </p:cNvSpPr>
          <p:nvPr>
            <p:ph type="title"/>
          </p:nvPr>
        </p:nvSpPr>
        <p:spPr>
          <a:xfrm>
            <a:off x="545956" y="254566"/>
            <a:ext cx="8580385" cy="788717"/>
          </a:xfrm>
        </p:spPr>
        <p:txBody>
          <a:bodyPr>
            <a:normAutofit/>
          </a:bodyPr>
          <a:lstStyle/>
          <a:p>
            <a:r>
              <a:rPr lang="en-US" sz="4000" b="1" cap="small" dirty="0"/>
              <a:t>Quick Quiz – Who’s on the Banknotes?</a:t>
            </a:r>
          </a:p>
        </p:txBody>
      </p:sp>
      <p:sp>
        <p:nvSpPr>
          <p:cNvPr id="5" name="TextBox 4">
            <a:extLst>
              <a:ext uri="{FF2B5EF4-FFF2-40B4-BE49-F238E27FC236}">
                <a16:creationId xmlns:a16="http://schemas.microsoft.com/office/drawing/2014/main" id="{AF68D346-8965-4F1C-93A5-4902A1D2DD5D}"/>
              </a:ext>
            </a:extLst>
          </p:cNvPr>
          <p:cNvSpPr txBox="1"/>
          <p:nvPr/>
        </p:nvSpPr>
        <p:spPr>
          <a:xfrm>
            <a:off x="5744986" y="2843691"/>
            <a:ext cx="3473568" cy="461665"/>
          </a:xfrm>
          <a:prstGeom prst="rect">
            <a:avLst/>
          </a:prstGeom>
          <a:noFill/>
        </p:spPr>
        <p:txBody>
          <a:bodyPr wrap="square" rtlCol="0">
            <a:spAutoFit/>
          </a:bodyPr>
          <a:lstStyle/>
          <a:p>
            <a:pPr>
              <a:spcBef>
                <a:spcPts val="385"/>
              </a:spcBef>
            </a:pPr>
            <a:r>
              <a:rPr lang="en-AU" sz="2400" dirty="0"/>
              <a:t>Hint: The flying doctor</a:t>
            </a:r>
          </a:p>
        </p:txBody>
      </p:sp>
      <p:sp>
        <p:nvSpPr>
          <p:cNvPr id="7" name="TextBox 6">
            <a:extLst>
              <a:ext uri="{FF2B5EF4-FFF2-40B4-BE49-F238E27FC236}">
                <a16:creationId xmlns:a16="http://schemas.microsoft.com/office/drawing/2014/main" id="{33B6D996-E441-48F7-8829-9C4E38830B20}"/>
              </a:ext>
            </a:extLst>
          </p:cNvPr>
          <p:cNvSpPr txBox="1"/>
          <p:nvPr/>
        </p:nvSpPr>
        <p:spPr>
          <a:xfrm>
            <a:off x="897820" y="5434500"/>
            <a:ext cx="3816182" cy="830997"/>
          </a:xfrm>
          <a:prstGeom prst="rect">
            <a:avLst/>
          </a:prstGeom>
          <a:noFill/>
        </p:spPr>
        <p:txBody>
          <a:bodyPr wrap="square" rtlCol="0">
            <a:spAutoFit/>
          </a:bodyPr>
          <a:lstStyle/>
          <a:p>
            <a:pPr>
              <a:spcBef>
                <a:spcPts val="1154"/>
              </a:spcBef>
            </a:pPr>
            <a:r>
              <a:rPr lang="en-US" sz="2400" dirty="0">
                <a:solidFill>
                  <a:srgbClr val="202122"/>
                </a:solidFill>
              </a:rPr>
              <a:t>Hint: First Aboriginal author to be published</a:t>
            </a:r>
            <a:endParaRPr lang="en-AU" sz="2400" dirty="0"/>
          </a:p>
        </p:txBody>
      </p:sp>
      <p:sp>
        <p:nvSpPr>
          <p:cNvPr id="10" name="TextBox 9">
            <a:extLst>
              <a:ext uri="{FF2B5EF4-FFF2-40B4-BE49-F238E27FC236}">
                <a16:creationId xmlns:a16="http://schemas.microsoft.com/office/drawing/2014/main" id="{38E776DC-422D-4CB9-8F39-12A0C96A2ACB}"/>
              </a:ext>
            </a:extLst>
          </p:cNvPr>
          <p:cNvSpPr txBox="1"/>
          <p:nvPr/>
        </p:nvSpPr>
        <p:spPr>
          <a:xfrm>
            <a:off x="5673113" y="5406601"/>
            <a:ext cx="4390992" cy="830997"/>
          </a:xfrm>
          <a:prstGeom prst="rect">
            <a:avLst/>
          </a:prstGeom>
          <a:noFill/>
        </p:spPr>
        <p:txBody>
          <a:bodyPr wrap="square" rtlCol="0">
            <a:spAutoFit/>
          </a:bodyPr>
          <a:lstStyle/>
          <a:p>
            <a:pPr>
              <a:spcBef>
                <a:spcPts val="769"/>
              </a:spcBef>
            </a:pPr>
            <a:r>
              <a:rPr lang="en-US" sz="2400" dirty="0">
                <a:solidFill>
                  <a:srgbClr val="202122"/>
                </a:solidFill>
              </a:rPr>
              <a:t>Hint: First Australian woman elected to parliament (in WA)</a:t>
            </a:r>
            <a:endParaRPr lang="en-AU" sz="2400" dirty="0"/>
          </a:p>
        </p:txBody>
      </p:sp>
      <p:sp>
        <p:nvSpPr>
          <p:cNvPr id="19" name="TextBox 18">
            <a:extLst>
              <a:ext uri="{FF2B5EF4-FFF2-40B4-BE49-F238E27FC236}">
                <a16:creationId xmlns:a16="http://schemas.microsoft.com/office/drawing/2014/main" id="{63A87FD3-6B6E-445F-BBDF-340E35A49E2C}"/>
              </a:ext>
            </a:extLst>
          </p:cNvPr>
          <p:cNvSpPr txBox="1"/>
          <p:nvPr/>
        </p:nvSpPr>
        <p:spPr>
          <a:xfrm>
            <a:off x="528362" y="1202609"/>
            <a:ext cx="479686" cy="461665"/>
          </a:xfrm>
          <a:prstGeom prst="rect">
            <a:avLst/>
          </a:prstGeom>
          <a:noFill/>
        </p:spPr>
        <p:txBody>
          <a:bodyPr wrap="square" rtlCol="0">
            <a:spAutoFit/>
          </a:bodyPr>
          <a:lstStyle/>
          <a:p>
            <a:r>
              <a:rPr lang="en-AU" sz="2400" b="1" dirty="0"/>
              <a:t>4</a:t>
            </a:r>
          </a:p>
        </p:txBody>
      </p:sp>
      <p:sp>
        <p:nvSpPr>
          <p:cNvPr id="23" name="TextBox 22">
            <a:extLst>
              <a:ext uri="{FF2B5EF4-FFF2-40B4-BE49-F238E27FC236}">
                <a16:creationId xmlns:a16="http://schemas.microsoft.com/office/drawing/2014/main" id="{468B6E97-9F86-48A2-BAD5-2D6338DEE55A}"/>
              </a:ext>
            </a:extLst>
          </p:cNvPr>
          <p:cNvSpPr txBox="1"/>
          <p:nvPr/>
        </p:nvSpPr>
        <p:spPr>
          <a:xfrm>
            <a:off x="5193427" y="1202608"/>
            <a:ext cx="479686" cy="461665"/>
          </a:xfrm>
          <a:prstGeom prst="rect">
            <a:avLst/>
          </a:prstGeom>
          <a:noFill/>
        </p:spPr>
        <p:txBody>
          <a:bodyPr wrap="square" rtlCol="0">
            <a:spAutoFit/>
          </a:bodyPr>
          <a:lstStyle/>
          <a:p>
            <a:r>
              <a:rPr lang="en-AU" sz="2400" b="1" dirty="0"/>
              <a:t>5</a:t>
            </a:r>
          </a:p>
        </p:txBody>
      </p:sp>
      <p:sp>
        <p:nvSpPr>
          <p:cNvPr id="25" name="TextBox 24">
            <a:extLst>
              <a:ext uri="{FF2B5EF4-FFF2-40B4-BE49-F238E27FC236}">
                <a16:creationId xmlns:a16="http://schemas.microsoft.com/office/drawing/2014/main" id="{BC0F3744-7132-4EFE-8C4E-9A20F548D91E}"/>
              </a:ext>
            </a:extLst>
          </p:cNvPr>
          <p:cNvSpPr txBox="1"/>
          <p:nvPr/>
        </p:nvSpPr>
        <p:spPr>
          <a:xfrm>
            <a:off x="420265" y="3763816"/>
            <a:ext cx="479686" cy="461665"/>
          </a:xfrm>
          <a:prstGeom prst="rect">
            <a:avLst/>
          </a:prstGeom>
          <a:noFill/>
        </p:spPr>
        <p:txBody>
          <a:bodyPr wrap="square" rtlCol="0">
            <a:spAutoFit/>
          </a:bodyPr>
          <a:lstStyle/>
          <a:p>
            <a:r>
              <a:rPr lang="en-AU" sz="2400" b="1" dirty="0"/>
              <a:t>6</a:t>
            </a:r>
          </a:p>
        </p:txBody>
      </p:sp>
      <p:sp>
        <p:nvSpPr>
          <p:cNvPr id="27" name="TextBox 26">
            <a:extLst>
              <a:ext uri="{FF2B5EF4-FFF2-40B4-BE49-F238E27FC236}">
                <a16:creationId xmlns:a16="http://schemas.microsoft.com/office/drawing/2014/main" id="{C0A4A219-EA75-44AC-A84A-B590EB628449}"/>
              </a:ext>
            </a:extLst>
          </p:cNvPr>
          <p:cNvSpPr txBox="1"/>
          <p:nvPr/>
        </p:nvSpPr>
        <p:spPr>
          <a:xfrm>
            <a:off x="5265300" y="3767099"/>
            <a:ext cx="479686" cy="461665"/>
          </a:xfrm>
          <a:prstGeom prst="rect">
            <a:avLst/>
          </a:prstGeom>
          <a:noFill/>
        </p:spPr>
        <p:txBody>
          <a:bodyPr wrap="square" rtlCol="0">
            <a:spAutoFit/>
          </a:bodyPr>
          <a:lstStyle/>
          <a:p>
            <a:r>
              <a:rPr lang="en-AU" sz="2400" b="1" dirty="0"/>
              <a:t>7</a:t>
            </a:r>
          </a:p>
        </p:txBody>
      </p:sp>
    </p:spTree>
    <p:extLst>
      <p:ext uri="{BB962C8B-B14F-4D97-AF65-F5344CB8AC3E}">
        <p14:creationId xmlns:p14="http://schemas.microsoft.com/office/powerpoint/2010/main" val="1327297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4">
            <a:extLst>
              <a:ext uri="{FF2B5EF4-FFF2-40B4-BE49-F238E27FC236}">
                <a16:creationId xmlns:a16="http://schemas.microsoft.com/office/drawing/2014/main" id="{B2597B05-69E9-49AC-A85A-074FB00426DB}"/>
              </a:ext>
            </a:extLst>
          </p:cNvPr>
          <p:cNvSpPr>
            <a:spLocks noChangeAspect="1" noChangeArrowheads="1"/>
          </p:cNvSpPr>
          <p:nvPr/>
        </p:nvSpPr>
        <p:spPr bwMode="auto">
          <a:xfrm>
            <a:off x="4854796" y="3330797"/>
            <a:ext cx="195390" cy="1953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8617" tIns="29309" rIns="58617" bIns="29309" numCol="1" anchor="t" anchorCtr="0" compatLnSpc="1">
            <a:prstTxWarp prst="textNoShape">
              <a:avLst/>
            </a:prstTxWarp>
          </a:bodyPr>
          <a:lstStyle/>
          <a:p>
            <a:endParaRPr lang="en-US" sz="1154"/>
          </a:p>
        </p:txBody>
      </p:sp>
      <p:sp>
        <p:nvSpPr>
          <p:cNvPr id="8" name="Slide Number Placeholder 7">
            <a:extLst>
              <a:ext uri="{FF2B5EF4-FFF2-40B4-BE49-F238E27FC236}">
                <a16:creationId xmlns:a16="http://schemas.microsoft.com/office/drawing/2014/main" id="{F574F5B7-75AF-4924-8A4C-09C46CA9AE16}"/>
              </a:ext>
            </a:extLst>
          </p:cNvPr>
          <p:cNvSpPr>
            <a:spLocks noGrp="1"/>
          </p:cNvSpPr>
          <p:nvPr>
            <p:ph type="sldNum" sz="quarter" idx="12"/>
          </p:nvPr>
        </p:nvSpPr>
        <p:spPr/>
        <p:txBody>
          <a:bodyPr/>
          <a:lstStyle/>
          <a:p>
            <a:fld id="{DC56C17F-E5A4-4123-831E-B6BE4BD60FE1}" type="slidenum">
              <a:rPr lang="en-US" sz="1000" smtClean="0"/>
              <a:t>14</a:t>
            </a:fld>
            <a:endParaRPr lang="en-US" sz="1000" dirty="0"/>
          </a:p>
        </p:txBody>
      </p:sp>
      <p:sp>
        <p:nvSpPr>
          <p:cNvPr id="21" name="TextBox 20">
            <a:extLst>
              <a:ext uri="{FF2B5EF4-FFF2-40B4-BE49-F238E27FC236}">
                <a16:creationId xmlns:a16="http://schemas.microsoft.com/office/drawing/2014/main" id="{046E8761-3E52-49D5-9B2A-A57AE225D5B8}"/>
              </a:ext>
            </a:extLst>
          </p:cNvPr>
          <p:cNvSpPr txBox="1"/>
          <p:nvPr/>
        </p:nvSpPr>
        <p:spPr>
          <a:xfrm>
            <a:off x="5342978" y="1731516"/>
            <a:ext cx="4922425" cy="1225977"/>
          </a:xfrm>
          <a:prstGeom prst="rect">
            <a:avLst/>
          </a:prstGeom>
          <a:noFill/>
        </p:spPr>
        <p:txBody>
          <a:bodyPr wrap="square" rtlCol="0">
            <a:spAutoFit/>
          </a:bodyPr>
          <a:lstStyle/>
          <a:p>
            <a:pPr>
              <a:spcBef>
                <a:spcPts val="192"/>
              </a:spcBef>
            </a:pPr>
            <a:r>
              <a:rPr lang="en-AU" sz="2400" dirty="0"/>
              <a:t>Hint: Famous opera singer….</a:t>
            </a:r>
          </a:p>
          <a:p>
            <a:pPr>
              <a:spcBef>
                <a:spcPts val="192"/>
              </a:spcBef>
            </a:pPr>
            <a:r>
              <a:rPr lang="en-AU" sz="2400" dirty="0"/>
              <a:t>has had more farewell concerts than….</a:t>
            </a:r>
          </a:p>
        </p:txBody>
      </p:sp>
      <p:pic>
        <p:nvPicPr>
          <p:cNvPr id="5" name="Picture 4" descr="A close up of a mans face&#10;&#10;Description automatically generated">
            <a:extLst>
              <a:ext uri="{FF2B5EF4-FFF2-40B4-BE49-F238E27FC236}">
                <a16:creationId xmlns:a16="http://schemas.microsoft.com/office/drawing/2014/main" id="{D0DC185F-B74C-4BFA-9776-9DE68E5370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1793" y="1334349"/>
            <a:ext cx="3858393" cy="1562649"/>
          </a:xfrm>
          <a:prstGeom prst="rect">
            <a:avLst/>
          </a:prstGeom>
        </p:spPr>
      </p:pic>
      <p:pic>
        <p:nvPicPr>
          <p:cNvPr id="12" name="Picture 11" descr="A close up of a person&#10;&#10;Description automatically generated">
            <a:extLst>
              <a:ext uri="{FF2B5EF4-FFF2-40B4-BE49-F238E27FC236}">
                <a16:creationId xmlns:a16="http://schemas.microsoft.com/office/drawing/2014/main" id="{7D82B0DD-FF34-4D1E-A9CA-594099EE95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1792" y="3875283"/>
            <a:ext cx="3811339" cy="1562649"/>
          </a:xfrm>
          <a:prstGeom prst="rect">
            <a:avLst/>
          </a:prstGeom>
        </p:spPr>
      </p:pic>
      <p:sp>
        <p:nvSpPr>
          <p:cNvPr id="14" name="TextBox 13">
            <a:extLst>
              <a:ext uri="{FF2B5EF4-FFF2-40B4-BE49-F238E27FC236}">
                <a16:creationId xmlns:a16="http://schemas.microsoft.com/office/drawing/2014/main" id="{EAB84BE0-4B3B-4533-9F6E-6499C68ED286}"/>
              </a:ext>
            </a:extLst>
          </p:cNvPr>
          <p:cNvSpPr txBox="1"/>
          <p:nvPr/>
        </p:nvSpPr>
        <p:spPr>
          <a:xfrm>
            <a:off x="5342978" y="3944905"/>
            <a:ext cx="3995894" cy="1569660"/>
          </a:xfrm>
          <a:prstGeom prst="rect">
            <a:avLst/>
          </a:prstGeom>
          <a:noFill/>
        </p:spPr>
        <p:txBody>
          <a:bodyPr wrap="square" rtlCol="0">
            <a:spAutoFit/>
          </a:bodyPr>
          <a:lstStyle/>
          <a:p>
            <a:pPr>
              <a:spcBef>
                <a:spcPts val="192"/>
              </a:spcBef>
            </a:pPr>
            <a:r>
              <a:rPr lang="en-AU" sz="2400" dirty="0"/>
              <a:t>Hint: Military commander and engineer (Hint: has a university and a freeway named after him)</a:t>
            </a:r>
          </a:p>
        </p:txBody>
      </p:sp>
      <p:sp>
        <p:nvSpPr>
          <p:cNvPr id="10" name="Footer Placeholder 7">
            <a:extLst>
              <a:ext uri="{FF2B5EF4-FFF2-40B4-BE49-F238E27FC236}">
                <a16:creationId xmlns:a16="http://schemas.microsoft.com/office/drawing/2014/main" id="{CFD5DC0A-FB33-43CF-9DFE-AE60EA5EBA48}"/>
              </a:ext>
            </a:extLst>
          </p:cNvPr>
          <p:cNvSpPr txBox="1">
            <a:spLocks/>
          </p:cNvSpPr>
          <p:nvPr/>
        </p:nvSpPr>
        <p:spPr>
          <a:xfrm>
            <a:off x="681037" y="6310097"/>
            <a:ext cx="3491041" cy="365125"/>
          </a:xfrm>
          <a:prstGeom prst="rect">
            <a:avLst/>
          </a:prstGeom>
        </p:spPr>
        <p:txBody>
          <a:bodyPr vert="horz" lIns="58617" tIns="29309" rIns="58617" bIns="29309" rtlCol="0" anchor="ctr"/>
          <a:lstStyle>
            <a:defPPr>
              <a:defRPr lang="en-US"/>
            </a:defPPr>
            <a:lvl1pPr marL="0" algn="ctr" defTabSz="457200" rtl="0" eaLnBrk="1" latinLnBrk="0" hangingPunct="1">
              <a:defRPr sz="996"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
        <p:nvSpPr>
          <p:cNvPr id="11" name="Title 3">
            <a:extLst>
              <a:ext uri="{FF2B5EF4-FFF2-40B4-BE49-F238E27FC236}">
                <a16:creationId xmlns:a16="http://schemas.microsoft.com/office/drawing/2014/main" id="{BD7CFB3B-8E5B-48BD-8305-1529D63F5CD7}"/>
              </a:ext>
            </a:extLst>
          </p:cNvPr>
          <p:cNvSpPr>
            <a:spLocks noGrp="1"/>
          </p:cNvSpPr>
          <p:nvPr>
            <p:ph type="title"/>
          </p:nvPr>
        </p:nvSpPr>
        <p:spPr>
          <a:xfrm>
            <a:off x="545956" y="254566"/>
            <a:ext cx="8580385" cy="788717"/>
          </a:xfrm>
        </p:spPr>
        <p:txBody>
          <a:bodyPr>
            <a:normAutofit/>
          </a:bodyPr>
          <a:lstStyle/>
          <a:p>
            <a:r>
              <a:rPr lang="en-US" sz="4000" b="1" cap="small" dirty="0"/>
              <a:t>Quick Quiz – Who’s on the Banknotes?</a:t>
            </a:r>
          </a:p>
        </p:txBody>
      </p:sp>
      <p:sp>
        <p:nvSpPr>
          <p:cNvPr id="2" name="TextBox 1">
            <a:extLst>
              <a:ext uri="{FF2B5EF4-FFF2-40B4-BE49-F238E27FC236}">
                <a16:creationId xmlns:a16="http://schemas.microsoft.com/office/drawing/2014/main" id="{3A2A0A4C-262B-4032-AA00-AE4E142BDC06}"/>
              </a:ext>
            </a:extLst>
          </p:cNvPr>
          <p:cNvSpPr txBox="1"/>
          <p:nvPr/>
        </p:nvSpPr>
        <p:spPr>
          <a:xfrm>
            <a:off x="681037" y="1295935"/>
            <a:ext cx="479686" cy="461665"/>
          </a:xfrm>
          <a:prstGeom prst="rect">
            <a:avLst/>
          </a:prstGeom>
          <a:noFill/>
        </p:spPr>
        <p:txBody>
          <a:bodyPr wrap="square" rtlCol="0">
            <a:spAutoFit/>
          </a:bodyPr>
          <a:lstStyle/>
          <a:p>
            <a:r>
              <a:rPr lang="en-AU" sz="2400" b="1" dirty="0"/>
              <a:t>9</a:t>
            </a:r>
          </a:p>
        </p:txBody>
      </p:sp>
      <p:sp>
        <p:nvSpPr>
          <p:cNvPr id="3" name="TextBox 2">
            <a:extLst>
              <a:ext uri="{FF2B5EF4-FFF2-40B4-BE49-F238E27FC236}">
                <a16:creationId xmlns:a16="http://schemas.microsoft.com/office/drawing/2014/main" id="{D844FAAC-F3CE-4B06-B69D-CB7483B6AC6D}"/>
              </a:ext>
            </a:extLst>
          </p:cNvPr>
          <p:cNvSpPr txBox="1"/>
          <p:nvPr/>
        </p:nvSpPr>
        <p:spPr>
          <a:xfrm>
            <a:off x="594633" y="3714073"/>
            <a:ext cx="597159" cy="461665"/>
          </a:xfrm>
          <a:prstGeom prst="rect">
            <a:avLst/>
          </a:prstGeom>
          <a:noFill/>
        </p:spPr>
        <p:txBody>
          <a:bodyPr wrap="square" rtlCol="0">
            <a:spAutoFit/>
          </a:bodyPr>
          <a:lstStyle/>
          <a:p>
            <a:r>
              <a:rPr lang="en-AU" sz="2400" b="1" dirty="0"/>
              <a:t>10</a:t>
            </a:r>
          </a:p>
        </p:txBody>
      </p:sp>
    </p:spTree>
    <p:extLst>
      <p:ext uri="{BB962C8B-B14F-4D97-AF65-F5344CB8AC3E}">
        <p14:creationId xmlns:p14="http://schemas.microsoft.com/office/powerpoint/2010/main" val="707675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4">
            <a:extLst>
              <a:ext uri="{FF2B5EF4-FFF2-40B4-BE49-F238E27FC236}">
                <a16:creationId xmlns:a16="http://schemas.microsoft.com/office/drawing/2014/main" id="{B2597B05-69E9-49AC-A85A-074FB00426DB}"/>
              </a:ext>
            </a:extLst>
          </p:cNvPr>
          <p:cNvSpPr>
            <a:spLocks noChangeAspect="1" noChangeArrowheads="1"/>
          </p:cNvSpPr>
          <p:nvPr/>
        </p:nvSpPr>
        <p:spPr bwMode="auto">
          <a:xfrm>
            <a:off x="4854796" y="3330797"/>
            <a:ext cx="195390" cy="1953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8617" tIns="29309" rIns="58617" bIns="29309" numCol="1" anchor="t" anchorCtr="0" compatLnSpc="1">
            <a:prstTxWarp prst="textNoShape">
              <a:avLst/>
            </a:prstTxWarp>
          </a:bodyPr>
          <a:lstStyle/>
          <a:p>
            <a:endParaRPr lang="en-US" sz="1154"/>
          </a:p>
        </p:txBody>
      </p:sp>
      <p:sp>
        <p:nvSpPr>
          <p:cNvPr id="8" name="Footer Placeholder 7">
            <a:extLst>
              <a:ext uri="{FF2B5EF4-FFF2-40B4-BE49-F238E27FC236}">
                <a16:creationId xmlns:a16="http://schemas.microsoft.com/office/drawing/2014/main" id="{EDDEFC4E-18E8-4644-B40D-E98E26315A23}"/>
              </a:ext>
            </a:extLst>
          </p:cNvPr>
          <p:cNvSpPr>
            <a:spLocks noGrp="1"/>
          </p:cNvSpPr>
          <p:nvPr>
            <p:ph type="ftr" sz="quarter" idx="11"/>
          </p:nvPr>
        </p:nvSpPr>
        <p:spPr>
          <a:xfrm>
            <a:off x="681037" y="6310097"/>
            <a:ext cx="3491041" cy="365125"/>
          </a:xfrm>
        </p:spPr>
        <p:txBody>
          <a:bodyPr/>
          <a:lstStyle/>
          <a:p>
            <a:pPr algn="l"/>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
        <p:nvSpPr>
          <p:cNvPr id="7" name="Slide Number Placeholder 6">
            <a:extLst>
              <a:ext uri="{FF2B5EF4-FFF2-40B4-BE49-F238E27FC236}">
                <a16:creationId xmlns:a16="http://schemas.microsoft.com/office/drawing/2014/main" id="{6B073918-FFC2-4C1D-A3DE-FA0F507C4700}"/>
              </a:ext>
            </a:extLst>
          </p:cNvPr>
          <p:cNvSpPr>
            <a:spLocks noGrp="1"/>
          </p:cNvSpPr>
          <p:nvPr>
            <p:ph type="sldNum" sz="quarter" idx="12"/>
          </p:nvPr>
        </p:nvSpPr>
        <p:spPr/>
        <p:txBody>
          <a:bodyPr/>
          <a:lstStyle/>
          <a:p>
            <a:fld id="{DC56C17F-E5A4-4123-831E-B6BE4BD60FE1}" type="slidenum">
              <a:rPr lang="en-US" sz="1000" smtClean="0"/>
              <a:t>15</a:t>
            </a:fld>
            <a:endParaRPr lang="en-US" sz="1000" dirty="0"/>
          </a:p>
        </p:txBody>
      </p:sp>
      <p:graphicFrame>
        <p:nvGraphicFramePr>
          <p:cNvPr id="3" name="Table 2">
            <a:extLst>
              <a:ext uri="{FF2B5EF4-FFF2-40B4-BE49-F238E27FC236}">
                <a16:creationId xmlns:a16="http://schemas.microsoft.com/office/drawing/2014/main" id="{A802B76C-2BA4-421D-80AE-77752F61B02A}"/>
              </a:ext>
            </a:extLst>
          </p:cNvPr>
          <p:cNvGraphicFramePr>
            <a:graphicFrameLocks noGrp="1"/>
          </p:cNvGraphicFramePr>
          <p:nvPr>
            <p:extLst>
              <p:ext uri="{D42A27DB-BD31-4B8C-83A1-F6EECF244321}">
                <p14:modId xmlns:p14="http://schemas.microsoft.com/office/powerpoint/2010/main" val="3061902196"/>
              </p:ext>
            </p:extLst>
          </p:nvPr>
        </p:nvGraphicFramePr>
        <p:xfrm>
          <a:off x="681037" y="1522542"/>
          <a:ext cx="4173759" cy="3195397"/>
        </p:xfrm>
        <a:graphic>
          <a:graphicData uri="http://schemas.openxmlformats.org/drawingml/2006/table">
            <a:tbl>
              <a:tblPr firstRow="1" firstCol="1" bandRow="1">
                <a:tableStyleId>{5C22544A-7EE6-4342-B048-85BDC9FD1C3A}</a:tableStyleId>
              </a:tblPr>
              <a:tblGrid>
                <a:gridCol w="915540">
                  <a:extLst>
                    <a:ext uri="{9D8B030D-6E8A-4147-A177-3AD203B41FA5}">
                      <a16:colId xmlns:a16="http://schemas.microsoft.com/office/drawing/2014/main" val="1104473129"/>
                    </a:ext>
                  </a:extLst>
                </a:gridCol>
                <a:gridCol w="3258219">
                  <a:extLst>
                    <a:ext uri="{9D8B030D-6E8A-4147-A177-3AD203B41FA5}">
                      <a16:colId xmlns:a16="http://schemas.microsoft.com/office/drawing/2014/main" val="82475749"/>
                    </a:ext>
                  </a:extLst>
                </a:gridCol>
              </a:tblGrid>
              <a:tr h="716839">
                <a:tc>
                  <a:txBody>
                    <a:bodyPr/>
                    <a:lstStyle/>
                    <a:p>
                      <a:pPr marL="90488" indent="0" algn="l">
                        <a:lnSpc>
                          <a:spcPct val="107000"/>
                        </a:lnSpc>
                        <a:spcAft>
                          <a:spcPts val="800"/>
                        </a:spcAft>
                      </a:pPr>
                      <a:r>
                        <a:rPr lang="en-AU" sz="2400" dirty="0">
                          <a:solidFill>
                            <a:sysClr val="windowText" lastClr="000000"/>
                          </a:solidFill>
                          <a:effectLst/>
                        </a:rPr>
                        <a:t>Note</a:t>
                      </a:r>
                      <a:endParaRPr lang="en-AU" sz="2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78" marR="39078" marT="19539" marB="19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0">
                        <a:lnSpc>
                          <a:spcPct val="107000"/>
                        </a:lnSpc>
                        <a:spcAft>
                          <a:spcPts val="800"/>
                        </a:spcAft>
                      </a:pPr>
                      <a:r>
                        <a:rPr lang="en-AU" sz="2400" dirty="0">
                          <a:solidFill>
                            <a:sysClr val="windowText" lastClr="000000"/>
                          </a:solidFill>
                          <a:effectLst/>
                        </a:rPr>
                        <a:t>Person Featured</a:t>
                      </a:r>
                      <a:endParaRPr lang="en-AU" sz="2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78" marR="39078" marT="19539" marB="19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3703535"/>
                  </a:ext>
                </a:extLst>
              </a:tr>
              <a:tr h="373714">
                <a:tc rowSpan="2">
                  <a:txBody>
                    <a:bodyPr/>
                    <a:lstStyle/>
                    <a:p>
                      <a:pPr marL="266700" indent="0">
                        <a:lnSpc>
                          <a:spcPct val="107000"/>
                        </a:lnSpc>
                        <a:spcAft>
                          <a:spcPts val="800"/>
                        </a:spcAft>
                      </a:pPr>
                      <a:r>
                        <a:rPr lang="en-AU" sz="2400" dirty="0">
                          <a:solidFill>
                            <a:sysClr val="windowText" lastClr="000000"/>
                          </a:solidFill>
                          <a:effectLst/>
                        </a:rPr>
                        <a:t>$5 </a:t>
                      </a:r>
                      <a:endParaRPr lang="en-AU" sz="2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78" marR="39078" marT="19539" marB="19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0" lvl="0" indent="-368300">
                        <a:lnSpc>
                          <a:spcPct val="107000"/>
                        </a:lnSpc>
                        <a:spcAft>
                          <a:spcPts val="800"/>
                        </a:spcAft>
                        <a:buFont typeface="+mj-lt"/>
                        <a:buAutoNum type="arabicPeriod"/>
                      </a:pPr>
                      <a:r>
                        <a:rPr lang="en-AU" sz="2400" dirty="0">
                          <a:effectLst/>
                        </a:rPr>
                        <a:t>Queen Elizabeth II</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078" marR="39078" marT="19539" marB="19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5019238"/>
                  </a:ext>
                </a:extLst>
              </a:tr>
              <a:tr h="373714">
                <a:tc vMerge="1">
                  <a:txBody>
                    <a:bodyPr/>
                    <a:lstStyle/>
                    <a:p>
                      <a:endParaRPr lang="en-AU"/>
                    </a:p>
                  </a:txBody>
                  <a:tcPr/>
                </a:tc>
                <a:tc>
                  <a:txBody>
                    <a:bodyPr/>
                    <a:lstStyle/>
                    <a:p>
                      <a:pPr marL="539750" lvl="0" indent="-368300">
                        <a:lnSpc>
                          <a:spcPct val="107000"/>
                        </a:lnSpc>
                        <a:spcAft>
                          <a:spcPts val="800"/>
                        </a:spcAft>
                        <a:buFont typeface="+mj-lt"/>
                        <a:buAutoNum type="arabicPeriod" startAt="2"/>
                      </a:pPr>
                      <a:r>
                        <a:rPr lang="en-AU" sz="2400" dirty="0">
                          <a:effectLst/>
                        </a:rPr>
                        <a:t>Parliament House</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078" marR="39078" marT="19539" marB="19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4313640"/>
                  </a:ext>
                </a:extLst>
              </a:tr>
              <a:tr h="373714">
                <a:tc rowSpan="2">
                  <a:txBody>
                    <a:bodyPr/>
                    <a:lstStyle/>
                    <a:p>
                      <a:pPr marL="266700" indent="0">
                        <a:lnSpc>
                          <a:spcPct val="107000"/>
                        </a:lnSpc>
                        <a:spcAft>
                          <a:spcPts val="800"/>
                        </a:spcAft>
                      </a:pPr>
                      <a:r>
                        <a:rPr lang="en-AU" sz="2400" dirty="0">
                          <a:solidFill>
                            <a:sysClr val="windowText" lastClr="000000"/>
                          </a:solidFill>
                          <a:effectLst/>
                        </a:rPr>
                        <a:t>$10 </a:t>
                      </a:r>
                      <a:endParaRPr lang="en-AU" sz="2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78" marR="39078" marT="19539" marB="19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0" lvl="0" indent="-368300">
                        <a:lnSpc>
                          <a:spcPct val="107000"/>
                        </a:lnSpc>
                        <a:spcAft>
                          <a:spcPts val="800"/>
                        </a:spcAft>
                        <a:buFont typeface="+mj-lt"/>
                        <a:buAutoNum type="arabicPeriod" startAt="3"/>
                      </a:pPr>
                      <a:r>
                        <a:rPr lang="en-AU" sz="2400" dirty="0">
                          <a:effectLst/>
                        </a:rPr>
                        <a:t>Banjo Paterson</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078" marR="39078" marT="19539" marB="19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0247191"/>
                  </a:ext>
                </a:extLst>
              </a:tr>
              <a:tr h="373714">
                <a:tc vMerge="1">
                  <a:txBody>
                    <a:bodyPr/>
                    <a:lstStyle/>
                    <a:p>
                      <a:endParaRPr lang="en-AU"/>
                    </a:p>
                  </a:txBody>
                  <a:tcPr/>
                </a:tc>
                <a:tc>
                  <a:txBody>
                    <a:bodyPr/>
                    <a:lstStyle/>
                    <a:p>
                      <a:pPr marL="539750" lvl="0" indent="-368300">
                        <a:lnSpc>
                          <a:spcPct val="107000"/>
                        </a:lnSpc>
                        <a:spcAft>
                          <a:spcPts val="800"/>
                        </a:spcAft>
                        <a:buFont typeface="+mj-lt"/>
                        <a:buAutoNum type="arabicPeriod" startAt="4"/>
                      </a:pPr>
                      <a:r>
                        <a:rPr lang="en-AU" sz="2400" dirty="0">
                          <a:effectLst/>
                        </a:rPr>
                        <a:t>Dame Mary Gilmore</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078" marR="39078" marT="19539" marB="19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9522473"/>
                  </a:ext>
                </a:extLst>
              </a:tr>
              <a:tr h="373714">
                <a:tc rowSpan="2">
                  <a:txBody>
                    <a:bodyPr/>
                    <a:lstStyle/>
                    <a:p>
                      <a:pPr marL="266700" indent="0">
                        <a:lnSpc>
                          <a:spcPct val="107000"/>
                        </a:lnSpc>
                        <a:spcAft>
                          <a:spcPts val="800"/>
                        </a:spcAft>
                      </a:pPr>
                      <a:r>
                        <a:rPr lang="en-AU" sz="2400" dirty="0">
                          <a:solidFill>
                            <a:sysClr val="windowText" lastClr="000000"/>
                          </a:solidFill>
                          <a:effectLst/>
                        </a:rPr>
                        <a:t>$20 </a:t>
                      </a:r>
                      <a:endParaRPr lang="en-AU" sz="2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78" marR="39078" marT="19539" marB="19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0" lvl="0" indent="-368300">
                        <a:lnSpc>
                          <a:spcPct val="107000"/>
                        </a:lnSpc>
                        <a:spcAft>
                          <a:spcPts val="800"/>
                        </a:spcAft>
                        <a:buFont typeface="+mj-lt"/>
                        <a:buAutoNum type="arabicPeriod" startAt="5"/>
                      </a:pPr>
                      <a:r>
                        <a:rPr lang="en-AU" sz="2400" dirty="0">
                          <a:effectLst/>
                        </a:rPr>
                        <a:t>Mary </a:t>
                      </a:r>
                      <a:r>
                        <a:rPr lang="en-AU" sz="2400" dirty="0" err="1">
                          <a:effectLst/>
                        </a:rPr>
                        <a:t>Reibey</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078" marR="39078" marT="19539" marB="19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4804105"/>
                  </a:ext>
                </a:extLst>
              </a:tr>
              <a:tr h="373714">
                <a:tc vMerge="1">
                  <a:txBody>
                    <a:bodyPr/>
                    <a:lstStyle/>
                    <a:p>
                      <a:endParaRPr lang="en-AU"/>
                    </a:p>
                  </a:txBody>
                  <a:tcPr/>
                </a:tc>
                <a:tc>
                  <a:txBody>
                    <a:bodyPr/>
                    <a:lstStyle/>
                    <a:p>
                      <a:pPr marL="539750" lvl="0" indent="-368300">
                        <a:lnSpc>
                          <a:spcPct val="107000"/>
                        </a:lnSpc>
                        <a:spcAft>
                          <a:spcPts val="800"/>
                        </a:spcAft>
                        <a:buFont typeface="+mj-lt"/>
                        <a:buAutoNum type="arabicPeriod" startAt="6"/>
                      </a:pPr>
                      <a:r>
                        <a:rPr lang="en-AU" sz="2400" dirty="0">
                          <a:effectLst/>
                        </a:rPr>
                        <a:t>Reverend John Flynn</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078" marR="39078" marT="19539" marB="19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602645"/>
                  </a:ext>
                </a:extLst>
              </a:tr>
            </a:tbl>
          </a:graphicData>
        </a:graphic>
      </p:graphicFrame>
      <p:graphicFrame>
        <p:nvGraphicFramePr>
          <p:cNvPr id="2" name="Table 1">
            <a:extLst>
              <a:ext uri="{FF2B5EF4-FFF2-40B4-BE49-F238E27FC236}">
                <a16:creationId xmlns:a16="http://schemas.microsoft.com/office/drawing/2014/main" id="{2552F0C2-F55A-4EA8-87FD-1C6570539D99}"/>
              </a:ext>
            </a:extLst>
          </p:cNvPr>
          <p:cNvGraphicFramePr>
            <a:graphicFrameLocks noGrp="1"/>
          </p:cNvGraphicFramePr>
          <p:nvPr>
            <p:extLst>
              <p:ext uri="{D42A27DB-BD31-4B8C-83A1-F6EECF244321}">
                <p14:modId xmlns:p14="http://schemas.microsoft.com/office/powerpoint/2010/main" val="1051215573"/>
              </p:ext>
            </p:extLst>
          </p:nvPr>
        </p:nvGraphicFramePr>
        <p:xfrm>
          <a:off x="5393578" y="1522542"/>
          <a:ext cx="3975274" cy="2369211"/>
        </p:xfrm>
        <a:graphic>
          <a:graphicData uri="http://schemas.openxmlformats.org/drawingml/2006/table">
            <a:tbl>
              <a:tblPr firstRow="1" firstCol="1" bandRow="1">
                <a:tableStyleId>{5C22544A-7EE6-4342-B048-85BDC9FD1C3A}</a:tableStyleId>
              </a:tblPr>
              <a:tblGrid>
                <a:gridCol w="982836">
                  <a:extLst>
                    <a:ext uri="{9D8B030D-6E8A-4147-A177-3AD203B41FA5}">
                      <a16:colId xmlns:a16="http://schemas.microsoft.com/office/drawing/2014/main" val="1104473129"/>
                    </a:ext>
                  </a:extLst>
                </a:gridCol>
                <a:gridCol w="2992438">
                  <a:extLst>
                    <a:ext uri="{9D8B030D-6E8A-4147-A177-3AD203B41FA5}">
                      <a16:colId xmlns:a16="http://schemas.microsoft.com/office/drawing/2014/main" val="82475749"/>
                    </a:ext>
                  </a:extLst>
                </a:gridCol>
              </a:tblGrid>
              <a:tr h="716839">
                <a:tc>
                  <a:txBody>
                    <a:bodyPr/>
                    <a:lstStyle/>
                    <a:p>
                      <a:pPr marL="90488" indent="0" algn="l">
                        <a:lnSpc>
                          <a:spcPct val="107000"/>
                        </a:lnSpc>
                        <a:spcAft>
                          <a:spcPts val="800"/>
                        </a:spcAft>
                      </a:pPr>
                      <a:r>
                        <a:rPr lang="en-AU" sz="2400" dirty="0">
                          <a:solidFill>
                            <a:sysClr val="windowText" lastClr="000000"/>
                          </a:solidFill>
                          <a:effectLst/>
                        </a:rPr>
                        <a:t>Note</a:t>
                      </a:r>
                      <a:endParaRPr lang="en-AU" sz="2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78" marR="39078" marT="19539" marB="19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0">
                        <a:lnSpc>
                          <a:spcPct val="107000"/>
                        </a:lnSpc>
                        <a:spcAft>
                          <a:spcPts val="800"/>
                        </a:spcAft>
                      </a:pPr>
                      <a:r>
                        <a:rPr lang="en-AU" sz="2400" dirty="0">
                          <a:solidFill>
                            <a:sysClr val="windowText" lastClr="000000"/>
                          </a:solidFill>
                          <a:effectLst/>
                        </a:rPr>
                        <a:t>Person Featured</a:t>
                      </a:r>
                      <a:endParaRPr lang="en-AU" sz="2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78" marR="39078" marT="19539" marB="19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3703535"/>
                  </a:ext>
                </a:extLst>
              </a:tr>
              <a:tr h="373714">
                <a:tc rowSpan="2">
                  <a:txBody>
                    <a:bodyPr/>
                    <a:lstStyle/>
                    <a:p>
                      <a:pPr marL="179388" indent="0">
                        <a:lnSpc>
                          <a:spcPct val="107000"/>
                        </a:lnSpc>
                        <a:spcAft>
                          <a:spcPts val="800"/>
                        </a:spcAft>
                      </a:pPr>
                      <a:r>
                        <a:rPr lang="en-AU" sz="2400" dirty="0">
                          <a:solidFill>
                            <a:sysClr val="windowText" lastClr="000000"/>
                          </a:solidFill>
                          <a:effectLst/>
                        </a:rPr>
                        <a:t>$50 </a:t>
                      </a:r>
                      <a:endParaRPr lang="en-AU" sz="2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78" marR="39078" marT="19539" marB="19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0" lvl="0" indent="-368300">
                        <a:lnSpc>
                          <a:spcPct val="107000"/>
                        </a:lnSpc>
                        <a:spcAft>
                          <a:spcPts val="800"/>
                        </a:spcAft>
                        <a:buFont typeface="+mj-lt"/>
                        <a:buAutoNum type="arabicPeriod" startAt="7"/>
                      </a:pPr>
                      <a:r>
                        <a:rPr lang="en-AU" sz="2400" dirty="0">
                          <a:effectLst/>
                        </a:rPr>
                        <a:t>David </a:t>
                      </a:r>
                      <a:r>
                        <a:rPr lang="en-AU" sz="2400" dirty="0" err="1">
                          <a:effectLst/>
                        </a:rPr>
                        <a:t>Unaipon</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078" marR="39078" marT="19539" marB="19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7911025"/>
                  </a:ext>
                </a:extLst>
              </a:tr>
              <a:tr h="373714">
                <a:tc vMerge="1">
                  <a:txBody>
                    <a:bodyPr/>
                    <a:lstStyle/>
                    <a:p>
                      <a:endParaRPr lang="en-AU"/>
                    </a:p>
                  </a:txBody>
                  <a:tcPr/>
                </a:tc>
                <a:tc>
                  <a:txBody>
                    <a:bodyPr/>
                    <a:lstStyle/>
                    <a:p>
                      <a:pPr marL="539750" lvl="0" indent="-368300">
                        <a:lnSpc>
                          <a:spcPct val="107000"/>
                        </a:lnSpc>
                        <a:spcAft>
                          <a:spcPts val="800"/>
                        </a:spcAft>
                        <a:buFont typeface="+mj-lt"/>
                        <a:buAutoNum type="arabicPeriod" startAt="8"/>
                      </a:pPr>
                      <a:r>
                        <a:rPr lang="en-AU" sz="2400" dirty="0">
                          <a:effectLst/>
                        </a:rPr>
                        <a:t>Edith Cowan</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078" marR="39078" marT="19539" marB="19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2537479"/>
                  </a:ext>
                </a:extLst>
              </a:tr>
              <a:tr h="373714">
                <a:tc rowSpan="2">
                  <a:txBody>
                    <a:bodyPr/>
                    <a:lstStyle/>
                    <a:p>
                      <a:pPr marL="90488" indent="0">
                        <a:lnSpc>
                          <a:spcPct val="107000"/>
                        </a:lnSpc>
                        <a:spcAft>
                          <a:spcPts val="800"/>
                        </a:spcAft>
                      </a:pPr>
                      <a:r>
                        <a:rPr lang="en-AU" sz="2400" dirty="0">
                          <a:solidFill>
                            <a:sysClr val="windowText" lastClr="000000"/>
                          </a:solidFill>
                          <a:effectLst/>
                        </a:rPr>
                        <a:t>$100 </a:t>
                      </a:r>
                      <a:endParaRPr lang="en-AU" sz="2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78" marR="39078" marT="19539" marB="19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0" lvl="0" indent="-368300">
                        <a:lnSpc>
                          <a:spcPct val="107000"/>
                        </a:lnSpc>
                        <a:spcAft>
                          <a:spcPts val="800"/>
                        </a:spcAft>
                        <a:buFont typeface="+mj-lt"/>
                        <a:buAutoNum type="arabicPeriod" startAt="9"/>
                      </a:pPr>
                      <a:r>
                        <a:rPr lang="en-AU" sz="2400" dirty="0">
                          <a:effectLst/>
                        </a:rPr>
                        <a:t>Dame Nellie Melba</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078" marR="39078" marT="19539" marB="19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7259039"/>
                  </a:ext>
                </a:extLst>
              </a:tr>
              <a:tr h="373714">
                <a:tc vMerge="1">
                  <a:txBody>
                    <a:bodyPr/>
                    <a:lstStyle/>
                    <a:p>
                      <a:endParaRPr lang="en-AU"/>
                    </a:p>
                  </a:txBody>
                  <a:tcPr/>
                </a:tc>
                <a:tc>
                  <a:txBody>
                    <a:bodyPr/>
                    <a:lstStyle/>
                    <a:p>
                      <a:pPr marL="539750" lvl="0" indent="-539750">
                        <a:lnSpc>
                          <a:spcPct val="107000"/>
                        </a:lnSpc>
                        <a:spcAft>
                          <a:spcPts val="800"/>
                        </a:spcAft>
                        <a:buFont typeface="+mj-lt"/>
                        <a:buAutoNum type="arabicPeriod" startAt="10"/>
                      </a:pPr>
                      <a:r>
                        <a:rPr lang="en-AU" sz="2400" dirty="0">
                          <a:effectLst/>
                        </a:rPr>
                        <a:t>Sir John Monash</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078" marR="39078" marT="19539" marB="195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5626568"/>
                  </a:ext>
                </a:extLst>
              </a:tr>
            </a:tbl>
          </a:graphicData>
        </a:graphic>
      </p:graphicFrame>
      <p:sp>
        <p:nvSpPr>
          <p:cNvPr id="12" name="Title 3">
            <a:extLst>
              <a:ext uri="{FF2B5EF4-FFF2-40B4-BE49-F238E27FC236}">
                <a16:creationId xmlns:a16="http://schemas.microsoft.com/office/drawing/2014/main" id="{D09A800F-F52C-4931-AC9D-A57EC1266BC9}"/>
              </a:ext>
            </a:extLst>
          </p:cNvPr>
          <p:cNvSpPr>
            <a:spLocks noGrp="1"/>
          </p:cNvSpPr>
          <p:nvPr>
            <p:ph type="title"/>
          </p:nvPr>
        </p:nvSpPr>
        <p:spPr>
          <a:xfrm>
            <a:off x="545956" y="254566"/>
            <a:ext cx="8580385" cy="788717"/>
          </a:xfrm>
        </p:spPr>
        <p:txBody>
          <a:bodyPr>
            <a:normAutofit/>
          </a:bodyPr>
          <a:lstStyle/>
          <a:p>
            <a:r>
              <a:rPr lang="en-US" sz="4000" b="1" cap="small" dirty="0"/>
              <a:t>Answers to ‘Who’s on the Banknotes?’  </a:t>
            </a:r>
          </a:p>
        </p:txBody>
      </p:sp>
    </p:spTree>
    <p:extLst>
      <p:ext uri="{BB962C8B-B14F-4D97-AF65-F5344CB8AC3E}">
        <p14:creationId xmlns:p14="http://schemas.microsoft.com/office/powerpoint/2010/main" val="437547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9FEE4401-B599-44CF-90D6-E6DB47FBE0E1}"/>
              </a:ext>
            </a:extLst>
          </p:cNvPr>
          <p:cNvSpPr>
            <a:spLocks noGrp="1"/>
          </p:cNvSpPr>
          <p:nvPr>
            <p:ph type="ftr" sz="quarter" idx="11"/>
          </p:nvPr>
        </p:nvSpPr>
        <p:spPr>
          <a:xfrm>
            <a:off x="784274" y="6176199"/>
            <a:ext cx="5008792" cy="725429"/>
          </a:xfrm>
        </p:spPr>
        <p:txBody>
          <a:bodyPr/>
          <a:lstStyle/>
          <a:p>
            <a:pPr algn="l"/>
            <a:r>
              <a:rPr lang="en-US" sz="1000" dirty="0"/>
              <a:t>Rotary Club of Canterbury: Let’s Stay Connected Project</a:t>
            </a:r>
          </a:p>
        </p:txBody>
      </p:sp>
      <p:sp>
        <p:nvSpPr>
          <p:cNvPr id="7" name="Slide Number Placeholder 6">
            <a:extLst>
              <a:ext uri="{FF2B5EF4-FFF2-40B4-BE49-F238E27FC236}">
                <a16:creationId xmlns:a16="http://schemas.microsoft.com/office/drawing/2014/main" id="{D26E043E-6C7C-4332-8AA6-E45F530D90B1}"/>
              </a:ext>
            </a:extLst>
          </p:cNvPr>
          <p:cNvSpPr>
            <a:spLocks noGrp="1"/>
          </p:cNvSpPr>
          <p:nvPr>
            <p:ph type="sldNum" sz="quarter" idx="12"/>
          </p:nvPr>
        </p:nvSpPr>
        <p:spPr>
          <a:xfrm>
            <a:off x="6892876" y="6356350"/>
            <a:ext cx="2228850" cy="365125"/>
          </a:xfrm>
        </p:spPr>
        <p:txBody>
          <a:bodyPr/>
          <a:lstStyle/>
          <a:p>
            <a:fld id="{DC56C17F-E5A4-4123-831E-B6BE4BD60FE1}" type="slidenum">
              <a:rPr lang="en-US" sz="1000" smtClean="0"/>
              <a:t>2</a:t>
            </a:fld>
            <a:endParaRPr lang="en-US" sz="1000" dirty="0"/>
          </a:p>
        </p:txBody>
      </p:sp>
      <p:pic>
        <p:nvPicPr>
          <p:cNvPr id="10" name="Picture 9" descr="A picture containing drawing&#10;&#10;Description automatically generated">
            <a:extLst>
              <a:ext uri="{FF2B5EF4-FFF2-40B4-BE49-F238E27FC236}">
                <a16:creationId xmlns:a16="http://schemas.microsoft.com/office/drawing/2014/main" id="{60E1A994-35C8-4A7D-9B35-06C31D1591D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4274" y="370822"/>
            <a:ext cx="1838293" cy="714937"/>
          </a:xfrm>
          <a:prstGeom prst="rect">
            <a:avLst/>
          </a:prstGeom>
        </p:spPr>
      </p:pic>
      <p:sp>
        <p:nvSpPr>
          <p:cNvPr id="9" name="TextBox 8">
            <a:extLst>
              <a:ext uri="{FF2B5EF4-FFF2-40B4-BE49-F238E27FC236}">
                <a16:creationId xmlns:a16="http://schemas.microsoft.com/office/drawing/2014/main" id="{F1647DDA-73EC-4C64-B382-D14002047817}"/>
              </a:ext>
            </a:extLst>
          </p:cNvPr>
          <p:cNvSpPr txBox="1"/>
          <p:nvPr/>
        </p:nvSpPr>
        <p:spPr>
          <a:xfrm>
            <a:off x="1063716" y="1771683"/>
            <a:ext cx="7778568" cy="3874779"/>
          </a:xfrm>
          <a:prstGeom prst="rect">
            <a:avLst/>
          </a:prstGeom>
          <a:noFill/>
        </p:spPr>
        <p:txBody>
          <a:bodyPr wrap="square" rtlCol="0">
            <a:spAutoFit/>
          </a:bodyPr>
          <a:lstStyle/>
          <a:p>
            <a:r>
              <a:rPr lang="en-US" sz="1446" dirty="0">
                <a:ea typeface="Times New Roman" panose="02020603050405020304" pitchFamily="18" charset="0"/>
              </a:rPr>
              <a:t>The Rotary Club of Canterbury “Let’s Stay Connected Project” has been developed as a response to an identified need within the Aged Care sector.</a:t>
            </a:r>
            <a:endParaRPr lang="en-AU" sz="1446" dirty="0">
              <a:ea typeface="Arial Unicode MS"/>
            </a:endParaRPr>
          </a:p>
          <a:p>
            <a:r>
              <a:rPr lang="en-US" sz="1446" dirty="0">
                <a:ea typeface="Times New Roman" panose="02020603050405020304" pitchFamily="18" charset="0"/>
              </a:rPr>
              <a:t> </a:t>
            </a:r>
            <a:endParaRPr lang="en-AU" sz="1446" dirty="0">
              <a:ea typeface="Arial Unicode MS"/>
            </a:endParaRPr>
          </a:p>
          <a:p>
            <a:r>
              <a:rPr lang="en-US" sz="1446" dirty="0">
                <a:ea typeface="Times New Roman" panose="02020603050405020304" pitchFamily="18" charset="0"/>
              </a:rPr>
              <a:t>At times when it’s difficult to connect in person with family and friends, the Rotary Club of Canterbury has pleasure in offering you this booklet, designed to promote conversation, recollection and engagement for those who are in isolation and without their usual social activities.</a:t>
            </a:r>
            <a:endParaRPr lang="en-AU" sz="1446" dirty="0">
              <a:ea typeface="Arial Unicode MS"/>
            </a:endParaRPr>
          </a:p>
          <a:p>
            <a:r>
              <a:rPr lang="en-US" sz="1446" dirty="0">
                <a:ea typeface="Times New Roman" panose="02020603050405020304" pitchFamily="18" charset="0"/>
              </a:rPr>
              <a:t> </a:t>
            </a:r>
            <a:endParaRPr lang="en-AU" sz="1446" dirty="0">
              <a:ea typeface="Arial Unicode MS"/>
            </a:endParaRPr>
          </a:p>
          <a:p>
            <a:r>
              <a:rPr lang="en-US" sz="1446" dirty="0">
                <a:ea typeface="Times New Roman" panose="02020603050405020304" pitchFamily="18" charset="0"/>
              </a:rPr>
              <a:t>The booklets have been designed for people in an aged care residence, village or at home to read by themselves, or to have a family or staff member share the booklet with them. </a:t>
            </a:r>
            <a:endParaRPr lang="en-AU" sz="1446" dirty="0">
              <a:ea typeface="Arial Unicode MS"/>
            </a:endParaRPr>
          </a:p>
          <a:p>
            <a:r>
              <a:rPr lang="en-US" sz="1446" dirty="0">
                <a:ea typeface="Times New Roman" panose="02020603050405020304" pitchFamily="18" charset="0"/>
              </a:rPr>
              <a:t> </a:t>
            </a:r>
            <a:endParaRPr lang="en-AU" sz="1446" dirty="0">
              <a:ea typeface="Arial Unicode MS"/>
            </a:endParaRPr>
          </a:p>
          <a:p>
            <a:r>
              <a:rPr lang="en-US" sz="1446" dirty="0">
                <a:ea typeface="Times New Roman" panose="02020603050405020304" pitchFamily="18" charset="0"/>
              </a:rPr>
              <a:t>You can download this and other booklets from the Rotary Club of Canterbury website (</a:t>
            </a:r>
            <a:r>
              <a:rPr lang="en-US" sz="1446" u="sng" dirty="0">
                <a:solidFill>
                  <a:srgbClr val="0000FF"/>
                </a:solidFill>
                <a:ea typeface="Times New Roman" panose="02020603050405020304" pitchFamily="18" charset="0"/>
                <a:hlinkClick r:id="rId3"/>
              </a:rPr>
              <a:t>www.canterburyrotary.org</a:t>
            </a:r>
            <a:r>
              <a:rPr lang="en-US" sz="1446" dirty="0">
                <a:ea typeface="Times New Roman" panose="02020603050405020304" pitchFamily="18" charset="0"/>
              </a:rPr>
              <a:t>).</a:t>
            </a:r>
            <a:endParaRPr lang="en-AU" sz="1446" dirty="0">
              <a:ea typeface="Arial Unicode MS"/>
            </a:endParaRPr>
          </a:p>
          <a:p>
            <a:r>
              <a:rPr lang="en-US" sz="1446" dirty="0">
                <a:ea typeface="Times New Roman" panose="02020603050405020304" pitchFamily="18" charset="0"/>
              </a:rPr>
              <a:t> </a:t>
            </a:r>
            <a:endParaRPr lang="en-AU" sz="1446" dirty="0">
              <a:ea typeface="Arial Unicode MS"/>
            </a:endParaRPr>
          </a:p>
          <a:p>
            <a:r>
              <a:rPr lang="en-US" sz="1446" dirty="0">
                <a:solidFill>
                  <a:srgbClr val="000000"/>
                </a:solidFill>
                <a:ea typeface="Times New Roman" panose="02020603050405020304" pitchFamily="18" charset="0"/>
              </a:rPr>
              <a:t>Source references for this book are held at the Rotary Club of Canterbury. Contact </a:t>
            </a:r>
            <a:r>
              <a:rPr lang="en-US" sz="1446" u="sng" dirty="0">
                <a:solidFill>
                  <a:srgbClr val="0000FF"/>
                </a:solidFill>
                <a:ea typeface="Times New Roman" panose="02020603050405020304" pitchFamily="18" charset="0"/>
                <a:hlinkClick r:id="rId4"/>
              </a:rPr>
              <a:t>president@caterburyrotary.org</a:t>
            </a:r>
            <a:r>
              <a:rPr lang="en-US" sz="1446" u="sng" dirty="0">
                <a:solidFill>
                  <a:srgbClr val="0000FF"/>
                </a:solidFill>
                <a:ea typeface="Times New Roman" panose="02020603050405020304" pitchFamily="18" charset="0"/>
              </a:rPr>
              <a:t> </a:t>
            </a:r>
            <a:r>
              <a:rPr lang="en-US" sz="1446" dirty="0">
                <a:solidFill>
                  <a:srgbClr val="000000"/>
                </a:solidFill>
                <a:ea typeface="Times New Roman" panose="02020603050405020304" pitchFamily="18" charset="0"/>
              </a:rPr>
              <a:t>for further details.  </a:t>
            </a:r>
            <a:endParaRPr lang="en-AU" sz="1446" dirty="0">
              <a:ea typeface="Arial Unicode MS"/>
            </a:endParaRPr>
          </a:p>
          <a:p>
            <a:r>
              <a:rPr lang="en-US" sz="1446" dirty="0">
                <a:solidFill>
                  <a:srgbClr val="000000"/>
                </a:solidFill>
                <a:ea typeface="Times New Roman" panose="02020603050405020304" pitchFamily="18" charset="0"/>
              </a:rPr>
              <a:t> </a:t>
            </a:r>
            <a:endParaRPr lang="en-AU" sz="1446" dirty="0">
              <a:ea typeface="Arial Unicode MS"/>
            </a:endParaRPr>
          </a:p>
          <a:p>
            <a:r>
              <a:rPr lang="en-US" sz="1446" dirty="0">
                <a:solidFill>
                  <a:srgbClr val="000000"/>
                </a:solidFill>
                <a:ea typeface="Times New Roman" panose="02020603050405020304" pitchFamily="18" charset="0"/>
              </a:rPr>
              <a:t>Material in this book was reproduced in accordance with Section 113F of the Copyright Act (1968). </a:t>
            </a:r>
            <a:endParaRPr lang="en-AU" sz="1446" dirty="0">
              <a:ea typeface="Arial Unicode MS"/>
            </a:endParaRPr>
          </a:p>
        </p:txBody>
      </p:sp>
    </p:spTree>
    <p:extLst>
      <p:ext uri="{BB962C8B-B14F-4D97-AF65-F5344CB8AC3E}">
        <p14:creationId xmlns:p14="http://schemas.microsoft.com/office/powerpoint/2010/main" val="1126800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9FEE4401-B599-44CF-90D6-E6DB47FBE0E1}"/>
              </a:ext>
            </a:extLst>
          </p:cNvPr>
          <p:cNvSpPr>
            <a:spLocks noGrp="1"/>
          </p:cNvSpPr>
          <p:nvPr>
            <p:ph type="ftr" sz="quarter" idx="11"/>
          </p:nvPr>
        </p:nvSpPr>
        <p:spPr>
          <a:xfrm>
            <a:off x="784274" y="6176199"/>
            <a:ext cx="5008792" cy="725429"/>
          </a:xfrm>
        </p:spPr>
        <p:txBody>
          <a:bodyPr/>
          <a:lstStyle/>
          <a:p>
            <a:pPr algn="l"/>
            <a:r>
              <a:rPr lang="en-US" sz="1000" dirty="0"/>
              <a:t>Rotary Club of Canterbury: Let’s Stay Connected Project</a:t>
            </a:r>
          </a:p>
        </p:txBody>
      </p:sp>
      <p:sp>
        <p:nvSpPr>
          <p:cNvPr id="7" name="Slide Number Placeholder 6">
            <a:extLst>
              <a:ext uri="{FF2B5EF4-FFF2-40B4-BE49-F238E27FC236}">
                <a16:creationId xmlns:a16="http://schemas.microsoft.com/office/drawing/2014/main" id="{D26E043E-6C7C-4332-8AA6-E45F530D90B1}"/>
              </a:ext>
            </a:extLst>
          </p:cNvPr>
          <p:cNvSpPr>
            <a:spLocks noGrp="1"/>
          </p:cNvSpPr>
          <p:nvPr>
            <p:ph type="sldNum" sz="quarter" idx="12"/>
          </p:nvPr>
        </p:nvSpPr>
        <p:spPr/>
        <p:txBody>
          <a:bodyPr/>
          <a:lstStyle/>
          <a:p>
            <a:fld id="{DC56C17F-E5A4-4123-831E-B6BE4BD60FE1}" type="slidenum">
              <a:rPr lang="en-US" sz="1000" smtClean="0"/>
              <a:t>3</a:t>
            </a:fld>
            <a:endParaRPr lang="en-US" sz="1000" dirty="0"/>
          </a:p>
        </p:txBody>
      </p:sp>
      <p:pic>
        <p:nvPicPr>
          <p:cNvPr id="10" name="Picture 9" descr="A picture containing drawing&#10;&#10;Description automatically generated">
            <a:extLst>
              <a:ext uri="{FF2B5EF4-FFF2-40B4-BE49-F238E27FC236}">
                <a16:creationId xmlns:a16="http://schemas.microsoft.com/office/drawing/2014/main" id="{60E1A994-35C8-4A7D-9B35-06C31D1591D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84274" y="370822"/>
            <a:ext cx="1838293" cy="714937"/>
          </a:xfrm>
          <a:prstGeom prst="rect">
            <a:avLst/>
          </a:prstGeom>
        </p:spPr>
      </p:pic>
      <p:sp>
        <p:nvSpPr>
          <p:cNvPr id="4" name="TextBox 3">
            <a:extLst>
              <a:ext uri="{FF2B5EF4-FFF2-40B4-BE49-F238E27FC236}">
                <a16:creationId xmlns:a16="http://schemas.microsoft.com/office/drawing/2014/main" id="{EDE4D176-38A8-42D7-A401-F84BEF000EEA}"/>
              </a:ext>
            </a:extLst>
          </p:cNvPr>
          <p:cNvSpPr txBox="1"/>
          <p:nvPr/>
        </p:nvSpPr>
        <p:spPr>
          <a:xfrm>
            <a:off x="784274" y="1090839"/>
            <a:ext cx="4882970" cy="5312865"/>
          </a:xfrm>
          <a:prstGeom prst="rect">
            <a:avLst/>
          </a:prstGeom>
          <a:noFill/>
        </p:spPr>
        <p:txBody>
          <a:bodyPr wrap="square" rtlCol="0">
            <a:spAutoFit/>
          </a:bodyPr>
          <a:lstStyle/>
          <a:p>
            <a:pPr defTabSz="411473">
              <a:lnSpc>
                <a:spcPct val="114000"/>
              </a:lnSpc>
              <a:spcAft>
                <a:spcPts val="542"/>
              </a:spcAft>
              <a:defRPr sz="1380"/>
            </a:pPr>
            <a:r>
              <a:rPr lang="en-US" sz="2400" dirty="0" err="1"/>
              <a:t>G’day</a:t>
            </a:r>
            <a:r>
              <a:rPr lang="en-US" sz="2400" dirty="0"/>
              <a:t>, I’m Bill.</a:t>
            </a:r>
          </a:p>
          <a:p>
            <a:pPr defTabSz="411473">
              <a:lnSpc>
                <a:spcPct val="114000"/>
              </a:lnSpc>
              <a:spcAft>
                <a:spcPts val="542"/>
              </a:spcAft>
              <a:defRPr sz="1380"/>
            </a:pPr>
            <a:r>
              <a:rPr lang="en-US" sz="2400" dirty="0"/>
              <a:t>I’m retired now, but I used to own and run taxis, 18 in all.  For every taxi you need four drivers:  day and night for weekdays, and the same for weekends. I drove the cars when I didn't have a driver for a shift.</a:t>
            </a:r>
          </a:p>
          <a:p>
            <a:pPr defTabSz="411473">
              <a:lnSpc>
                <a:spcPct val="114000"/>
              </a:lnSpc>
              <a:spcAft>
                <a:spcPts val="542"/>
              </a:spcAft>
              <a:defRPr sz="1380"/>
            </a:pPr>
            <a:r>
              <a:rPr lang="en-US" sz="2400" dirty="0"/>
              <a:t>These tales really happened, though names and places have been changed to protect identities.</a:t>
            </a:r>
          </a:p>
          <a:p>
            <a:pPr defTabSz="411473">
              <a:lnSpc>
                <a:spcPct val="114000"/>
              </a:lnSpc>
              <a:spcAft>
                <a:spcPts val="542"/>
              </a:spcAft>
              <a:defRPr sz="1380"/>
            </a:pPr>
            <a:r>
              <a:rPr lang="en-US" sz="2400" dirty="0"/>
              <a:t>I hope you enjoy reading my tall tales, but true.  Regards, Bill</a:t>
            </a:r>
          </a:p>
        </p:txBody>
      </p:sp>
      <p:pic>
        <p:nvPicPr>
          <p:cNvPr id="8" name="Picture 7" descr="A person driving a car&#10;&#10;Description automatically generated">
            <a:extLst>
              <a:ext uri="{FF2B5EF4-FFF2-40B4-BE49-F238E27FC236}">
                <a16:creationId xmlns:a16="http://schemas.microsoft.com/office/drawing/2014/main" id="{7F384214-23C8-4659-BA58-0EB4112F06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5446" y="2124593"/>
            <a:ext cx="3836082" cy="2838701"/>
          </a:xfrm>
          <a:prstGeom prst="ellipse">
            <a:avLst/>
          </a:prstGeom>
          <a:ln w="63500" cap="rnd">
            <a:solidFill>
              <a:srgbClr val="FF99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4948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83388E-87C8-4DB9-8E72-EF01D4728872}"/>
              </a:ext>
            </a:extLst>
          </p:cNvPr>
          <p:cNvSpPr>
            <a:spLocks noGrp="1"/>
          </p:cNvSpPr>
          <p:nvPr>
            <p:ph type="title"/>
          </p:nvPr>
        </p:nvSpPr>
        <p:spPr>
          <a:xfrm>
            <a:off x="681037" y="726371"/>
            <a:ext cx="3145749" cy="453734"/>
          </a:xfrm>
        </p:spPr>
        <p:txBody>
          <a:bodyPr>
            <a:noAutofit/>
          </a:bodyPr>
          <a:lstStyle/>
          <a:p>
            <a:r>
              <a:rPr lang="en-US" b="1" cap="small" dirty="0"/>
              <a:t>Lucy</a:t>
            </a:r>
          </a:p>
        </p:txBody>
      </p:sp>
      <p:sp>
        <p:nvSpPr>
          <p:cNvPr id="9" name="Footer Placeholder 7">
            <a:extLst>
              <a:ext uri="{FF2B5EF4-FFF2-40B4-BE49-F238E27FC236}">
                <a16:creationId xmlns:a16="http://schemas.microsoft.com/office/drawing/2014/main" id="{7A20DA97-D939-40DF-B1BD-9D60A3F3FB12}"/>
              </a:ext>
            </a:extLst>
          </p:cNvPr>
          <p:cNvSpPr>
            <a:spLocks noGrp="1"/>
          </p:cNvSpPr>
          <p:nvPr>
            <p:ph type="ftr" sz="quarter" idx="11"/>
          </p:nvPr>
        </p:nvSpPr>
        <p:spPr>
          <a:xfrm>
            <a:off x="681037" y="6356351"/>
            <a:ext cx="3491041" cy="365125"/>
          </a:xfrm>
        </p:spPr>
        <p:txBody>
          <a:bodyPr/>
          <a:lstStyle/>
          <a:p>
            <a:pPr algn="l"/>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
        <p:nvSpPr>
          <p:cNvPr id="7" name="Slide Number Placeholder 6">
            <a:extLst>
              <a:ext uri="{FF2B5EF4-FFF2-40B4-BE49-F238E27FC236}">
                <a16:creationId xmlns:a16="http://schemas.microsoft.com/office/drawing/2014/main" id="{F3098C18-087E-4685-B257-5ABAB80CD42C}"/>
              </a:ext>
            </a:extLst>
          </p:cNvPr>
          <p:cNvSpPr>
            <a:spLocks noGrp="1"/>
          </p:cNvSpPr>
          <p:nvPr>
            <p:ph type="sldNum" sz="quarter" idx="12"/>
          </p:nvPr>
        </p:nvSpPr>
        <p:spPr/>
        <p:txBody>
          <a:bodyPr/>
          <a:lstStyle/>
          <a:p>
            <a:fld id="{DC56C17F-E5A4-4123-831E-B6BE4BD60FE1}" type="slidenum">
              <a:rPr lang="en-US" sz="1000" smtClean="0"/>
              <a:t>4</a:t>
            </a:fld>
            <a:endParaRPr lang="en-US" sz="1000" dirty="0"/>
          </a:p>
        </p:txBody>
      </p:sp>
      <p:sp>
        <p:nvSpPr>
          <p:cNvPr id="3" name="TextBox 2">
            <a:extLst>
              <a:ext uri="{FF2B5EF4-FFF2-40B4-BE49-F238E27FC236}">
                <a16:creationId xmlns:a16="http://schemas.microsoft.com/office/drawing/2014/main" id="{3F9EC3C5-7F19-4EF3-AD1F-C24D5D034A7A}"/>
              </a:ext>
            </a:extLst>
          </p:cNvPr>
          <p:cNvSpPr txBox="1"/>
          <p:nvPr/>
        </p:nvSpPr>
        <p:spPr>
          <a:xfrm>
            <a:off x="4830273" y="499504"/>
            <a:ext cx="4703471" cy="5849294"/>
          </a:xfrm>
          <a:prstGeom prst="rect">
            <a:avLst/>
          </a:prstGeom>
          <a:noFill/>
        </p:spPr>
        <p:txBody>
          <a:bodyPr wrap="square" rtlCol="0">
            <a:spAutoFit/>
          </a:bodyPr>
          <a:lstStyle/>
          <a:p>
            <a:pPr>
              <a:lnSpc>
                <a:spcPct val="114000"/>
              </a:lnSpc>
              <a:spcBef>
                <a:spcPts val="600"/>
              </a:spcBef>
              <a:spcAft>
                <a:spcPts val="600"/>
              </a:spcAft>
            </a:pPr>
            <a:r>
              <a:rPr lang="en-US" sz="2400" spc="-1" dirty="0">
                <a:solidFill>
                  <a:srgbClr val="000000"/>
                </a:solidFill>
                <a:ea typeface="Calibri"/>
              </a:rPr>
              <a:t>I could see that Lucy was a mature lady when I arrived to pick her up at the Day Centre.</a:t>
            </a:r>
          </a:p>
          <a:p>
            <a:pPr>
              <a:lnSpc>
                <a:spcPct val="114000"/>
              </a:lnSpc>
              <a:spcBef>
                <a:spcPts val="600"/>
              </a:spcBef>
              <a:spcAft>
                <a:spcPts val="600"/>
              </a:spcAft>
            </a:pPr>
            <a:r>
              <a:rPr lang="en-US" sz="2400" spc="-1" dirty="0">
                <a:solidFill>
                  <a:srgbClr val="000000"/>
                </a:solidFill>
                <a:ea typeface="Calibri"/>
              </a:rPr>
              <a:t>“Good Afternoon, Lucy”, I said. The nurse with her told me Lucy was blind and deaf.</a:t>
            </a:r>
          </a:p>
          <a:p>
            <a:pPr>
              <a:lnSpc>
                <a:spcPct val="114000"/>
              </a:lnSpc>
              <a:spcBef>
                <a:spcPts val="600"/>
              </a:spcBef>
              <a:spcAft>
                <a:spcPts val="600"/>
              </a:spcAft>
            </a:pPr>
            <a:r>
              <a:rPr lang="en-US" sz="2400" spc="-1" dirty="0">
                <a:solidFill>
                  <a:srgbClr val="000000"/>
                </a:solidFill>
                <a:ea typeface="Calibri"/>
              </a:rPr>
              <a:t>I helped Lucy into the taxi and asked the nurse where I should take her. The nurse replied that Lucy would show me the address on a piece of paper when she got into in the taxi, and that is what happened.  So off we went to Box Hill.</a:t>
            </a:r>
            <a:endParaRPr lang="en-US" sz="2400" spc="-1" dirty="0"/>
          </a:p>
        </p:txBody>
      </p:sp>
      <p:pic>
        <p:nvPicPr>
          <p:cNvPr id="8" name="Picture 7" descr="A house with trees in the background&#10;&#10;Description automatically generated">
            <a:extLst>
              <a:ext uri="{FF2B5EF4-FFF2-40B4-BE49-F238E27FC236}">
                <a16:creationId xmlns:a16="http://schemas.microsoft.com/office/drawing/2014/main" id="{1397238C-C9B6-40D3-B584-B5FE7389943B}"/>
              </a:ext>
            </a:extLst>
          </p:cNvPr>
          <p:cNvPicPr>
            <a:picLocks noChangeAspect="1"/>
          </p:cNvPicPr>
          <p:nvPr/>
        </p:nvPicPr>
        <p:blipFill rotWithShape="1">
          <a:blip r:embed="rId3">
            <a:extLst>
              <a:ext uri="{28A0092B-C50C-407E-A947-70E740481C1C}">
                <a14:useLocalDpi xmlns:a14="http://schemas.microsoft.com/office/drawing/2010/main" val="0"/>
              </a:ext>
            </a:extLst>
          </a:blip>
          <a:srcRect l="20177" r="7108"/>
          <a:stretch/>
        </p:blipFill>
        <p:spPr>
          <a:xfrm>
            <a:off x="681037" y="2087148"/>
            <a:ext cx="4089774" cy="3135293"/>
          </a:xfrm>
          <a:prstGeom prst="rect">
            <a:avLst/>
          </a:prstGeom>
          <a:ln w="38100">
            <a:solidFill>
              <a:schemeClr val="accent1">
                <a:lumMod val="75000"/>
              </a:schemeClr>
            </a:solidFill>
          </a:ln>
        </p:spPr>
      </p:pic>
    </p:spTree>
    <p:extLst>
      <p:ext uri="{BB962C8B-B14F-4D97-AF65-F5344CB8AC3E}">
        <p14:creationId xmlns:p14="http://schemas.microsoft.com/office/powerpoint/2010/main" val="2368004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0E8ECACC-BBC9-4F8C-8F06-0AF5F06E2DB1}"/>
              </a:ext>
            </a:extLst>
          </p:cNvPr>
          <p:cNvSpPr>
            <a:spLocks noGrp="1"/>
          </p:cNvSpPr>
          <p:nvPr>
            <p:ph type="title"/>
          </p:nvPr>
        </p:nvSpPr>
        <p:spPr>
          <a:xfrm>
            <a:off x="715500" y="319588"/>
            <a:ext cx="3145749" cy="778608"/>
          </a:xfrm>
        </p:spPr>
        <p:txBody>
          <a:bodyPr>
            <a:normAutofit/>
          </a:bodyPr>
          <a:lstStyle/>
          <a:p>
            <a:r>
              <a:rPr lang="en-US" b="1" cap="small" dirty="0"/>
              <a:t>Lucy</a:t>
            </a:r>
            <a:endParaRPr lang="en-US" sz="4000" b="1" cap="small" dirty="0"/>
          </a:p>
        </p:txBody>
      </p:sp>
      <p:sp>
        <p:nvSpPr>
          <p:cNvPr id="7" name="Footer Placeholder 7">
            <a:extLst>
              <a:ext uri="{FF2B5EF4-FFF2-40B4-BE49-F238E27FC236}">
                <a16:creationId xmlns:a16="http://schemas.microsoft.com/office/drawing/2014/main" id="{1A86C337-FF45-4C2C-A0DC-FC5AA070F552}"/>
              </a:ext>
            </a:extLst>
          </p:cNvPr>
          <p:cNvSpPr>
            <a:spLocks noGrp="1"/>
          </p:cNvSpPr>
          <p:nvPr>
            <p:ph type="ftr" sz="quarter" idx="11"/>
          </p:nvPr>
        </p:nvSpPr>
        <p:spPr>
          <a:xfrm>
            <a:off x="676602" y="6356352"/>
            <a:ext cx="3491041" cy="365125"/>
          </a:xfrm>
        </p:spPr>
        <p:txBody>
          <a:bodyPr/>
          <a:lstStyle/>
          <a:p>
            <a:pPr algn="l"/>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
        <p:nvSpPr>
          <p:cNvPr id="6" name="Slide Number Placeholder 5">
            <a:extLst>
              <a:ext uri="{FF2B5EF4-FFF2-40B4-BE49-F238E27FC236}">
                <a16:creationId xmlns:a16="http://schemas.microsoft.com/office/drawing/2014/main" id="{3AB764B8-F451-427B-9E82-5C72749D346C}"/>
              </a:ext>
            </a:extLst>
          </p:cNvPr>
          <p:cNvSpPr>
            <a:spLocks noGrp="1"/>
          </p:cNvSpPr>
          <p:nvPr>
            <p:ph type="sldNum" sz="quarter" idx="12"/>
          </p:nvPr>
        </p:nvSpPr>
        <p:spPr/>
        <p:txBody>
          <a:bodyPr/>
          <a:lstStyle/>
          <a:p>
            <a:fld id="{DC56C17F-E5A4-4123-831E-B6BE4BD60FE1}" type="slidenum">
              <a:rPr lang="en-US" sz="1000" smtClean="0"/>
              <a:t>5</a:t>
            </a:fld>
            <a:endParaRPr lang="en-US" sz="1000"/>
          </a:p>
        </p:txBody>
      </p:sp>
      <p:pic>
        <p:nvPicPr>
          <p:cNvPr id="3" name="Picture 2" descr="A tree in front of a building&#10;&#10;Description automatically generated">
            <a:extLst>
              <a:ext uri="{FF2B5EF4-FFF2-40B4-BE49-F238E27FC236}">
                <a16:creationId xmlns:a16="http://schemas.microsoft.com/office/drawing/2014/main" id="{9D24FCF5-6A5E-42BA-A076-86D6DB700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609" y="3054661"/>
            <a:ext cx="3099640" cy="2324730"/>
          </a:xfrm>
          <a:prstGeom prst="ellipse">
            <a:avLst/>
          </a:prstGeom>
          <a:ln w="63500" cap="rnd">
            <a:solidFill>
              <a:schemeClr val="accent1">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a:extLst>
              <a:ext uri="{FF2B5EF4-FFF2-40B4-BE49-F238E27FC236}">
                <a16:creationId xmlns:a16="http://schemas.microsoft.com/office/drawing/2014/main" id="{E86032C9-BC52-4230-9C3B-6761E4389134}"/>
              </a:ext>
            </a:extLst>
          </p:cNvPr>
          <p:cNvSpPr txBox="1"/>
          <p:nvPr/>
        </p:nvSpPr>
        <p:spPr>
          <a:xfrm>
            <a:off x="3972393" y="2640975"/>
            <a:ext cx="5374659" cy="3539046"/>
          </a:xfrm>
          <a:prstGeom prst="rect">
            <a:avLst/>
          </a:prstGeom>
          <a:noFill/>
        </p:spPr>
        <p:txBody>
          <a:bodyPr wrap="square" rtlCol="0">
            <a:spAutoFit/>
          </a:bodyPr>
          <a:lstStyle/>
          <a:p>
            <a:pPr>
              <a:lnSpc>
                <a:spcPct val="114000"/>
              </a:lnSpc>
              <a:spcBef>
                <a:spcPts val="385"/>
              </a:spcBef>
              <a:spcAft>
                <a:spcPts val="385"/>
              </a:spcAft>
            </a:pPr>
            <a:r>
              <a:rPr lang="en-US" sz="2400" dirty="0"/>
              <a:t>As we neared her destination, she handed me a note which said, “Write the fare  on my hand with your finger”. I did and she paid the fare.</a:t>
            </a:r>
            <a:endParaRPr lang="en-AU" sz="2400" dirty="0"/>
          </a:p>
          <a:p>
            <a:pPr>
              <a:lnSpc>
                <a:spcPct val="114000"/>
              </a:lnSpc>
              <a:spcBef>
                <a:spcPts val="385"/>
              </a:spcBef>
              <a:spcAft>
                <a:spcPts val="385"/>
              </a:spcAft>
            </a:pPr>
            <a:r>
              <a:rPr lang="en-US" sz="2400" dirty="0"/>
              <a:t> I helped Lucy out of the taxi and onto the footpath which she felt carefully with her feet. She knew she was home and waved me away.  My job was done.</a:t>
            </a:r>
          </a:p>
        </p:txBody>
      </p:sp>
      <p:sp>
        <p:nvSpPr>
          <p:cNvPr id="2" name="TextBox 1">
            <a:extLst>
              <a:ext uri="{FF2B5EF4-FFF2-40B4-BE49-F238E27FC236}">
                <a16:creationId xmlns:a16="http://schemas.microsoft.com/office/drawing/2014/main" id="{D9FF8D99-E809-44CB-A7BB-6C2810FA35B1}"/>
              </a:ext>
            </a:extLst>
          </p:cNvPr>
          <p:cNvSpPr txBox="1"/>
          <p:nvPr/>
        </p:nvSpPr>
        <p:spPr>
          <a:xfrm>
            <a:off x="715499" y="888572"/>
            <a:ext cx="8509463" cy="1752403"/>
          </a:xfrm>
          <a:prstGeom prst="rect">
            <a:avLst/>
          </a:prstGeom>
          <a:noFill/>
        </p:spPr>
        <p:txBody>
          <a:bodyPr wrap="square" rtlCol="0">
            <a:spAutoFit/>
          </a:bodyPr>
          <a:lstStyle/>
          <a:p>
            <a:pPr>
              <a:lnSpc>
                <a:spcPct val="114000"/>
              </a:lnSpc>
              <a:spcBef>
                <a:spcPts val="600"/>
              </a:spcBef>
              <a:spcAft>
                <a:spcPts val="600"/>
              </a:spcAft>
            </a:pPr>
            <a:r>
              <a:rPr lang="en-US" sz="2400" spc="-1" dirty="0">
                <a:solidFill>
                  <a:srgbClr val="000000"/>
                </a:solidFill>
                <a:ea typeface="Calibri"/>
              </a:rPr>
              <a:t>But then I had the terrible thought: how was I to tell her the fare at the end of the trip? By the tell-tale movement of the car and the elapsed time, Lucy had a very good idea as to where we were as she must have done the trip many times. </a:t>
            </a:r>
          </a:p>
        </p:txBody>
      </p:sp>
    </p:spTree>
    <p:extLst>
      <p:ext uri="{BB962C8B-B14F-4D97-AF65-F5344CB8AC3E}">
        <p14:creationId xmlns:p14="http://schemas.microsoft.com/office/powerpoint/2010/main" val="1469952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83388E-87C8-4DB9-8E72-EF01D4728872}"/>
              </a:ext>
            </a:extLst>
          </p:cNvPr>
          <p:cNvSpPr>
            <a:spLocks noGrp="1"/>
          </p:cNvSpPr>
          <p:nvPr>
            <p:ph type="title"/>
          </p:nvPr>
        </p:nvSpPr>
        <p:spPr>
          <a:xfrm>
            <a:off x="587679" y="318966"/>
            <a:ext cx="4005236" cy="589855"/>
          </a:xfrm>
        </p:spPr>
        <p:txBody>
          <a:bodyPr>
            <a:normAutofit fontScale="90000"/>
          </a:bodyPr>
          <a:lstStyle/>
          <a:p>
            <a:r>
              <a:rPr lang="en-US" b="1" cap="small" dirty="0"/>
              <a:t>Big</a:t>
            </a:r>
            <a:r>
              <a:rPr lang="en-US" sz="2564" b="1" cap="small" dirty="0"/>
              <a:t> </a:t>
            </a:r>
            <a:r>
              <a:rPr lang="en-US" b="1" cap="small" dirty="0"/>
              <a:t>Bob</a:t>
            </a:r>
            <a:endParaRPr lang="en-US" sz="4000" b="1" cap="small" dirty="0"/>
          </a:p>
        </p:txBody>
      </p:sp>
      <p:sp>
        <p:nvSpPr>
          <p:cNvPr id="8" name="Footer Placeholder 7">
            <a:extLst>
              <a:ext uri="{FF2B5EF4-FFF2-40B4-BE49-F238E27FC236}">
                <a16:creationId xmlns:a16="http://schemas.microsoft.com/office/drawing/2014/main" id="{97602C57-F41E-457A-9CDD-477F8412BCC7}"/>
              </a:ext>
            </a:extLst>
          </p:cNvPr>
          <p:cNvSpPr>
            <a:spLocks noGrp="1"/>
          </p:cNvSpPr>
          <p:nvPr>
            <p:ph type="ftr" sz="quarter" idx="11"/>
          </p:nvPr>
        </p:nvSpPr>
        <p:spPr>
          <a:xfrm>
            <a:off x="587679" y="6356351"/>
            <a:ext cx="3491041" cy="365125"/>
          </a:xfrm>
        </p:spPr>
        <p:txBody>
          <a:bodyPr/>
          <a:lstStyle/>
          <a:p>
            <a:pPr algn="l"/>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
        <p:nvSpPr>
          <p:cNvPr id="11" name="Slide Number Placeholder 10">
            <a:extLst>
              <a:ext uri="{FF2B5EF4-FFF2-40B4-BE49-F238E27FC236}">
                <a16:creationId xmlns:a16="http://schemas.microsoft.com/office/drawing/2014/main" id="{6CC8400D-154D-466B-8D4A-5B74B8A81789}"/>
              </a:ext>
            </a:extLst>
          </p:cNvPr>
          <p:cNvSpPr>
            <a:spLocks noGrp="1"/>
          </p:cNvSpPr>
          <p:nvPr>
            <p:ph type="sldNum" sz="quarter" idx="12"/>
          </p:nvPr>
        </p:nvSpPr>
        <p:spPr/>
        <p:txBody>
          <a:bodyPr/>
          <a:lstStyle/>
          <a:p>
            <a:fld id="{DC56C17F-E5A4-4123-831E-B6BE4BD60FE1}" type="slidenum">
              <a:rPr lang="en-US" sz="1000" smtClean="0"/>
              <a:t>6</a:t>
            </a:fld>
            <a:endParaRPr lang="en-US" sz="1000" dirty="0"/>
          </a:p>
        </p:txBody>
      </p:sp>
      <p:sp>
        <p:nvSpPr>
          <p:cNvPr id="7" name="TextBox 6">
            <a:extLst>
              <a:ext uri="{FF2B5EF4-FFF2-40B4-BE49-F238E27FC236}">
                <a16:creationId xmlns:a16="http://schemas.microsoft.com/office/drawing/2014/main" id="{32FD2302-EC16-4363-A64D-F4C5B131481E}"/>
              </a:ext>
            </a:extLst>
          </p:cNvPr>
          <p:cNvSpPr txBox="1"/>
          <p:nvPr/>
        </p:nvSpPr>
        <p:spPr>
          <a:xfrm>
            <a:off x="587679" y="1128952"/>
            <a:ext cx="4613908" cy="5007268"/>
          </a:xfrm>
          <a:prstGeom prst="rect">
            <a:avLst/>
          </a:prstGeom>
          <a:noFill/>
        </p:spPr>
        <p:txBody>
          <a:bodyPr wrap="square" rtlCol="0">
            <a:spAutoFit/>
          </a:bodyPr>
          <a:lstStyle/>
          <a:p>
            <a:pPr>
              <a:lnSpc>
                <a:spcPct val="114000"/>
              </a:lnSpc>
              <a:spcBef>
                <a:spcPts val="385"/>
              </a:spcBef>
              <a:spcAft>
                <a:spcPts val="385"/>
              </a:spcAft>
            </a:pPr>
            <a:r>
              <a:rPr lang="en-AU" sz="2400" dirty="0"/>
              <a:t>It was a wintry Saturday afternoon, about 4.30pm and I needed to knock off work soon.</a:t>
            </a:r>
          </a:p>
          <a:p>
            <a:pPr>
              <a:lnSpc>
                <a:spcPct val="114000"/>
              </a:lnSpc>
              <a:spcBef>
                <a:spcPts val="385"/>
              </a:spcBef>
              <a:spcAft>
                <a:spcPts val="385"/>
              </a:spcAft>
            </a:pPr>
            <a:r>
              <a:rPr lang="en-AU" sz="2400" dirty="0"/>
              <a:t>One more little job would help to fill the day’s takings.</a:t>
            </a:r>
          </a:p>
          <a:p>
            <a:pPr>
              <a:lnSpc>
                <a:spcPct val="114000"/>
              </a:lnSpc>
              <a:spcBef>
                <a:spcPts val="385"/>
              </a:spcBef>
              <a:spcAft>
                <a:spcPts val="385"/>
              </a:spcAft>
            </a:pPr>
            <a:r>
              <a:rPr lang="en-AU" sz="2400" dirty="0"/>
              <a:t>The Carlton versus Collingwood football game at Carlton was just about to finish. </a:t>
            </a:r>
          </a:p>
          <a:p>
            <a:pPr>
              <a:lnSpc>
                <a:spcPct val="114000"/>
              </a:lnSpc>
              <a:spcBef>
                <a:spcPts val="385"/>
              </a:spcBef>
              <a:spcAft>
                <a:spcPts val="385"/>
              </a:spcAft>
            </a:pPr>
            <a:r>
              <a:rPr lang="en-AU" sz="2400" dirty="0"/>
              <a:t>“That should give me a fare” I thought as I drove to the Carlton ground in Royal Parade. </a:t>
            </a:r>
          </a:p>
        </p:txBody>
      </p:sp>
      <p:pic>
        <p:nvPicPr>
          <p:cNvPr id="12" name="Picture 11" descr="A picture containing outdoor, person, playing, grass&#10;&#10;Description automatically generated">
            <a:extLst>
              <a:ext uri="{FF2B5EF4-FFF2-40B4-BE49-F238E27FC236}">
                <a16:creationId xmlns:a16="http://schemas.microsoft.com/office/drawing/2014/main" id="{AEECA408-EA3D-4430-BC64-4CFF6360E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2120" y="554636"/>
            <a:ext cx="3575390" cy="5801715"/>
          </a:xfrm>
          <a:prstGeom prst="rect">
            <a:avLst/>
          </a:prstGeom>
          <a:ln>
            <a:solidFill>
              <a:srgbClr val="996633"/>
            </a:solidFill>
          </a:ln>
        </p:spPr>
      </p:pic>
    </p:spTree>
    <p:extLst>
      <p:ext uri="{BB962C8B-B14F-4D97-AF65-F5344CB8AC3E}">
        <p14:creationId xmlns:p14="http://schemas.microsoft.com/office/powerpoint/2010/main" val="2635515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7">
            <a:extLst>
              <a:ext uri="{FF2B5EF4-FFF2-40B4-BE49-F238E27FC236}">
                <a16:creationId xmlns:a16="http://schemas.microsoft.com/office/drawing/2014/main" id="{9A5DF8F5-E342-4CE7-9B3B-031FFB25E571}"/>
              </a:ext>
            </a:extLst>
          </p:cNvPr>
          <p:cNvSpPr>
            <a:spLocks noGrp="1"/>
          </p:cNvSpPr>
          <p:nvPr>
            <p:ph type="ftr" sz="quarter" idx="11"/>
          </p:nvPr>
        </p:nvSpPr>
        <p:spPr>
          <a:xfrm>
            <a:off x="681037" y="6173789"/>
            <a:ext cx="3491041" cy="365125"/>
          </a:xfrm>
        </p:spPr>
        <p:txBody>
          <a:bodyPr/>
          <a:lstStyle/>
          <a:p>
            <a:pPr algn="l"/>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
        <p:nvSpPr>
          <p:cNvPr id="9" name="Slide Number Placeholder 8">
            <a:extLst>
              <a:ext uri="{FF2B5EF4-FFF2-40B4-BE49-F238E27FC236}">
                <a16:creationId xmlns:a16="http://schemas.microsoft.com/office/drawing/2014/main" id="{F54050B5-E6C4-47A8-B3DD-A9B0782FE229}"/>
              </a:ext>
            </a:extLst>
          </p:cNvPr>
          <p:cNvSpPr>
            <a:spLocks noGrp="1"/>
          </p:cNvSpPr>
          <p:nvPr>
            <p:ph type="sldNum" sz="quarter" idx="12"/>
          </p:nvPr>
        </p:nvSpPr>
        <p:spPr/>
        <p:txBody>
          <a:bodyPr/>
          <a:lstStyle/>
          <a:p>
            <a:fld id="{DC56C17F-E5A4-4123-831E-B6BE4BD60FE1}" type="slidenum">
              <a:rPr lang="en-US" sz="1000" smtClean="0"/>
              <a:t>7</a:t>
            </a:fld>
            <a:endParaRPr lang="en-US" sz="1000" dirty="0"/>
          </a:p>
        </p:txBody>
      </p:sp>
      <p:sp>
        <p:nvSpPr>
          <p:cNvPr id="7" name="TextBox 6">
            <a:extLst>
              <a:ext uri="{FF2B5EF4-FFF2-40B4-BE49-F238E27FC236}">
                <a16:creationId xmlns:a16="http://schemas.microsoft.com/office/drawing/2014/main" id="{C58A6EE0-1915-4C02-9C52-ED3E874FBD52}"/>
              </a:ext>
            </a:extLst>
          </p:cNvPr>
          <p:cNvSpPr txBox="1"/>
          <p:nvPr/>
        </p:nvSpPr>
        <p:spPr>
          <a:xfrm>
            <a:off x="4952999" y="857129"/>
            <a:ext cx="4365790" cy="5695405"/>
          </a:xfrm>
          <a:prstGeom prst="rect">
            <a:avLst/>
          </a:prstGeom>
          <a:noFill/>
        </p:spPr>
        <p:txBody>
          <a:bodyPr wrap="square" rtlCol="0">
            <a:spAutoFit/>
          </a:bodyPr>
          <a:lstStyle/>
          <a:p>
            <a:pPr>
              <a:lnSpc>
                <a:spcPct val="114000"/>
              </a:lnSpc>
              <a:spcBef>
                <a:spcPts val="600"/>
              </a:spcBef>
              <a:spcAft>
                <a:spcPts val="600"/>
              </a:spcAft>
            </a:pPr>
            <a:r>
              <a:rPr lang="en-AU" sz="2400" dirty="0"/>
              <a:t>I stopped behind two late model Mercedes-Benz in the car park. Carlton lost, so there was no happiness among their supporters.</a:t>
            </a:r>
          </a:p>
          <a:p>
            <a:pPr>
              <a:lnSpc>
                <a:spcPct val="114000"/>
              </a:lnSpc>
              <a:spcBef>
                <a:spcPts val="600"/>
              </a:spcBef>
              <a:spcAft>
                <a:spcPts val="600"/>
              </a:spcAft>
            </a:pPr>
            <a:r>
              <a:rPr lang="en-AU" sz="2400" dirty="0"/>
              <a:t>A big guy with a menacing face strode towards one of the Mercs. He looked at his car, then at my taxi and growled “Nick off” in threatening tone. I drove away quick smart. His next reaction could have cost me more than a fare!</a:t>
            </a:r>
          </a:p>
        </p:txBody>
      </p:sp>
      <p:pic>
        <p:nvPicPr>
          <p:cNvPr id="14" name="Picture 13" descr="A close up of a car&#10;&#10;Description automatically generated">
            <a:extLst>
              <a:ext uri="{FF2B5EF4-FFF2-40B4-BE49-F238E27FC236}">
                <a16:creationId xmlns:a16="http://schemas.microsoft.com/office/drawing/2014/main" id="{6F0E8A03-42CF-44E7-A004-01D228C276BA}"/>
              </a:ext>
            </a:extLst>
          </p:cNvPr>
          <p:cNvPicPr>
            <a:picLocks noChangeAspect="1"/>
          </p:cNvPicPr>
          <p:nvPr/>
        </p:nvPicPr>
        <p:blipFill rotWithShape="1">
          <a:blip r:embed="rId3">
            <a:extLst>
              <a:ext uri="{28A0092B-C50C-407E-A947-70E740481C1C}">
                <a14:useLocalDpi xmlns:a14="http://schemas.microsoft.com/office/drawing/2010/main" val="0"/>
              </a:ext>
            </a:extLst>
          </a:blip>
          <a:srcRect l="781"/>
          <a:stretch/>
        </p:blipFill>
        <p:spPr>
          <a:xfrm>
            <a:off x="774862" y="2348091"/>
            <a:ext cx="3817585" cy="2161818"/>
          </a:xfrm>
          <a:prstGeom prst="rect">
            <a:avLst/>
          </a:prstGeom>
          <a:ln w="38100">
            <a:solidFill>
              <a:schemeClr val="accent1">
                <a:lumMod val="75000"/>
              </a:schemeClr>
            </a:solidFill>
          </a:ln>
        </p:spPr>
      </p:pic>
      <p:sp>
        <p:nvSpPr>
          <p:cNvPr id="13" name="Title 3">
            <a:extLst>
              <a:ext uri="{FF2B5EF4-FFF2-40B4-BE49-F238E27FC236}">
                <a16:creationId xmlns:a16="http://schemas.microsoft.com/office/drawing/2014/main" id="{62986297-CEB5-4A16-B670-873C3300B625}"/>
              </a:ext>
            </a:extLst>
          </p:cNvPr>
          <p:cNvSpPr txBox="1">
            <a:spLocks/>
          </p:cNvSpPr>
          <p:nvPr/>
        </p:nvSpPr>
        <p:spPr>
          <a:xfrm>
            <a:off x="587211" y="857129"/>
            <a:ext cx="4005236" cy="5898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cap="small" dirty="0"/>
              <a:t>Big Bob</a:t>
            </a:r>
          </a:p>
        </p:txBody>
      </p:sp>
    </p:spTree>
    <p:extLst>
      <p:ext uri="{BB962C8B-B14F-4D97-AF65-F5344CB8AC3E}">
        <p14:creationId xmlns:p14="http://schemas.microsoft.com/office/powerpoint/2010/main" val="2552705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83388E-87C8-4DB9-8E72-EF01D4728872}"/>
              </a:ext>
            </a:extLst>
          </p:cNvPr>
          <p:cNvSpPr>
            <a:spLocks noGrp="1"/>
          </p:cNvSpPr>
          <p:nvPr>
            <p:ph type="title"/>
          </p:nvPr>
        </p:nvSpPr>
        <p:spPr>
          <a:xfrm>
            <a:off x="941639" y="805547"/>
            <a:ext cx="4010852" cy="731733"/>
          </a:xfrm>
        </p:spPr>
        <p:txBody>
          <a:bodyPr>
            <a:normAutofit/>
          </a:bodyPr>
          <a:lstStyle/>
          <a:p>
            <a:r>
              <a:rPr lang="en-US" b="1" cap="small" dirty="0"/>
              <a:t>One hundred</a:t>
            </a:r>
          </a:p>
        </p:txBody>
      </p:sp>
      <p:sp>
        <p:nvSpPr>
          <p:cNvPr id="11" name="Footer Placeholder 7">
            <a:extLst>
              <a:ext uri="{FF2B5EF4-FFF2-40B4-BE49-F238E27FC236}">
                <a16:creationId xmlns:a16="http://schemas.microsoft.com/office/drawing/2014/main" id="{F7ECBD2D-A971-47BA-85D7-4C00F4996404}"/>
              </a:ext>
            </a:extLst>
          </p:cNvPr>
          <p:cNvSpPr>
            <a:spLocks noGrp="1"/>
          </p:cNvSpPr>
          <p:nvPr>
            <p:ph type="ftr" sz="quarter" idx="11"/>
          </p:nvPr>
        </p:nvSpPr>
        <p:spPr>
          <a:xfrm>
            <a:off x="666221" y="6356352"/>
            <a:ext cx="3491041" cy="365125"/>
          </a:xfrm>
        </p:spPr>
        <p:txBody>
          <a:bodyPr/>
          <a:lstStyle/>
          <a:p>
            <a:pPr algn="l"/>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
        <p:nvSpPr>
          <p:cNvPr id="13" name="Slide Number Placeholder 12">
            <a:extLst>
              <a:ext uri="{FF2B5EF4-FFF2-40B4-BE49-F238E27FC236}">
                <a16:creationId xmlns:a16="http://schemas.microsoft.com/office/drawing/2014/main" id="{E63513D2-F767-4DA0-974A-DC2705E97E2C}"/>
              </a:ext>
            </a:extLst>
          </p:cNvPr>
          <p:cNvSpPr>
            <a:spLocks noGrp="1"/>
          </p:cNvSpPr>
          <p:nvPr>
            <p:ph type="sldNum" sz="quarter" idx="12"/>
          </p:nvPr>
        </p:nvSpPr>
        <p:spPr>
          <a:xfrm>
            <a:off x="8145058" y="6461548"/>
            <a:ext cx="1094721" cy="249199"/>
          </a:xfrm>
        </p:spPr>
        <p:txBody>
          <a:bodyPr/>
          <a:lstStyle/>
          <a:p>
            <a:fld id="{DC56C17F-E5A4-4123-831E-B6BE4BD60FE1}" type="slidenum">
              <a:rPr lang="en-US" sz="1000" smtClean="0"/>
              <a:t>8</a:t>
            </a:fld>
            <a:endParaRPr lang="en-US" sz="1000" dirty="0"/>
          </a:p>
        </p:txBody>
      </p:sp>
      <p:sp>
        <p:nvSpPr>
          <p:cNvPr id="10" name="TextBox 9">
            <a:extLst>
              <a:ext uri="{FF2B5EF4-FFF2-40B4-BE49-F238E27FC236}">
                <a16:creationId xmlns:a16="http://schemas.microsoft.com/office/drawing/2014/main" id="{D3A13EF0-CC05-4112-B724-FFA482382CE0}"/>
              </a:ext>
            </a:extLst>
          </p:cNvPr>
          <p:cNvSpPr txBox="1"/>
          <p:nvPr/>
        </p:nvSpPr>
        <p:spPr>
          <a:xfrm>
            <a:off x="2734170" y="3995193"/>
            <a:ext cx="4196429" cy="447558"/>
          </a:xfrm>
          <a:prstGeom prst="rect">
            <a:avLst/>
          </a:prstGeom>
          <a:noFill/>
        </p:spPr>
        <p:txBody>
          <a:bodyPr wrap="square">
            <a:spAutoFit/>
          </a:bodyPr>
          <a:lstStyle/>
          <a:p>
            <a:r>
              <a:rPr lang="en-US" sz="1154" dirty="0"/>
              <a:t>.</a:t>
            </a:r>
          </a:p>
          <a:p>
            <a:r>
              <a:rPr lang="en-US" sz="1154" dirty="0"/>
              <a:t> </a:t>
            </a:r>
          </a:p>
        </p:txBody>
      </p:sp>
      <p:sp>
        <p:nvSpPr>
          <p:cNvPr id="9" name="AutoShape 4">
            <a:extLst>
              <a:ext uri="{FF2B5EF4-FFF2-40B4-BE49-F238E27FC236}">
                <a16:creationId xmlns:a16="http://schemas.microsoft.com/office/drawing/2014/main" id="{B2597B05-69E9-49AC-A85A-074FB00426DB}"/>
              </a:ext>
            </a:extLst>
          </p:cNvPr>
          <p:cNvSpPr>
            <a:spLocks noChangeAspect="1" noChangeArrowheads="1"/>
          </p:cNvSpPr>
          <p:nvPr/>
        </p:nvSpPr>
        <p:spPr bwMode="auto">
          <a:xfrm>
            <a:off x="4854796" y="3330797"/>
            <a:ext cx="195390" cy="1953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8617" tIns="29309" rIns="58617" bIns="29309" numCol="1" anchor="t" anchorCtr="0" compatLnSpc="1">
            <a:prstTxWarp prst="textNoShape">
              <a:avLst/>
            </a:prstTxWarp>
          </a:bodyPr>
          <a:lstStyle/>
          <a:p>
            <a:endParaRPr lang="en-US" sz="1154"/>
          </a:p>
        </p:txBody>
      </p:sp>
      <p:sp>
        <p:nvSpPr>
          <p:cNvPr id="8" name="TextBox 7">
            <a:extLst>
              <a:ext uri="{FF2B5EF4-FFF2-40B4-BE49-F238E27FC236}">
                <a16:creationId xmlns:a16="http://schemas.microsoft.com/office/drawing/2014/main" id="{660FB46A-70A2-4EFD-A2CC-315A80B51463}"/>
              </a:ext>
            </a:extLst>
          </p:cNvPr>
          <p:cNvSpPr txBox="1"/>
          <p:nvPr/>
        </p:nvSpPr>
        <p:spPr>
          <a:xfrm>
            <a:off x="5287323" y="805547"/>
            <a:ext cx="3811708" cy="2748316"/>
          </a:xfrm>
          <a:prstGeom prst="rect">
            <a:avLst/>
          </a:prstGeom>
          <a:noFill/>
        </p:spPr>
        <p:txBody>
          <a:bodyPr wrap="square" rtlCol="0">
            <a:spAutoFit/>
          </a:bodyPr>
          <a:lstStyle/>
          <a:p>
            <a:pPr>
              <a:lnSpc>
                <a:spcPct val="114000"/>
              </a:lnSpc>
              <a:spcBef>
                <a:spcPts val="600"/>
              </a:spcBef>
              <a:spcAft>
                <a:spcPts val="600"/>
              </a:spcAft>
            </a:pPr>
            <a:r>
              <a:rPr lang="en-AU" sz="2400" dirty="0"/>
              <a:t>It was one September and I picked up a lady from a residential aged care home.</a:t>
            </a:r>
          </a:p>
          <a:p>
            <a:pPr>
              <a:lnSpc>
                <a:spcPct val="114000"/>
              </a:lnSpc>
              <a:spcBef>
                <a:spcPts val="600"/>
              </a:spcBef>
              <a:spcAft>
                <a:spcPts val="600"/>
              </a:spcAft>
            </a:pPr>
            <a:r>
              <a:rPr lang="en-AU" sz="2400" dirty="0"/>
              <a:t>She was going to an adjoining suburb to play Scrabble.</a:t>
            </a:r>
          </a:p>
        </p:txBody>
      </p:sp>
      <p:pic>
        <p:nvPicPr>
          <p:cNvPr id="21" name="Picture 20">
            <a:extLst>
              <a:ext uri="{FF2B5EF4-FFF2-40B4-BE49-F238E27FC236}">
                <a16:creationId xmlns:a16="http://schemas.microsoft.com/office/drawing/2014/main" id="{DAEE1E3F-F570-46ED-A92C-7790DDE7E40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09060" y="4122296"/>
            <a:ext cx="3589997" cy="2018644"/>
          </a:xfrm>
          <a:prstGeom prst="rect">
            <a:avLst/>
          </a:prstGeom>
          <a:ln w="38100">
            <a:solidFill>
              <a:schemeClr val="accent5"/>
            </a:solidFill>
          </a:ln>
        </p:spPr>
      </p:pic>
      <p:pic>
        <p:nvPicPr>
          <p:cNvPr id="23" name="Picture 22">
            <a:extLst>
              <a:ext uri="{FF2B5EF4-FFF2-40B4-BE49-F238E27FC236}">
                <a16:creationId xmlns:a16="http://schemas.microsoft.com/office/drawing/2014/main" id="{EA8226AD-CB08-4C9B-99D5-F1B6B8CF09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334" y="2006286"/>
            <a:ext cx="3973533" cy="2649022"/>
          </a:xfrm>
          <a:prstGeom prst="rect">
            <a:avLst/>
          </a:prstGeom>
          <a:ln w="38100">
            <a:solidFill>
              <a:schemeClr val="accent1">
                <a:lumMod val="75000"/>
              </a:schemeClr>
            </a:solidFill>
          </a:ln>
        </p:spPr>
      </p:pic>
    </p:spTree>
    <p:extLst>
      <p:ext uri="{BB962C8B-B14F-4D97-AF65-F5344CB8AC3E}">
        <p14:creationId xmlns:p14="http://schemas.microsoft.com/office/powerpoint/2010/main" val="556793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4">
            <a:extLst>
              <a:ext uri="{FF2B5EF4-FFF2-40B4-BE49-F238E27FC236}">
                <a16:creationId xmlns:a16="http://schemas.microsoft.com/office/drawing/2014/main" id="{B2597B05-69E9-49AC-A85A-074FB00426DB}"/>
              </a:ext>
            </a:extLst>
          </p:cNvPr>
          <p:cNvSpPr>
            <a:spLocks noChangeAspect="1" noChangeArrowheads="1"/>
          </p:cNvSpPr>
          <p:nvPr/>
        </p:nvSpPr>
        <p:spPr bwMode="auto">
          <a:xfrm>
            <a:off x="4854796" y="3330797"/>
            <a:ext cx="195390" cy="1953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8617" tIns="29309" rIns="58617" bIns="29309" numCol="1" anchor="t" anchorCtr="0" compatLnSpc="1">
            <a:prstTxWarp prst="textNoShape">
              <a:avLst/>
            </a:prstTxWarp>
          </a:bodyPr>
          <a:lstStyle/>
          <a:p>
            <a:endParaRPr lang="en-US" sz="1154"/>
          </a:p>
        </p:txBody>
      </p:sp>
      <p:sp>
        <p:nvSpPr>
          <p:cNvPr id="13" name="Title 3">
            <a:extLst>
              <a:ext uri="{FF2B5EF4-FFF2-40B4-BE49-F238E27FC236}">
                <a16:creationId xmlns:a16="http://schemas.microsoft.com/office/drawing/2014/main" id="{1EF20B32-EDA7-4686-9B74-85B7E52A6825}"/>
              </a:ext>
            </a:extLst>
          </p:cNvPr>
          <p:cNvSpPr>
            <a:spLocks noGrp="1"/>
          </p:cNvSpPr>
          <p:nvPr>
            <p:ph type="title"/>
          </p:nvPr>
        </p:nvSpPr>
        <p:spPr>
          <a:xfrm>
            <a:off x="770239" y="750304"/>
            <a:ext cx="4010852" cy="731733"/>
          </a:xfrm>
        </p:spPr>
        <p:txBody>
          <a:bodyPr>
            <a:normAutofit/>
          </a:bodyPr>
          <a:lstStyle/>
          <a:p>
            <a:r>
              <a:rPr lang="en-US" b="1" cap="small" dirty="0"/>
              <a:t>One hundred</a:t>
            </a:r>
          </a:p>
        </p:txBody>
      </p:sp>
      <p:sp>
        <p:nvSpPr>
          <p:cNvPr id="7" name="Footer Placeholder 7">
            <a:extLst>
              <a:ext uri="{FF2B5EF4-FFF2-40B4-BE49-F238E27FC236}">
                <a16:creationId xmlns:a16="http://schemas.microsoft.com/office/drawing/2014/main" id="{D5AAFB73-384A-41E2-B033-9231E7444F82}"/>
              </a:ext>
            </a:extLst>
          </p:cNvPr>
          <p:cNvSpPr>
            <a:spLocks noGrp="1"/>
          </p:cNvSpPr>
          <p:nvPr>
            <p:ph type="ftr" sz="quarter" idx="11"/>
          </p:nvPr>
        </p:nvSpPr>
        <p:spPr>
          <a:xfrm>
            <a:off x="794019" y="6341884"/>
            <a:ext cx="3491041" cy="365125"/>
          </a:xfrm>
        </p:spPr>
        <p:txBody>
          <a:bodyPr/>
          <a:lstStyle/>
          <a:p>
            <a:pPr algn="l"/>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
        <p:nvSpPr>
          <p:cNvPr id="10" name="Slide Number Placeholder 9">
            <a:extLst>
              <a:ext uri="{FF2B5EF4-FFF2-40B4-BE49-F238E27FC236}">
                <a16:creationId xmlns:a16="http://schemas.microsoft.com/office/drawing/2014/main" id="{BA3C4B0C-795A-4B68-9E15-44E2200F533C}"/>
              </a:ext>
            </a:extLst>
          </p:cNvPr>
          <p:cNvSpPr>
            <a:spLocks noGrp="1"/>
          </p:cNvSpPr>
          <p:nvPr>
            <p:ph type="sldNum" sz="quarter" idx="12"/>
          </p:nvPr>
        </p:nvSpPr>
        <p:spPr/>
        <p:txBody>
          <a:bodyPr/>
          <a:lstStyle/>
          <a:p>
            <a:fld id="{DC56C17F-E5A4-4123-831E-B6BE4BD60FE1}" type="slidenum">
              <a:rPr lang="en-US" sz="1000" smtClean="0"/>
              <a:t>9</a:t>
            </a:fld>
            <a:endParaRPr lang="en-US" sz="1000"/>
          </a:p>
        </p:txBody>
      </p:sp>
      <p:sp>
        <p:nvSpPr>
          <p:cNvPr id="11" name="TextBox 10">
            <a:extLst>
              <a:ext uri="{FF2B5EF4-FFF2-40B4-BE49-F238E27FC236}">
                <a16:creationId xmlns:a16="http://schemas.microsoft.com/office/drawing/2014/main" id="{400143F4-14CA-4439-A40E-5D67674C40B1}"/>
              </a:ext>
            </a:extLst>
          </p:cNvPr>
          <p:cNvSpPr txBox="1"/>
          <p:nvPr/>
        </p:nvSpPr>
        <p:spPr>
          <a:xfrm>
            <a:off x="4639961" y="1482037"/>
            <a:ext cx="4495800" cy="4088299"/>
          </a:xfrm>
          <a:prstGeom prst="rect">
            <a:avLst/>
          </a:prstGeom>
          <a:noFill/>
        </p:spPr>
        <p:txBody>
          <a:bodyPr wrap="square">
            <a:spAutoFit/>
          </a:bodyPr>
          <a:lstStyle/>
          <a:p>
            <a:pPr defTabSz="486488">
              <a:lnSpc>
                <a:spcPct val="114000"/>
              </a:lnSpc>
              <a:spcBef>
                <a:spcPts val="600"/>
              </a:spcBef>
              <a:spcAft>
                <a:spcPts val="600"/>
              </a:spcAft>
              <a:defRPr sz="2000">
                <a:latin typeface="Arial"/>
                <a:ea typeface="Arial"/>
                <a:cs typeface="Arial"/>
                <a:sym typeface="Arial"/>
              </a:defRPr>
            </a:pPr>
            <a:r>
              <a:rPr lang="en-US" sz="2400" dirty="0">
                <a:latin typeface="Calibri" panose="020F0502020204030204" pitchFamily="34" charset="0"/>
                <a:cs typeface="Times New Roman" panose="02020603050405020304" pitchFamily="18" charset="0"/>
              </a:rPr>
              <a:t>We started talking about age. She told me it would be some time before I was her age. She would be 100 years old next week.</a:t>
            </a:r>
          </a:p>
          <a:p>
            <a:pPr defTabSz="486488">
              <a:lnSpc>
                <a:spcPct val="114000"/>
              </a:lnSpc>
              <a:spcBef>
                <a:spcPts val="385"/>
              </a:spcBef>
              <a:spcAft>
                <a:spcPts val="385"/>
              </a:spcAft>
              <a:defRPr sz="4900">
                <a:latin typeface="Arial"/>
                <a:ea typeface="Arial"/>
                <a:cs typeface="Arial"/>
                <a:sym typeface="Arial"/>
              </a:defRPr>
            </a:pPr>
            <a:r>
              <a:rPr lang="en-US" sz="2400" dirty="0">
                <a:latin typeface="Calibri" panose="020F0502020204030204" pitchFamily="34" charset="0"/>
                <a:cs typeface="Times New Roman" panose="02020603050405020304" pitchFamily="18" charset="0"/>
              </a:rPr>
              <a:t>I reported the conversation to Depot Management. </a:t>
            </a:r>
          </a:p>
          <a:p>
            <a:pPr defTabSz="486488">
              <a:lnSpc>
                <a:spcPct val="114000"/>
              </a:lnSpc>
              <a:spcBef>
                <a:spcPts val="385"/>
              </a:spcBef>
              <a:spcAft>
                <a:spcPts val="385"/>
              </a:spcAft>
              <a:defRPr sz="4900">
                <a:latin typeface="Arial"/>
                <a:ea typeface="Arial"/>
                <a:cs typeface="Arial"/>
                <a:sym typeface="Arial"/>
              </a:defRPr>
            </a:pPr>
            <a:r>
              <a:rPr lang="en-US" sz="2400" dirty="0">
                <a:latin typeface="Calibri" panose="020F0502020204030204" pitchFamily="34" charset="0"/>
                <a:cs typeface="Times New Roman" panose="02020603050405020304" pitchFamily="18" charset="0"/>
              </a:rPr>
              <a:t>On her birthday, they sent her a big bunch of flowers and $100 in taxi vouchers.</a:t>
            </a:r>
          </a:p>
        </p:txBody>
      </p:sp>
      <p:pic>
        <p:nvPicPr>
          <p:cNvPr id="12" name="Picture 11" descr="A close up of a flower&#10;&#10;Description automatically generated">
            <a:extLst>
              <a:ext uri="{FF2B5EF4-FFF2-40B4-BE49-F238E27FC236}">
                <a16:creationId xmlns:a16="http://schemas.microsoft.com/office/drawing/2014/main" id="{33032156-4CBB-43B0-BA03-4E920624FC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032" y="1989695"/>
            <a:ext cx="4103011" cy="3072984"/>
          </a:xfrm>
          <a:prstGeom prst="ellipse">
            <a:avLst/>
          </a:prstGeom>
          <a:ln w="63500" cap="rnd">
            <a:solidFill>
              <a:schemeClr val="accent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061940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4534</TotalTime>
  <Words>1627</Words>
  <Application>Microsoft Office PowerPoint</Application>
  <PresentationFormat>A4 Paper (210x297 mm)</PresentationFormat>
  <Paragraphs>165</Paragraphs>
  <Slides>15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Franklin Gothic Demi</vt:lpstr>
      <vt:lpstr>Segoe UI</vt:lpstr>
      <vt:lpstr>Office Theme</vt:lpstr>
      <vt:lpstr>Bill’s Taxi Tales</vt:lpstr>
      <vt:lpstr>PowerPoint Presentation</vt:lpstr>
      <vt:lpstr>PowerPoint Presentation</vt:lpstr>
      <vt:lpstr>Lucy</vt:lpstr>
      <vt:lpstr>Lucy</vt:lpstr>
      <vt:lpstr>Big Bob</vt:lpstr>
      <vt:lpstr>PowerPoint Presentation</vt:lpstr>
      <vt:lpstr>One hundred</vt:lpstr>
      <vt:lpstr>One hundred</vt:lpstr>
      <vt:lpstr>An Unusual Occupation</vt:lpstr>
      <vt:lpstr>An Unusual  Occupation</vt:lpstr>
      <vt:lpstr>Quick Quiz – Who’s on the Banknotes?</vt:lpstr>
      <vt:lpstr>Quick Quiz – Who’s on the Banknotes?</vt:lpstr>
      <vt:lpstr>Quick Quiz – Who’s on the Banknotes?</vt:lpstr>
      <vt:lpstr>Answers to ‘Who’s on the Banknotes?’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 Cunniffe</dc:creator>
  <cp:lastModifiedBy>John Braine</cp:lastModifiedBy>
  <cp:revision>132</cp:revision>
  <cp:lastPrinted>2020-08-29T07:36:41Z</cp:lastPrinted>
  <dcterms:created xsi:type="dcterms:W3CDTF">2020-07-31T06:46:06Z</dcterms:created>
  <dcterms:modified xsi:type="dcterms:W3CDTF">2020-10-17T06:49:27Z</dcterms:modified>
</cp:coreProperties>
</file>