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75" r:id="rId3"/>
    <p:sldId id="27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7596188" cy="106918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15"/>
    <p:restoredTop sz="94663"/>
  </p:normalViewPr>
  <p:slideViewPr>
    <p:cSldViewPr snapToGrid="0" snapToObjects="1">
      <p:cViewPr varScale="1">
        <p:scale>
          <a:sx n="75" d="100"/>
          <a:sy n="75" d="100"/>
        </p:scale>
        <p:origin x="20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8T07:15:40.824"/>
    </inkml:context>
    <inkml:brush xml:id="br0">
      <inkml:brushProperty name="width" value="0.05" units="cm"/>
      <inkml:brushProperty name="height" value="0.05" units="cm"/>
      <inkml:brushProperty name="color" value="#E71224"/>
    </inkml:brush>
  </inkml:definitions>
  <inkml:trace contextRef="#ctx0" brushRef="#br0">0 12 24575,'0'-6'0,"0"0"0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8T07:15:48.567"/>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2F7B4-816C-B840-A87D-5A39B4FA2DAB}" type="datetimeFigureOut">
              <a:rPr lang="en-US" smtClean="0"/>
              <a:t>10/14/20</a:t>
            </a:fld>
            <a:endParaRPr lang="en-US"/>
          </a:p>
        </p:txBody>
      </p:sp>
      <p:sp>
        <p:nvSpPr>
          <p:cNvPr id="4" name="Slide Image Placeholder 3"/>
          <p:cNvSpPr>
            <a:spLocks noGrp="1" noRot="1" noChangeAspect="1"/>
          </p:cNvSpPr>
          <p:nvPr>
            <p:ph type="sldImg" idx="2"/>
          </p:nvPr>
        </p:nvSpPr>
        <p:spPr>
          <a:xfrm>
            <a:off x="2332038" y="1143000"/>
            <a:ext cx="21939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BB0FF9-C242-8C40-A5D3-5DACB2172663}" type="slidenum">
              <a:rPr lang="en-US" smtClean="0"/>
              <a:t>‹#›</a:t>
            </a:fld>
            <a:endParaRPr lang="en-US"/>
          </a:p>
        </p:txBody>
      </p:sp>
    </p:spTree>
    <p:extLst>
      <p:ext uri="{BB962C8B-B14F-4D97-AF65-F5344CB8AC3E}">
        <p14:creationId xmlns:p14="http://schemas.microsoft.com/office/powerpoint/2010/main" val="82408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lv.vic.gov.au/pictoria/gid/slv-pic-aab8904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43000"/>
            <a:ext cx="2193925" cy="3086100"/>
          </a:xfrm>
        </p:spPr>
      </p:sp>
      <p:sp>
        <p:nvSpPr>
          <p:cNvPr id="3" name="Notes Placeholder 2"/>
          <p:cNvSpPr>
            <a:spLocks noGrp="1"/>
          </p:cNvSpPr>
          <p:nvPr>
            <p:ph type="body" idx="1"/>
          </p:nvPr>
        </p:nvSpPr>
        <p:spPr/>
        <p:txBody>
          <a:bodyPr/>
          <a:lstStyle/>
          <a:p>
            <a:r>
              <a:rPr lang="en-US" dirty="0"/>
              <a:t>Photo Provided by the Author</a:t>
            </a:r>
          </a:p>
        </p:txBody>
      </p:sp>
      <p:sp>
        <p:nvSpPr>
          <p:cNvPr id="4" name="Slide Number Placeholder 3"/>
          <p:cNvSpPr>
            <a:spLocks noGrp="1"/>
          </p:cNvSpPr>
          <p:nvPr>
            <p:ph type="sldNum" sz="quarter" idx="5"/>
          </p:nvPr>
        </p:nvSpPr>
        <p:spPr/>
        <p:txBody>
          <a:bodyPr/>
          <a:lstStyle/>
          <a:p>
            <a:fld id="{58BB0FF9-C242-8C40-A5D3-5DACB2172663}" type="slidenum">
              <a:rPr lang="en-US" smtClean="0"/>
              <a:t>1</a:t>
            </a:fld>
            <a:endParaRPr lang="en-US"/>
          </a:p>
        </p:txBody>
      </p:sp>
    </p:spTree>
    <p:extLst>
      <p:ext uri="{BB962C8B-B14F-4D97-AF65-F5344CB8AC3E}">
        <p14:creationId xmlns:p14="http://schemas.microsoft.com/office/powerpoint/2010/main" val="542828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43000"/>
            <a:ext cx="21939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12</a:t>
            </a:fld>
            <a:endParaRPr lang="en-US"/>
          </a:p>
        </p:txBody>
      </p:sp>
    </p:spTree>
    <p:extLst>
      <p:ext uri="{BB962C8B-B14F-4D97-AF65-F5344CB8AC3E}">
        <p14:creationId xmlns:p14="http://schemas.microsoft.com/office/powerpoint/2010/main" val="3185430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43000"/>
            <a:ext cx="21939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13</a:t>
            </a:fld>
            <a:endParaRPr lang="en-US"/>
          </a:p>
        </p:txBody>
      </p:sp>
    </p:spTree>
    <p:extLst>
      <p:ext uri="{BB962C8B-B14F-4D97-AF65-F5344CB8AC3E}">
        <p14:creationId xmlns:p14="http://schemas.microsoft.com/office/powerpoint/2010/main" val="2763518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43000"/>
            <a:ext cx="21939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14</a:t>
            </a:fld>
            <a:endParaRPr lang="en-US"/>
          </a:p>
        </p:txBody>
      </p:sp>
    </p:spTree>
    <p:extLst>
      <p:ext uri="{BB962C8B-B14F-4D97-AF65-F5344CB8AC3E}">
        <p14:creationId xmlns:p14="http://schemas.microsoft.com/office/powerpoint/2010/main" val="1795322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43000"/>
            <a:ext cx="21939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15</a:t>
            </a:fld>
            <a:endParaRPr lang="en-US"/>
          </a:p>
        </p:txBody>
      </p:sp>
    </p:spTree>
    <p:extLst>
      <p:ext uri="{BB962C8B-B14F-4D97-AF65-F5344CB8AC3E}">
        <p14:creationId xmlns:p14="http://schemas.microsoft.com/office/powerpoint/2010/main" val="1655180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43000"/>
            <a:ext cx="2193925" cy="3086100"/>
          </a:xfrm>
        </p:spPr>
      </p:sp>
      <p:sp>
        <p:nvSpPr>
          <p:cNvPr id="3" name="Notes Placeholder 2"/>
          <p:cNvSpPr>
            <a:spLocks noGrp="1"/>
          </p:cNvSpPr>
          <p:nvPr>
            <p:ph type="body" idx="1"/>
          </p:nvPr>
        </p:nvSpPr>
        <p:spPr/>
        <p:txBody>
          <a:bodyPr/>
          <a:lstStyle/>
          <a:p>
            <a:r>
              <a:rPr lang="en-US" dirty="0"/>
              <a:t>Photographer: Lyle Fowler (1956) </a:t>
            </a:r>
            <a:r>
              <a:rPr lang="en-AU" dirty="0">
                <a:hlinkClick r:id="rId3"/>
              </a:rPr>
              <a:t>https://www.slv.vic.gov.au/pictoria/gid/slv-pic-aab89041</a:t>
            </a:r>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16</a:t>
            </a:fld>
            <a:endParaRPr lang="en-US"/>
          </a:p>
        </p:txBody>
      </p:sp>
    </p:spTree>
    <p:extLst>
      <p:ext uri="{BB962C8B-B14F-4D97-AF65-F5344CB8AC3E}">
        <p14:creationId xmlns:p14="http://schemas.microsoft.com/office/powerpoint/2010/main" val="2743376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43000"/>
            <a:ext cx="2193925" cy="3086100"/>
          </a:xfrm>
        </p:spPr>
      </p:sp>
      <p:sp>
        <p:nvSpPr>
          <p:cNvPr id="3" name="Notes Placeholder 2"/>
          <p:cNvSpPr>
            <a:spLocks noGrp="1"/>
          </p:cNvSpPr>
          <p:nvPr>
            <p:ph type="body" idx="1"/>
          </p:nvPr>
        </p:nvSpPr>
        <p:spPr/>
        <p:txBody>
          <a:bodyPr/>
          <a:lstStyle/>
          <a:p>
            <a:r>
              <a:rPr lang="en-US" dirty="0"/>
              <a:t>Photo provided by the Author</a:t>
            </a:r>
          </a:p>
        </p:txBody>
      </p:sp>
      <p:sp>
        <p:nvSpPr>
          <p:cNvPr id="4" name="Slide Number Placeholder 3"/>
          <p:cNvSpPr>
            <a:spLocks noGrp="1"/>
          </p:cNvSpPr>
          <p:nvPr>
            <p:ph type="sldNum" sz="quarter" idx="5"/>
          </p:nvPr>
        </p:nvSpPr>
        <p:spPr/>
        <p:txBody>
          <a:bodyPr/>
          <a:lstStyle/>
          <a:p>
            <a:fld id="{58BB0FF9-C242-8C40-A5D3-5DACB2172663}" type="slidenum">
              <a:rPr lang="en-US" smtClean="0"/>
              <a:t>17</a:t>
            </a:fld>
            <a:endParaRPr lang="en-US"/>
          </a:p>
        </p:txBody>
      </p:sp>
    </p:spTree>
    <p:extLst>
      <p:ext uri="{BB962C8B-B14F-4D97-AF65-F5344CB8AC3E}">
        <p14:creationId xmlns:p14="http://schemas.microsoft.com/office/powerpoint/2010/main" val="1285080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43000"/>
            <a:ext cx="21939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Photos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18</a:t>
            </a:fld>
            <a:endParaRPr lang="en-US"/>
          </a:p>
        </p:txBody>
      </p:sp>
    </p:spTree>
    <p:extLst>
      <p:ext uri="{BB962C8B-B14F-4D97-AF65-F5344CB8AC3E}">
        <p14:creationId xmlns:p14="http://schemas.microsoft.com/office/powerpoint/2010/main" val="1177048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43000"/>
            <a:ext cx="2193925" cy="3086100"/>
          </a:xfrm>
        </p:spPr>
      </p:sp>
      <p:sp>
        <p:nvSpPr>
          <p:cNvPr id="3" name="Notes Placeholder 2"/>
          <p:cNvSpPr>
            <a:spLocks noGrp="1"/>
          </p:cNvSpPr>
          <p:nvPr>
            <p:ph type="body" idx="1"/>
          </p:nvPr>
        </p:nvSpPr>
        <p:spPr/>
        <p:txBody>
          <a:bodyPr/>
          <a:lstStyle/>
          <a:p>
            <a:r>
              <a:rPr lang="en-US" dirty="0"/>
              <a:t>Photo: The Argus, 1970</a:t>
            </a:r>
          </a:p>
        </p:txBody>
      </p:sp>
      <p:sp>
        <p:nvSpPr>
          <p:cNvPr id="4" name="Slide Number Placeholder 3"/>
          <p:cNvSpPr>
            <a:spLocks noGrp="1"/>
          </p:cNvSpPr>
          <p:nvPr>
            <p:ph type="sldNum" sz="quarter" idx="5"/>
          </p:nvPr>
        </p:nvSpPr>
        <p:spPr/>
        <p:txBody>
          <a:bodyPr/>
          <a:lstStyle/>
          <a:p>
            <a:fld id="{58BB0FF9-C242-8C40-A5D3-5DACB2172663}" type="slidenum">
              <a:rPr lang="en-US" smtClean="0"/>
              <a:t>19</a:t>
            </a:fld>
            <a:endParaRPr lang="en-US"/>
          </a:p>
        </p:txBody>
      </p:sp>
    </p:spTree>
    <p:extLst>
      <p:ext uri="{BB962C8B-B14F-4D97-AF65-F5344CB8AC3E}">
        <p14:creationId xmlns:p14="http://schemas.microsoft.com/office/powerpoint/2010/main" val="3607797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43000"/>
            <a:ext cx="21939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20</a:t>
            </a:fld>
            <a:endParaRPr lang="en-US"/>
          </a:p>
        </p:txBody>
      </p:sp>
    </p:spTree>
    <p:extLst>
      <p:ext uri="{BB962C8B-B14F-4D97-AF65-F5344CB8AC3E}">
        <p14:creationId xmlns:p14="http://schemas.microsoft.com/office/powerpoint/2010/main" val="1600426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43000"/>
            <a:ext cx="21939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21</a:t>
            </a:fld>
            <a:endParaRPr lang="en-US"/>
          </a:p>
        </p:txBody>
      </p:sp>
    </p:spTree>
    <p:extLst>
      <p:ext uri="{BB962C8B-B14F-4D97-AF65-F5344CB8AC3E}">
        <p14:creationId xmlns:p14="http://schemas.microsoft.com/office/powerpoint/2010/main" val="4133256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43000"/>
            <a:ext cx="21939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4</a:t>
            </a:fld>
            <a:endParaRPr lang="en-US"/>
          </a:p>
        </p:txBody>
      </p:sp>
    </p:spTree>
    <p:extLst>
      <p:ext uri="{BB962C8B-B14F-4D97-AF65-F5344CB8AC3E}">
        <p14:creationId xmlns:p14="http://schemas.microsoft.com/office/powerpoint/2010/main" val="373230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43000"/>
            <a:ext cx="21939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5</a:t>
            </a:fld>
            <a:endParaRPr lang="en-US"/>
          </a:p>
        </p:txBody>
      </p:sp>
    </p:spTree>
    <p:extLst>
      <p:ext uri="{BB962C8B-B14F-4D97-AF65-F5344CB8AC3E}">
        <p14:creationId xmlns:p14="http://schemas.microsoft.com/office/powerpoint/2010/main" val="53760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43000"/>
            <a:ext cx="21939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6</a:t>
            </a:fld>
            <a:endParaRPr lang="en-US"/>
          </a:p>
        </p:txBody>
      </p:sp>
    </p:spTree>
    <p:extLst>
      <p:ext uri="{BB962C8B-B14F-4D97-AF65-F5344CB8AC3E}">
        <p14:creationId xmlns:p14="http://schemas.microsoft.com/office/powerpoint/2010/main" val="238887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43000"/>
            <a:ext cx="21939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7</a:t>
            </a:fld>
            <a:endParaRPr lang="en-US"/>
          </a:p>
        </p:txBody>
      </p:sp>
    </p:spTree>
    <p:extLst>
      <p:ext uri="{BB962C8B-B14F-4D97-AF65-F5344CB8AC3E}">
        <p14:creationId xmlns:p14="http://schemas.microsoft.com/office/powerpoint/2010/main" val="27821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43000"/>
            <a:ext cx="21939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8</a:t>
            </a:fld>
            <a:endParaRPr lang="en-US"/>
          </a:p>
        </p:txBody>
      </p:sp>
    </p:spTree>
    <p:extLst>
      <p:ext uri="{BB962C8B-B14F-4D97-AF65-F5344CB8AC3E}">
        <p14:creationId xmlns:p14="http://schemas.microsoft.com/office/powerpoint/2010/main" val="1364187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43000"/>
            <a:ext cx="21939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9</a:t>
            </a:fld>
            <a:endParaRPr lang="en-US"/>
          </a:p>
        </p:txBody>
      </p:sp>
    </p:spTree>
    <p:extLst>
      <p:ext uri="{BB962C8B-B14F-4D97-AF65-F5344CB8AC3E}">
        <p14:creationId xmlns:p14="http://schemas.microsoft.com/office/powerpoint/2010/main" val="1178300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43000"/>
            <a:ext cx="21939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10</a:t>
            </a:fld>
            <a:endParaRPr lang="en-US"/>
          </a:p>
        </p:txBody>
      </p:sp>
    </p:spTree>
    <p:extLst>
      <p:ext uri="{BB962C8B-B14F-4D97-AF65-F5344CB8AC3E}">
        <p14:creationId xmlns:p14="http://schemas.microsoft.com/office/powerpoint/2010/main" val="859422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43000"/>
            <a:ext cx="21939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Provided by the Author</a:t>
            </a:r>
          </a:p>
          <a:p>
            <a:endParaRPr lang="en-US" dirty="0"/>
          </a:p>
        </p:txBody>
      </p:sp>
      <p:sp>
        <p:nvSpPr>
          <p:cNvPr id="4" name="Slide Number Placeholder 3"/>
          <p:cNvSpPr>
            <a:spLocks noGrp="1"/>
          </p:cNvSpPr>
          <p:nvPr>
            <p:ph type="sldNum" sz="quarter" idx="5"/>
          </p:nvPr>
        </p:nvSpPr>
        <p:spPr/>
        <p:txBody>
          <a:bodyPr/>
          <a:lstStyle/>
          <a:p>
            <a:fld id="{58BB0FF9-C242-8C40-A5D3-5DACB2172663}" type="slidenum">
              <a:rPr lang="en-US" smtClean="0"/>
              <a:t>11</a:t>
            </a:fld>
            <a:endParaRPr lang="en-US"/>
          </a:p>
        </p:txBody>
      </p:sp>
    </p:spTree>
    <p:extLst>
      <p:ext uri="{BB962C8B-B14F-4D97-AF65-F5344CB8AC3E}">
        <p14:creationId xmlns:p14="http://schemas.microsoft.com/office/powerpoint/2010/main" val="2365830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dt="0"/>
  <p:txStyles>
    <p:titleStyle>
      <a:lvl1pPr algn="l" defTabSz="649681" rtl="0" eaLnBrk="1" latinLnBrk="0" hangingPunct="1">
        <a:lnSpc>
          <a:spcPct val="90000"/>
        </a:lnSpc>
        <a:spcBef>
          <a:spcPct val="0"/>
        </a:spcBef>
        <a:buNone/>
        <a:defRPr sz="3126" kern="1200">
          <a:solidFill>
            <a:schemeClr val="tx1"/>
          </a:solidFill>
          <a:latin typeface="+mj-lt"/>
          <a:ea typeface="+mj-ea"/>
          <a:cs typeface="+mj-cs"/>
        </a:defRPr>
      </a:lvl1pPr>
    </p:titleStyle>
    <p:bodyStyle>
      <a:lvl1pPr marL="162420" indent="-162420" algn="l" defTabSz="649681" rtl="0" eaLnBrk="1" latinLnBrk="0" hangingPunct="1">
        <a:lnSpc>
          <a:spcPct val="90000"/>
        </a:lnSpc>
        <a:spcBef>
          <a:spcPts val="711"/>
        </a:spcBef>
        <a:buFont typeface="Arial" panose="020B0604020202020204" pitchFamily="34" charset="0"/>
        <a:buChar char="•"/>
        <a:defRPr sz="1989" kern="1200">
          <a:solidFill>
            <a:schemeClr val="tx1"/>
          </a:solidFill>
          <a:latin typeface="+mn-lt"/>
          <a:ea typeface="+mn-ea"/>
          <a:cs typeface="+mn-cs"/>
        </a:defRPr>
      </a:lvl1pPr>
      <a:lvl2pPr marL="487261" indent="-162420" algn="l" defTabSz="649681" rtl="0" eaLnBrk="1" latinLnBrk="0" hangingPunct="1">
        <a:lnSpc>
          <a:spcPct val="90000"/>
        </a:lnSpc>
        <a:spcBef>
          <a:spcPts val="355"/>
        </a:spcBef>
        <a:buFont typeface="Arial" panose="020B0604020202020204" pitchFamily="34" charset="0"/>
        <a:buChar char="•"/>
        <a:defRPr sz="1705" kern="1200">
          <a:solidFill>
            <a:schemeClr val="tx1"/>
          </a:solidFill>
          <a:latin typeface="+mn-lt"/>
          <a:ea typeface="+mn-ea"/>
          <a:cs typeface="+mn-cs"/>
        </a:defRPr>
      </a:lvl2pPr>
      <a:lvl3pPr marL="812102" indent="-162420" algn="l" defTabSz="649681" rtl="0" eaLnBrk="1" latinLnBrk="0" hangingPunct="1">
        <a:lnSpc>
          <a:spcPct val="90000"/>
        </a:lnSpc>
        <a:spcBef>
          <a:spcPts val="355"/>
        </a:spcBef>
        <a:buFont typeface="Arial" panose="020B0604020202020204" pitchFamily="34" charset="0"/>
        <a:buChar char="•"/>
        <a:defRPr sz="1421" kern="1200">
          <a:solidFill>
            <a:schemeClr val="tx1"/>
          </a:solidFill>
          <a:latin typeface="+mn-lt"/>
          <a:ea typeface="+mn-ea"/>
          <a:cs typeface="+mn-cs"/>
        </a:defRPr>
      </a:lvl3pPr>
      <a:lvl4pPr marL="1136942" indent="-162420" algn="l" defTabSz="649681" rtl="0" eaLnBrk="1" latinLnBrk="0" hangingPunct="1">
        <a:lnSpc>
          <a:spcPct val="90000"/>
        </a:lnSpc>
        <a:spcBef>
          <a:spcPts val="355"/>
        </a:spcBef>
        <a:buFont typeface="Arial" panose="020B0604020202020204" pitchFamily="34" charset="0"/>
        <a:buChar char="•"/>
        <a:defRPr sz="1279" kern="1200">
          <a:solidFill>
            <a:schemeClr val="tx1"/>
          </a:solidFill>
          <a:latin typeface="+mn-lt"/>
          <a:ea typeface="+mn-ea"/>
          <a:cs typeface="+mn-cs"/>
        </a:defRPr>
      </a:lvl4pPr>
      <a:lvl5pPr marL="1461783" indent="-162420" algn="l" defTabSz="649681" rtl="0" eaLnBrk="1" latinLnBrk="0" hangingPunct="1">
        <a:lnSpc>
          <a:spcPct val="90000"/>
        </a:lnSpc>
        <a:spcBef>
          <a:spcPts val="355"/>
        </a:spcBef>
        <a:buFont typeface="Arial" panose="020B0604020202020204" pitchFamily="34" charset="0"/>
        <a:buChar char="•"/>
        <a:defRPr sz="1279" kern="1200">
          <a:solidFill>
            <a:schemeClr val="tx1"/>
          </a:solidFill>
          <a:latin typeface="+mn-lt"/>
          <a:ea typeface="+mn-ea"/>
          <a:cs typeface="+mn-cs"/>
        </a:defRPr>
      </a:lvl5pPr>
      <a:lvl6pPr marL="1786623" indent="-162420" algn="l" defTabSz="649681" rtl="0" eaLnBrk="1" latinLnBrk="0" hangingPunct="1">
        <a:lnSpc>
          <a:spcPct val="90000"/>
        </a:lnSpc>
        <a:spcBef>
          <a:spcPts val="355"/>
        </a:spcBef>
        <a:buFont typeface="Arial" panose="020B0604020202020204" pitchFamily="34" charset="0"/>
        <a:buChar char="•"/>
        <a:defRPr sz="1279" kern="1200">
          <a:solidFill>
            <a:schemeClr val="tx1"/>
          </a:solidFill>
          <a:latin typeface="+mn-lt"/>
          <a:ea typeface="+mn-ea"/>
          <a:cs typeface="+mn-cs"/>
        </a:defRPr>
      </a:lvl6pPr>
      <a:lvl7pPr marL="2111464" indent="-162420" algn="l" defTabSz="649681" rtl="0" eaLnBrk="1" latinLnBrk="0" hangingPunct="1">
        <a:lnSpc>
          <a:spcPct val="90000"/>
        </a:lnSpc>
        <a:spcBef>
          <a:spcPts val="355"/>
        </a:spcBef>
        <a:buFont typeface="Arial" panose="020B0604020202020204" pitchFamily="34" charset="0"/>
        <a:buChar char="•"/>
        <a:defRPr sz="1279" kern="1200">
          <a:solidFill>
            <a:schemeClr val="tx1"/>
          </a:solidFill>
          <a:latin typeface="+mn-lt"/>
          <a:ea typeface="+mn-ea"/>
          <a:cs typeface="+mn-cs"/>
        </a:defRPr>
      </a:lvl7pPr>
      <a:lvl8pPr marL="2436305" indent="-162420" algn="l" defTabSz="649681" rtl="0" eaLnBrk="1" latinLnBrk="0" hangingPunct="1">
        <a:lnSpc>
          <a:spcPct val="90000"/>
        </a:lnSpc>
        <a:spcBef>
          <a:spcPts val="355"/>
        </a:spcBef>
        <a:buFont typeface="Arial" panose="020B0604020202020204" pitchFamily="34" charset="0"/>
        <a:buChar char="•"/>
        <a:defRPr sz="1279" kern="1200">
          <a:solidFill>
            <a:schemeClr val="tx1"/>
          </a:solidFill>
          <a:latin typeface="+mn-lt"/>
          <a:ea typeface="+mn-ea"/>
          <a:cs typeface="+mn-cs"/>
        </a:defRPr>
      </a:lvl8pPr>
      <a:lvl9pPr marL="2761145" indent="-162420" algn="l" defTabSz="649681" rtl="0" eaLnBrk="1" latinLnBrk="0" hangingPunct="1">
        <a:lnSpc>
          <a:spcPct val="90000"/>
        </a:lnSpc>
        <a:spcBef>
          <a:spcPts val="355"/>
        </a:spcBef>
        <a:buFont typeface="Arial" panose="020B0604020202020204" pitchFamily="34" charset="0"/>
        <a:buChar char="•"/>
        <a:defRPr sz="1279" kern="1200">
          <a:solidFill>
            <a:schemeClr val="tx1"/>
          </a:solidFill>
          <a:latin typeface="+mn-lt"/>
          <a:ea typeface="+mn-ea"/>
          <a:cs typeface="+mn-cs"/>
        </a:defRPr>
      </a:lvl9pPr>
    </p:bodyStyle>
    <p:otherStyle>
      <a:defPPr>
        <a:defRPr lang="en-US"/>
      </a:defPPr>
      <a:lvl1pPr marL="0" algn="l" defTabSz="649681" rtl="0" eaLnBrk="1" latinLnBrk="0" hangingPunct="1">
        <a:defRPr sz="1279" kern="1200">
          <a:solidFill>
            <a:schemeClr val="tx1"/>
          </a:solidFill>
          <a:latin typeface="+mn-lt"/>
          <a:ea typeface="+mn-ea"/>
          <a:cs typeface="+mn-cs"/>
        </a:defRPr>
      </a:lvl1pPr>
      <a:lvl2pPr marL="324841" algn="l" defTabSz="649681" rtl="0" eaLnBrk="1" latinLnBrk="0" hangingPunct="1">
        <a:defRPr sz="1279" kern="1200">
          <a:solidFill>
            <a:schemeClr val="tx1"/>
          </a:solidFill>
          <a:latin typeface="+mn-lt"/>
          <a:ea typeface="+mn-ea"/>
          <a:cs typeface="+mn-cs"/>
        </a:defRPr>
      </a:lvl2pPr>
      <a:lvl3pPr marL="649681" algn="l" defTabSz="649681" rtl="0" eaLnBrk="1" latinLnBrk="0" hangingPunct="1">
        <a:defRPr sz="1279" kern="1200">
          <a:solidFill>
            <a:schemeClr val="tx1"/>
          </a:solidFill>
          <a:latin typeface="+mn-lt"/>
          <a:ea typeface="+mn-ea"/>
          <a:cs typeface="+mn-cs"/>
        </a:defRPr>
      </a:lvl3pPr>
      <a:lvl4pPr marL="974522" algn="l" defTabSz="649681" rtl="0" eaLnBrk="1" latinLnBrk="0" hangingPunct="1">
        <a:defRPr sz="1279" kern="1200">
          <a:solidFill>
            <a:schemeClr val="tx1"/>
          </a:solidFill>
          <a:latin typeface="+mn-lt"/>
          <a:ea typeface="+mn-ea"/>
          <a:cs typeface="+mn-cs"/>
        </a:defRPr>
      </a:lvl4pPr>
      <a:lvl5pPr marL="1299362" algn="l" defTabSz="649681" rtl="0" eaLnBrk="1" latinLnBrk="0" hangingPunct="1">
        <a:defRPr sz="1279" kern="1200">
          <a:solidFill>
            <a:schemeClr val="tx1"/>
          </a:solidFill>
          <a:latin typeface="+mn-lt"/>
          <a:ea typeface="+mn-ea"/>
          <a:cs typeface="+mn-cs"/>
        </a:defRPr>
      </a:lvl5pPr>
      <a:lvl6pPr marL="1624203" algn="l" defTabSz="649681" rtl="0" eaLnBrk="1" latinLnBrk="0" hangingPunct="1">
        <a:defRPr sz="1279" kern="1200">
          <a:solidFill>
            <a:schemeClr val="tx1"/>
          </a:solidFill>
          <a:latin typeface="+mn-lt"/>
          <a:ea typeface="+mn-ea"/>
          <a:cs typeface="+mn-cs"/>
        </a:defRPr>
      </a:lvl6pPr>
      <a:lvl7pPr marL="1949044" algn="l" defTabSz="649681" rtl="0" eaLnBrk="1" latinLnBrk="0" hangingPunct="1">
        <a:defRPr sz="1279" kern="1200">
          <a:solidFill>
            <a:schemeClr val="tx1"/>
          </a:solidFill>
          <a:latin typeface="+mn-lt"/>
          <a:ea typeface="+mn-ea"/>
          <a:cs typeface="+mn-cs"/>
        </a:defRPr>
      </a:lvl7pPr>
      <a:lvl8pPr marL="2273884" algn="l" defTabSz="649681" rtl="0" eaLnBrk="1" latinLnBrk="0" hangingPunct="1">
        <a:defRPr sz="1279" kern="1200">
          <a:solidFill>
            <a:schemeClr val="tx1"/>
          </a:solidFill>
          <a:latin typeface="+mn-lt"/>
          <a:ea typeface="+mn-ea"/>
          <a:cs typeface="+mn-cs"/>
        </a:defRPr>
      </a:lvl8pPr>
      <a:lvl9pPr marL="2598725" algn="l" defTabSz="649681" rtl="0" eaLnBrk="1" latinLnBrk="0" hangingPunct="1">
        <a:defRPr sz="12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canterburyrotary.org/"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president@caterburyrotary.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11.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5402" y="3670737"/>
            <a:ext cx="6045299" cy="4366780"/>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10"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7723" y="4234717"/>
            <a:ext cx="4594309" cy="3799048"/>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12"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6604" y="4054643"/>
            <a:ext cx="5006758" cy="3982873"/>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14"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0" y="3084248"/>
            <a:ext cx="6438955" cy="4953270"/>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16"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306" y="7500303"/>
            <a:ext cx="314530" cy="533968"/>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18"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0" y="2612806"/>
            <a:ext cx="6910750" cy="5424710"/>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20"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0" y="2657825"/>
            <a:ext cx="658731" cy="481446"/>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22"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306" y="2654073"/>
            <a:ext cx="370908" cy="276363"/>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24"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0" y="2657826"/>
            <a:ext cx="222544" cy="167567"/>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26"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81027" y="2657825"/>
            <a:ext cx="3606211" cy="5364686"/>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28"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753847" y="2661576"/>
            <a:ext cx="1838713" cy="2002066"/>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3" name="Rectangle 2"/>
          <p:cNvSpPr/>
          <p:nvPr/>
        </p:nvSpPr>
        <p:spPr>
          <a:xfrm>
            <a:off x="2887430" y="236147"/>
            <a:ext cx="3564569" cy="2042960"/>
          </a:xfrm>
          <a:prstGeom prst="rect">
            <a:avLst/>
          </a:prstGeom>
        </p:spPr>
        <p:txBody>
          <a:bodyPr vert="horz" lIns="64965" tIns="32483" rIns="64965" bIns="32483" rtlCol="0" anchor="b">
            <a:normAutofit/>
          </a:bodyPr>
          <a:lstStyle/>
          <a:p>
            <a:pPr>
              <a:lnSpc>
                <a:spcPct val="90000"/>
              </a:lnSpc>
              <a:spcBef>
                <a:spcPct val="0"/>
              </a:spcBef>
              <a:spcAft>
                <a:spcPts val="3879"/>
              </a:spcAft>
            </a:pPr>
            <a:r>
              <a:rPr lang="en-US" sz="3600" dirty="0">
                <a:latin typeface="+mj-lt"/>
                <a:ea typeface="+mj-ea"/>
                <a:cs typeface="+mj-cs"/>
              </a:rPr>
              <a:t>My Grandfather - Ray</a:t>
            </a:r>
          </a:p>
        </p:txBody>
      </p:sp>
      <p:sp>
        <p:nvSpPr>
          <p:cNvPr id="30"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3445" y="2657826"/>
            <a:ext cx="1349115" cy="1064183"/>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32"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34714" y="2657825"/>
            <a:ext cx="557845" cy="418920"/>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34" name="Freeform: Shape 33">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468580" y="4397133"/>
            <a:ext cx="2753092" cy="3337352"/>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24841">
              <a:defRPr/>
            </a:pPr>
            <a:endParaRPr lang="en-US" sz="1279">
              <a:solidFill>
                <a:prstClr val="white"/>
              </a:solidFill>
              <a:latin typeface="Rockwell" panose="02060603020205020403"/>
            </a:endParaRPr>
          </a:p>
        </p:txBody>
      </p:sp>
      <p:pic>
        <p:nvPicPr>
          <p:cNvPr id="2" name="Picture 1"/>
          <p:cNvPicPr>
            <a:picLocks noChangeAspect="1"/>
          </p:cNvPicPr>
          <p:nvPr/>
        </p:nvPicPr>
        <p:blipFill rotWithShape="1">
          <a:blip r:embed="rId3"/>
          <a:srcRect r="-3" b="29111"/>
          <a:stretch/>
        </p:blipFill>
        <p:spPr>
          <a:xfrm>
            <a:off x="620535" y="3064873"/>
            <a:ext cx="4836043" cy="4186227"/>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pic>
        <p:nvPicPr>
          <p:cNvPr id="21" name="Picture 20" descr="A picture containing drawing&#10;&#10;Description automatically generated">
            <a:extLst>
              <a:ext uri="{FF2B5EF4-FFF2-40B4-BE49-F238E27FC236}">
                <a16:creationId xmlns:a16="http://schemas.microsoft.com/office/drawing/2014/main" id="{86E5DAE3-7CBF-544C-8686-B03DEA0C1C81}"/>
              </a:ext>
            </a:extLst>
          </p:cNvPr>
          <p:cNvPicPr/>
          <p:nvPr/>
        </p:nvPicPr>
        <p:blipFill>
          <a:blip r:embed="rId4" cstate="screen">
            <a:extLst>
              <a:ext uri="{28A0092B-C50C-407E-A947-70E740481C1C}">
                <a14:useLocalDpi xmlns:a14="http://schemas.microsoft.com/office/drawing/2010/main"/>
              </a:ext>
            </a:extLst>
          </a:blip>
          <a:stretch>
            <a:fillRect/>
          </a:stretch>
        </p:blipFill>
        <p:spPr>
          <a:xfrm>
            <a:off x="426488" y="478855"/>
            <a:ext cx="1445420" cy="562143"/>
          </a:xfrm>
          <a:prstGeom prst="rect">
            <a:avLst/>
          </a:prstGeom>
        </p:spPr>
      </p:pic>
      <p:sp>
        <p:nvSpPr>
          <p:cNvPr id="31" name="Footer Placeholder 5">
            <a:extLst>
              <a:ext uri="{FF2B5EF4-FFF2-40B4-BE49-F238E27FC236}">
                <a16:creationId xmlns:a16="http://schemas.microsoft.com/office/drawing/2014/main" id="{09FE31C4-D4EF-FD45-A1BB-AC7945FDBC28}"/>
              </a:ext>
            </a:extLst>
          </p:cNvPr>
          <p:cNvSpPr txBox="1">
            <a:spLocks/>
          </p:cNvSpPr>
          <p:nvPr/>
        </p:nvSpPr>
        <p:spPr>
          <a:xfrm>
            <a:off x="426488" y="10025937"/>
            <a:ext cx="4589505" cy="6658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659326"/>
            <a:ext cx="3498331" cy="5373161"/>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9"/>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2659326"/>
            <a:ext cx="7596187" cy="5373161"/>
          </a:xfrm>
          <a:prstGeom prst="rect">
            <a:avLst/>
          </a:prstGeom>
        </p:spPr>
      </p:pic>
      <p:sp>
        <p:nvSpPr>
          <p:cNvPr id="3" name="Rectangle 2"/>
          <p:cNvSpPr/>
          <p:nvPr/>
        </p:nvSpPr>
        <p:spPr>
          <a:xfrm>
            <a:off x="520128" y="197833"/>
            <a:ext cx="3277966" cy="1378783"/>
          </a:xfrm>
          <a:prstGeom prst="rect">
            <a:avLst/>
          </a:prstGeom>
        </p:spPr>
        <p:txBody>
          <a:bodyPr vert="horz" lIns="64965" tIns="32483" rIns="64965" bIns="32483" rtlCol="0" anchor="ctr">
            <a:normAutofit/>
          </a:bodyPr>
          <a:lstStyle/>
          <a:p>
            <a:pPr>
              <a:lnSpc>
                <a:spcPct val="90000"/>
              </a:lnSpc>
              <a:spcBef>
                <a:spcPct val="0"/>
              </a:spcBef>
              <a:spcAft>
                <a:spcPts val="426"/>
              </a:spcAft>
            </a:pPr>
            <a:r>
              <a:rPr lang="en-US" sz="3600" b="1" dirty="0">
                <a:solidFill>
                  <a:srgbClr val="000000"/>
                </a:solidFill>
                <a:latin typeface="+mj-lt"/>
                <a:ea typeface="+mj-ea"/>
                <a:cs typeface="+mj-cs"/>
              </a:rPr>
              <a:t>France</a:t>
            </a: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8025"/>
            <a:ext cx="3115507" cy="4231589"/>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79"/>
          </a:p>
        </p:txBody>
      </p:sp>
      <p:pic>
        <p:nvPicPr>
          <p:cNvPr id="2" name="Picture 1"/>
          <p:cNvPicPr>
            <a:picLocks noChangeAspect="1"/>
          </p:cNvPicPr>
          <p:nvPr/>
        </p:nvPicPr>
        <p:blipFill rotWithShape="1">
          <a:blip r:embed="rId4">
            <a:alphaModFix/>
          </a:blip>
          <a:srcRect l="25402" r="26922" b="1"/>
          <a:stretch/>
        </p:blipFill>
        <p:spPr>
          <a:xfrm>
            <a:off x="459959" y="3939393"/>
            <a:ext cx="4480667" cy="5897364"/>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Rectangle 3"/>
          <p:cNvSpPr/>
          <p:nvPr/>
        </p:nvSpPr>
        <p:spPr>
          <a:xfrm>
            <a:off x="520128" y="1128077"/>
            <a:ext cx="6555931" cy="3608160"/>
          </a:xfrm>
          <a:prstGeom prst="rect">
            <a:avLst/>
          </a:prstGeom>
        </p:spPr>
        <p:txBody>
          <a:bodyPr vert="horz" lIns="64965" tIns="32483" rIns="64965" bIns="32483" rtlCol="0" anchor="ctr">
            <a:noAutofit/>
          </a:bodyPr>
          <a:lstStyle/>
          <a:p>
            <a:pPr>
              <a:lnSpc>
                <a:spcPct val="90000"/>
              </a:lnSpc>
              <a:spcAft>
                <a:spcPts val="1790"/>
              </a:spcAft>
            </a:pPr>
            <a:r>
              <a:rPr lang="en-US" sz="2400" dirty="0">
                <a:solidFill>
                  <a:srgbClr val="000000"/>
                </a:solidFill>
              </a:rPr>
              <a:t>After he was discharged from hospital, Ray was sent to France. </a:t>
            </a:r>
          </a:p>
          <a:p>
            <a:pPr>
              <a:lnSpc>
                <a:spcPct val="90000"/>
              </a:lnSpc>
              <a:spcAft>
                <a:spcPts val="1790"/>
              </a:spcAft>
            </a:pPr>
            <a:r>
              <a:rPr lang="en-US" sz="2400" dirty="0">
                <a:solidFill>
                  <a:srgbClr val="000000"/>
                </a:solidFill>
              </a:rPr>
              <a:t>He was wounded by a bomb in France in November 1916. </a:t>
            </a:r>
          </a:p>
          <a:p>
            <a:pPr>
              <a:lnSpc>
                <a:spcPct val="90000"/>
              </a:lnSpc>
              <a:spcAft>
                <a:spcPts val="1790"/>
              </a:spcAft>
            </a:pPr>
            <a:r>
              <a:rPr lang="en-US" sz="2400" dirty="0">
                <a:solidFill>
                  <a:srgbClr val="000000"/>
                </a:solidFill>
              </a:rPr>
              <a:t>There were bomb fragments in his leg until the day he died.</a:t>
            </a:r>
          </a:p>
        </p:txBody>
      </p:sp>
      <p:sp>
        <p:nvSpPr>
          <p:cNvPr id="5" name="Rectangle 4"/>
          <p:cNvSpPr/>
          <p:nvPr/>
        </p:nvSpPr>
        <p:spPr>
          <a:xfrm>
            <a:off x="4624739" y="8348134"/>
            <a:ext cx="2451320" cy="586488"/>
          </a:xfrm>
          <a:prstGeom prst="rect">
            <a:avLst/>
          </a:prstGeom>
        </p:spPr>
        <p:txBody>
          <a:bodyPr wrap="none" lIns="0" tIns="0" rIns="0" bIns="0">
            <a:noAutofit/>
          </a:bodyPr>
          <a:lstStyle/>
          <a:p>
            <a:pPr>
              <a:spcBef>
                <a:spcPts val="1790"/>
              </a:spcBef>
            </a:pPr>
            <a:r>
              <a:rPr lang="en-US" sz="2400" dirty="0">
                <a:latin typeface="Calibri"/>
              </a:rPr>
              <a:t>Photo of Ray on 'Floss'.</a:t>
            </a:r>
          </a:p>
        </p:txBody>
      </p:sp>
      <p:sp>
        <p:nvSpPr>
          <p:cNvPr id="7" name="Footer Placeholder 5">
            <a:extLst>
              <a:ext uri="{FF2B5EF4-FFF2-40B4-BE49-F238E27FC236}">
                <a16:creationId xmlns:a16="http://schemas.microsoft.com/office/drawing/2014/main" id="{2782259D-A09E-A344-8683-60CB0B062A84}"/>
              </a:ext>
            </a:extLst>
          </p:cNvPr>
          <p:cNvSpPr txBox="1">
            <a:spLocks/>
          </p:cNvSpPr>
          <p:nvPr/>
        </p:nvSpPr>
        <p:spPr>
          <a:xfrm>
            <a:off x="459959" y="9836757"/>
            <a:ext cx="5108735" cy="8503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26"/>
              </a:spcAft>
            </a:pPr>
            <a:r>
              <a:rPr lang="en-US" sz="1400" dirty="0">
                <a:solidFill>
                  <a:schemeClr val="bg1">
                    <a:lumMod val="65000"/>
                  </a:schemeClr>
                </a:solidFill>
              </a:rPr>
              <a:t>Rotary Club of Canterbury: Let’s Stay Connected Project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18933" y="3634839"/>
            <a:ext cx="3685713" cy="55122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angle 2"/>
          <p:cNvSpPr/>
          <p:nvPr/>
        </p:nvSpPr>
        <p:spPr>
          <a:xfrm>
            <a:off x="730081" y="626534"/>
            <a:ext cx="5890852" cy="2449006"/>
          </a:xfrm>
          <a:prstGeom prst="rect">
            <a:avLst/>
          </a:prstGeom>
        </p:spPr>
        <p:txBody>
          <a:bodyPr lIns="0" tIns="0" rIns="0" bIns="0">
            <a:noAutofit/>
          </a:bodyPr>
          <a:lstStyle/>
          <a:p>
            <a:pPr algn="ctr">
              <a:lnSpc>
                <a:spcPts val="2285"/>
              </a:lnSpc>
            </a:pPr>
            <a:r>
              <a:rPr lang="en-US" sz="3600" b="1" dirty="0">
                <a:latin typeface="Calibri"/>
              </a:rPr>
              <a:t>Return to Egypt</a:t>
            </a:r>
          </a:p>
          <a:p>
            <a:pPr algn="ctr">
              <a:lnSpc>
                <a:spcPts val="2285"/>
              </a:lnSpc>
            </a:pPr>
            <a:endParaRPr lang="en-US" sz="2400" b="1" dirty="0">
              <a:latin typeface="Calibri"/>
            </a:endParaRPr>
          </a:p>
          <a:p>
            <a:pPr>
              <a:lnSpc>
                <a:spcPts val="2285"/>
              </a:lnSpc>
              <a:spcAft>
                <a:spcPts val="298"/>
              </a:spcAft>
            </a:pPr>
            <a:r>
              <a:rPr lang="en-US" sz="2400" dirty="0">
                <a:latin typeface="Calibri"/>
              </a:rPr>
              <a:t>After another stay in hospital in England, Ray was re-united with his brother in Egypt.</a:t>
            </a:r>
          </a:p>
          <a:p>
            <a:pPr>
              <a:lnSpc>
                <a:spcPts val="2285"/>
              </a:lnSpc>
              <a:spcAft>
                <a:spcPts val="298"/>
              </a:spcAft>
            </a:pPr>
            <a:endParaRPr lang="en-US" sz="2400" dirty="0">
              <a:latin typeface="Calibri"/>
            </a:endParaRPr>
          </a:p>
          <a:p>
            <a:pPr>
              <a:spcAft>
                <a:spcPts val="2984"/>
              </a:spcAft>
            </a:pPr>
            <a:r>
              <a:rPr lang="en-US" sz="2400" dirty="0">
                <a:latin typeface="Calibri"/>
              </a:rPr>
              <a:t>They spent the rest of the war on the 'Desert Campaign' in Palestine.</a:t>
            </a:r>
          </a:p>
        </p:txBody>
      </p:sp>
      <p:sp>
        <p:nvSpPr>
          <p:cNvPr id="4" name="Rectangle 3"/>
          <p:cNvSpPr/>
          <p:nvPr/>
        </p:nvSpPr>
        <p:spPr>
          <a:xfrm>
            <a:off x="591542" y="5435669"/>
            <a:ext cx="2346145" cy="2150740"/>
          </a:xfrm>
          <a:prstGeom prst="rect">
            <a:avLst/>
          </a:prstGeom>
        </p:spPr>
        <p:txBody>
          <a:bodyPr lIns="0" tIns="0" rIns="0" bIns="0">
            <a:noAutofit/>
          </a:bodyPr>
          <a:lstStyle/>
          <a:p>
            <a:pPr>
              <a:spcBef>
                <a:spcPts val="2984"/>
              </a:spcBef>
            </a:pPr>
            <a:r>
              <a:rPr lang="en-US" sz="2400" dirty="0">
                <a:latin typeface="Calibri"/>
              </a:rPr>
              <a:t>Photo of Ray in England, 1917, before returning to Egypt for the Desert Campaign.</a:t>
            </a:r>
          </a:p>
        </p:txBody>
      </p:sp>
      <p:sp>
        <p:nvSpPr>
          <p:cNvPr id="6" name="Footer Placeholder 5">
            <a:extLst>
              <a:ext uri="{FF2B5EF4-FFF2-40B4-BE49-F238E27FC236}">
                <a16:creationId xmlns:a16="http://schemas.microsoft.com/office/drawing/2014/main" id="{4DA53998-65F8-BD4D-8CE5-AAD4E7D79233}"/>
              </a:ext>
            </a:extLst>
          </p:cNvPr>
          <p:cNvSpPr txBox="1">
            <a:spLocks/>
          </p:cNvSpPr>
          <p:nvPr/>
        </p:nvSpPr>
        <p:spPr>
          <a:xfrm>
            <a:off x="389320" y="9946539"/>
            <a:ext cx="4427482" cy="6979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659326"/>
            <a:ext cx="7595997" cy="53731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9"/>
          </a:p>
        </p:txBody>
      </p:sp>
      <p:sp>
        <p:nvSpPr>
          <p:cNvPr id="3" name="Rectangle 2"/>
          <p:cNvSpPr/>
          <p:nvPr/>
        </p:nvSpPr>
        <p:spPr>
          <a:xfrm>
            <a:off x="578999" y="9226263"/>
            <a:ext cx="6779405" cy="685903"/>
          </a:xfrm>
          <a:prstGeom prst="rect">
            <a:avLst/>
          </a:prstGeom>
        </p:spPr>
        <p:txBody>
          <a:bodyPr vert="horz" lIns="64965" tIns="32483" rIns="64965" bIns="32483" rtlCol="0" anchor="t">
            <a:normAutofit/>
          </a:bodyPr>
          <a:lstStyle/>
          <a:p>
            <a:pPr>
              <a:lnSpc>
                <a:spcPct val="90000"/>
              </a:lnSpc>
              <a:spcBef>
                <a:spcPct val="0"/>
              </a:spcBef>
              <a:spcAft>
                <a:spcPts val="746"/>
              </a:spcAft>
            </a:pPr>
            <a:r>
              <a:rPr lang="en-US" sz="2400" dirty="0">
                <a:latin typeface="+mj-lt"/>
                <a:ea typeface="+mj-ea"/>
                <a:cs typeface="+mj-cs"/>
              </a:rPr>
              <a:t>Ray's photos of </a:t>
            </a:r>
            <a:r>
              <a:rPr lang="en-US" sz="2400" dirty="0" err="1">
                <a:latin typeface="+mj-lt"/>
                <a:ea typeface="+mj-ea"/>
                <a:cs typeface="+mj-cs"/>
              </a:rPr>
              <a:t>Lighthorsemen</a:t>
            </a:r>
            <a:r>
              <a:rPr lang="en-US" sz="2400" dirty="0">
                <a:latin typeface="+mj-lt"/>
                <a:ea typeface="+mj-ea"/>
                <a:cs typeface="+mj-cs"/>
              </a:rPr>
              <a:t> in the desert</a:t>
            </a:r>
          </a:p>
        </p:txBody>
      </p:sp>
      <p:grpSp>
        <p:nvGrpSpPr>
          <p:cNvPr id="12" name="Group 11">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964202"/>
            <a:ext cx="7594287" cy="1432844"/>
            <a:chOff x="-305" y="3144820"/>
            <a:chExt cx="9182100" cy="1551136"/>
          </a:xfrm>
        </p:grpSpPr>
        <p:sp useBgFill="1">
          <p:nvSpPr>
            <p:cNvPr id="13" name="Freeform: Shape 12">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sz="1279" dirty="0"/>
            </a:p>
          </p:txBody>
        </p:sp>
        <p:sp>
          <p:nvSpPr>
            <p:cNvPr id="14" name="Freeform: Shape 13">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sz="1279"/>
            </a:p>
          </p:txBody>
        </p:sp>
        <p:sp>
          <p:nvSpPr>
            <p:cNvPr id="15" name="Freeform: Shape 14">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sz="1279"/>
            </a:p>
          </p:txBody>
        </p:sp>
        <p:sp>
          <p:nvSpPr>
            <p:cNvPr id="16" name="Freeform: Shape 15">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sz="1279"/>
            </a:p>
          </p:txBody>
        </p:sp>
      </p:grpSp>
      <p:sp>
        <p:nvSpPr>
          <p:cNvPr id="5" name="Footer Placeholder 5">
            <a:extLst>
              <a:ext uri="{FF2B5EF4-FFF2-40B4-BE49-F238E27FC236}">
                <a16:creationId xmlns:a16="http://schemas.microsoft.com/office/drawing/2014/main" id="{BF928939-F2EE-8F40-831B-0D12C6832E70}"/>
              </a:ext>
            </a:extLst>
          </p:cNvPr>
          <p:cNvSpPr txBox="1">
            <a:spLocks/>
          </p:cNvSpPr>
          <p:nvPr/>
        </p:nvSpPr>
        <p:spPr>
          <a:xfrm>
            <a:off x="400329" y="9912166"/>
            <a:ext cx="4561138" cy="8503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26"/>
              </a:spcAft>
            </a:pPr>
            <a:r>
              <a:rPr lang="en-US" sz="1400" dirty="0">
                <a:solidFill>
                  <a:schemeClr val="bg1">
                    <a:lumMod val="65000"/>
                  </a:schemeClr>
                </a:solidFill>
              </a:rPr>
              <a:t>Rotary Club of Canterbury: Let’s Stay Connected Project</a:t>
            </a:r>
          </a:p>
        </p:txBody>
      </p:sp>
      <p:sp>
        <p:nvSpPr>
          <p:cNvPr id="6" name="TextBox 5">
            <a:extLst>
              <a:ext uri="{FF2B5EF4-FFF2-40B4-BE49-F238E27FC236}">
                <a16:creationId xmlns:a16="http://schemas.microsoft.com/office/drawing/2014/main" id="{214BBA60-E7E5-8B48-B502-165C9C0D8C12}"/>
              </a:ext>
            </a:extLst>
          </p:cNvPr>
          <p:cNvSpPr txBox="1"/>
          <p:nvPr/>
        </p:nvSpPr>
        <p:spPr>
          <a:xfrm>
            <a:off x="578999" y="479120"/>
            <a:ext cx="3218145" cy="1089529"/>
          </a:xfrm>
          <a:prstGeom prst="rect">
            <a:avLst/>
          </a:prstGeom>
          <a:noFill/>
        </p:spPr>
        <p:txBody>
          <a:bodyPr wrap="square" rtlCol="0">
            <a:spAutoFit/>
          </a:bodyPr>
          <a:lstStyle/>
          <a:p>
            <a:pPr>
              <a:lnSpc>
                <a:spcPct val="90000"/>
              </a:lnSpc>
              <a:spcBef>
                <a:spcPct val="0"/>
              </a:spcBef>
              <a:spcAft>
                <a:spcPts val="746"/>
              </a:spcAft>
            </a:pPr>
            <a:r>
              <a:rPr lang="en-US" sz="3600" b="1" dirty="0"/>
              <a:t>The </a:t>
            </a:r>
            <a:r>
              <a:rPr lang="en-US" sz="3600" b="1" dirty="0" err="1"/>
              <a:t>Lighthorsemen</a:t>
            </a:r>
            <a:endParaRPr lang="en-US" sz="3600" b="1" dirty="0"/>
          </a:p>
        </p:txBody>
      </p:sp>
      <p:pic>
        <p:nvPicPr>
          <p:cNvPr id="17" name="Picture 16">
            <a:extLst>
              <a:ext uri="{FF2B5EF4-FFF2-40B4-BE49-F238E27FC236}">
                <a16:creationId xmlns:a16="http://schemas.microsoft.com/office/drawing/2014/main" id="{6EC1C0C1-8F45-F443-A7B6-441A155A57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0038" y="1938878"/>
            <a:ext cx="4241429" cy="33393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 name="Picture 17">
            <a:extLst>
              <a:ext uri="{FF2B5EF4-FFF2-40B4-BE49-F238E27FC236}">
                <a16:creationId xmlns:a16="http://schemas.microsoft.com/office/drawing/2014/main" id="{B5DF58F7-3D98-E944-AE75-5CCB28F2AE8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62991" y="5958402"/>
            <a:ext cx="5519420" cy="28752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0632" t="9091" r="329" b="1"/>
          <a:stretch/>
        </p:blipFill>
        <p:spPr>
          <a:xfrm>
            <a:off x="15" y="2659333"/>
            <a:ext cx="7596173" cy="5373154"/>
          </a:xfrm>
          <a:prstGeom prst="rect">
            <a:avLst/>
          </a:prstGeom>
        </p:spPr>
      </p:pic>
      <p:sp>
        <p:nvSpPr>
          <p:cNvPr id="12" name="Freeform: Shape 1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01381" y="2657753"/>
            <a:ext cx="3494807" cy="4575787"/>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9681">
              <a:defRPr/>
            </a:pPr>
            <a:endParaRPr lang="en-US" sz="1279">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05655" y="2659324"/>
            <a:ext cx="3390533" cy="4430577"/>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9681">
              <a:defRPr/>
            </a:pPr>
            <a:endParaRPr lang="en-US" sz="1279" dirty="0">
              <a:solidFill>
                <a:prstClr val="white"/>
              </a:solidFill>
              <a:latin typeface="Calibri" panose="020F0502020204030204"/>
            </a:endParaRPr>
          </a:p>
        </p:txBody>
      </p:sp>
      <p:sp>
        <p:nvSpPr>
          <p:cNvPr id="3" name="Rectangle 2"/>
          <p:cNvSpPr/>
          <p:nvPr/>
        </p:nvSpPr>
        <p:spPr>
          <a:xfrm>
            <a:off x="641293" y="504949"/>
            <a:ext cx="1661639" cy="765051"/>
          </a:xfrm>
          <a:prstGeom prst="rect">
            <a:avLst/>
          </a:prstGeom>
        </p:spPr>
        <p:txBody>
          <a:bodyPr vert="horz" lIns="64965" tIns="32483" rIns="64965" bIns="32483" rtlCol="0" anchor="ctr">
            <a:noAutofit/>
          </a:bodyPr>
          <a:lstStyle/>
          <a:p>
            <a:pPr>
              <a:lnSpc>
                <a:spcPct val="90000"/>
              </a:lnSpc>
              <a:spcBef>
                <a:spcPct val="0"/>
              </a:spcBef>
              <a:spcAft>
                <a:spcPts val="426"/>
              </a:spcAft>
            </a:pPr>
            <a:r>
              <a:rPr lang="en-US" sz="3600" b="1" dirty="0">
                <a:latin typeface="+mj-lt"/>
                <a:ea typeface="+mj-ea"/>
                <a:cs typeface="+mj-cs"/>
              </a:rPr>
              <a:t>Cliff</a:t>
            </a:r>
          </a:p>
        </p:txBody>
      </p:sp>
      <p:sp>
        <p:nvSpPr>
          <p:cNvPr id="5" name="Rectangle 4"/>
          <p:cNvSpPr/>
          <p:nvPr/>
        </p:nvSpPr>
        <p:spPr>
          <a:xfrm>
            <a:off x="4770399" y="3276000"/>
            <a:ext cx="2825774" cy="2069906"/>
          </a:xfrm>
          <a:prstGeom prst="rect">
            <a:avLst/>
          </a:prstGeom>
        </p:spPr>
        <p:txBody>
          <a:bodyPr vert="horz" lIns="64965" tIns="32483" rIns="64965" bIns="32483" rtlCol="0" anchor="t">
            <a:noAutofit/>
          </a:bodyPr>
          <a:lstStyle/>
          <a:p>
            <a:pPr>
              <a:lnSpc>
                <a:spcPct val="90000"/>
              </a:lnSpc>
              <a:spcBef>
                <a:spcPts val="10146"/>
              </a:spcBef>
            </a:pPr>
            <a:r>
              <a:rPr lang="en-US" sz="2400" dirty="0"/>
              <a:t>Sadly, Ray's brother, Cliff, died of malaria in October 1918 in Damascus. He had served for four years without a serious injury.</a:t>
            </a:r>
          </a:p>
        </p:txBody>
      </p:sp>
      <p:sp>
        <p:nvSpPr>
          <p:cNvPr id="4" name="Rectangle 3"/>
          <p:cNvSpPr/>
          <p:nvPr/>
        </p:nvSpPr>
        <p:spPr>
          <a:xfrm>
            <a:off x="812281" y="8548188"/>
            <a:ext cx="5971625" cy="1059442"/>
          </a:xfrm>
          <a:prstGeom prst="rect">
            <a:avLst/>
          </a:prstGeom>
          <a:solidFill>
            <a:schemeClr val="bg1"/>
          </a:solidFill>
        </p:spPr>
        <p:txBody>
          <a:bodyPr lIns="0" tIns="0" rIns="0" bIns="0">
            <a:noAutofit/>
          </a:bodyPr>
          <a:lstStyle/>
          <a:p>
            <a:pPr>
              <a:lnSpc>
                <a:spcPts val="2234"/>
              </a:lnSpc>
              <a:spcAft>
                <a:spcPts val="10146"/>
              </a:spcAft>
            </a:pPr>
            <a:r>
              <a:rPr lang="en-US" sz="2400" dirty="0">
                <a:latin typeface="Calibri"/>
              </a:rPr>
              <a:t>Ray's photo of Wreckage of a German Gotha aircraft in the desert.</a:t>
            </a:r>
          </a:p>
        </p:txBody>
      </p:sp>
      <p:sp>
        <p:nvSpPr>
          <p:cNvPr id="7" name="Footer Placeholder 5">
            <a:extLst>
              <a:ext uri="{FF2B5EF4-FFF2-40B4-BE49-F238E27FC236}">
                <a16:creationId xmlns:a16="http://schemas.microsoft.com/office/drawing/2014/main" id="{D1D61D5B-E5C4-7240-AB89-85DA0537240A}"/>
              </a:ext>
            </a:extLst>
          </p:cNvPr>
          <p:cNvSpPr txBox="1">
            <a:spLocks/>
          </p:cNvSpPr>
          <p:nvPr/>
        </p:nvSpPr>
        <p:spPr>
          <a:xfrm>
            <a:off x="263622" y="9939866"/>
            <a:ext cx="4476684" cy="105944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26"/>
              </a:spcAft>
            </a:pPr>
            <a:r>
              <a:rPr lang="en-US" sz="1400" dirty="0">
                <a:solidFill>
                  <a:schemeClr val="bg1">
                    <a:lumMod val="65000"/>
                  </a:schemeClr>
                </a:solidFill>
              </a:rPr>
              <a:t>Rotary Club of Canterbury: Let’s Stay Connected Project</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2219" y="2692400"/>
            <a:ext cx="6523295" cy="47916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819623" y="426615"/>
            <a:ext cx="6314615" cy="2078531"/>
          </a:xfrm>
          <a:prstGeom prst="rect">
            <a:avLst/>
          </a:prstGeom>
        </p:spPr>
        <p:txBody>
          <a:bodyPr lIns="0" tIns="0" rIns="0" bIns="0">
            <a:noAutofit/>
          </a:bodyPr>
          <a:lstStyle/>
          <a:p>
            <a:pPr marR="180467" algn="ctr">
              <a:lnSpc>
                <a:spcPts val="2285"/>
              </a:lnSpc>
            </a:pPr>
            <a:r>
              <a:rPr lang="en-US" sz="3600" b="1" dirty="0">
                <a:latin typeface="Calibri"/>
              </a:rPr>
              <a:t>Ray Marries Mary</a:t>
            </a:r>
          </a:p>
          <a:p>
            <a:pPr>
              <a:lnSpc>
                <a:spcPts val="2285"/>
              </a:lnSpc>
            </a:pPr>
            <a:endParaRPr lang="en-US" sz="1634" dirty="0">
              <a:latin typeface="Calibri"/>
            </a:endParaRPr>
          </a:p>
          <a:p>
            <a:pPr>
              <a:lnSpc>
                <a:spcPts val="2285"/>
              </a:lnSpc>
            </a:pPr>
            <a:r>
              <a:rPr lang="en-US" sz="2400" dirty="0">
                <a:latin typeface="Calibri"/>
              </a:rPr>
              <a:t>After he returned to Australia, Ray worked for a short while as a press photographer.</a:t>
            </a:r>
          </a:p>
        </p:txBody>
      </p:sp>
      <p:sp>
        <p:nvSpPr>
          <p:cNvPr id="4" name="Rectangle 3"/>
          <p:cNvSpPr/>
          <p:nvPr/>
        </p:nvSpPr>
        <p:spPr>
          <a:xfrm>
            <a:off x="988118" y="8391127"/>
            <a:ext cx="5977623" cy="978533"/>
          </a:xfrm>
          <a:prstGeom prst="rect">
            <a:avLst/>
          </a:prstGeom>
        </p:spPr>
        <p:txBody>
          <a:bodyPr lIns="0" tIns="0" rIns="0" bIns="0">
            <a:noAutofit/>
          </a:bodyPr>
          <a:lstStyle/>
          <a:p>
            <a:pPr>
              <a:lnSpc>
                <a:spcPts val="2268"/>
              </a:lnSpc>
              <a:spcBef>
                <a:spcPts val="448"/>
              </a:spcBef>
            </a:pPr>
            <a:r>
              <a:rPr lang="en-US" sz="2400" dirty="0">
                <a:latin typeface="Calibri"/>
              </a:rPr>
              <a:t>In 1921, at the age of 29, Ray married my grandmother, Mary. They had 3 daughters.</a:t>
            </a:r>
          </a:p>
        </p:txBody>
      </p:sp>
      <p:sp>
        <p:nvSpPr>
          <p:cNvPr id="6" name="Footer Placeholder 5">
            <a:extLst>
              <a:ext uri="{FF2B5EF4-FFF2-40B4-BE49-F238E27FC236}">
                <a16:creationId xmlns:a16="http://schemas.microsoft.com/office/drawing/2014/main" id="{D4BA4504-A497-F54C-BF2F-C1F35EE8A1BE}"/>
              </a:ext>
            </a:extLst>
          </p:cNvPr>
          <p:cNvSpPr txBox="1">
            <a:spLocks/>
          </p:cNvSpPr>
          <p:nvPr/>
        </p:nvSpPr>
        <p:spPr>
          <a:xfrm>
            <a:off x="356218" y="9865401"/>
            <a:ext cx="4899806" cy="7995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659326"/>
            <a:ext cx="7595997" cy="53731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9"/>
          </a:p>
        </p:txBody>
      </p:sp>
      <p:sp>
        <p:nvSpPr>
          <p:cNvPr id="3" name="Rectangle 2"/>
          <p:cNvSpPr/>
          <p:nvPr/>
        </p:nvSpPr>
        <p:spPr>
          <a:xfrm>
            <a:off x="854994" y="1485101"/>
            <a:ext cx="6293358" cy="2038951"/>
          </a:xfrm>
          <a:prstGeom prst="rect">
            <a:avLst/>
          </a:prstGeom>
        </p:spPr>
        <p:txBody>
          <a:bodyPr vert="horz" lIns="64965" tIns="32483" rIns="64965" bIns="32483" rtlCol="0" anchor="t">
            <a:noAutofit/>
          </a:bodyPr>
          <a:lstStyle/>
          <a:p>
            <a:pPr>
              <a:lnSpc>
                <a:spcPct val="90000"/>
              </a:lnSpc>
              <a:spcBef>
                <a:spcPct val="0"/>
              </a:spcBef>
              <a:spcAft>
                <a:spcPts val="1044"/>
              </a:spcAft>
            </a:pPr>
            <a:r>
              <a:rPr lang="en-US" sz="2400" dirty="0">
                <a:latin typeface="+mj-lt"/>
                <a:ea typeface="+mj-ea"/>
                <a:cs typeface="+mj-cs"/>
              </a:rPr>
              <a:t>In 1922, Ray enlisted in the newly formed RAAF.</a:t>
            </a:r>
          </a:p>
          <a:p>
            <a:pPr>
              <a:lnSpc>
                <a:spcPct val="90000"/>
              </a:lnSpc>
              <a:spcBef>
                <a:spcPct val="0"/>
              </a:spcBef>
              <a:spcAft>
                <a:spcPts val="2238"/>
              </a:spcAft>
            </a:pPr>
            <a:r>
              <a:rPr lang="en-US" sz="2400" dirty="0">
                <a:latin typeface="+mj-lt"/>
                <a:ea typeface="+mj-ea"/>
                <a:cs typeface="+mj-cs"/>
              </a:rPr>
              <a:t>His main job was to take aerial photographs to help with mapping, but he took other photos too.</a:t>
            </a:r>
          </a:p>
        </p:txBody>
      </p:sp>
      <p:pic>
        <p:nvPicPr>
          <p:cNvPr id="2" name="Picture 1"/>
          <p:cNvPicPr>
            <a:picLocks noChangeAspect="1"/>
          </p:cNvPicPr>
          <p:nvPr/>
        </p:nvPicPr>
        <p:blipFill rotWithShape="1">
          <a:blip r:embed="rId3">
            <a:alphaModFix/>
          </a:blip>
          <a:srcRect l="21660" r="24901" b="-1"/>
          <a:stretch/>
        </p:blipFill>
        <p:spPr>
          <a:xfrm>
            <a:off x="-190" y="2658756"/>
            <a:ext cx="5033165" cy="6757856"/>
          </a:xfrm>
          <a:prstGeom prst="rect">
            <a:avLst/>
          </a:prstGeom>
        </p:spPr>
      </p:pic>
      <p:grpSp>
        <p:nvGrpSpPr>
          <p:cNvPr id="14" name="Group 13">
            <a:extLst>
              <a:ext uri="{FF2B5EF4-FFF2-40B4-BE49-F238E27FC236}">
                <a16:creationId xmlns:a16="http://schemas.microsoft.com/office/drawing/2014/main" id="{B0A10B5A-315F-4751-BA35-34556B5D26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659326"/>
            <a:ext cx="4001860" cy="5373161"/>
            <a:chOff x="0" y="0"/>
            <a:chExt cx="6423049" cy="6858001"/>
          </a:xfrm>
        </p:grpSpPr>
        <p:sp>
          <p:nvSpPr>
            <p:cNvPr id="15" name="Freeform: Shape 14">
              <a:extLst>
                <a:ext uri="{FF2B5EF4-FFF2-40B4-BE49-F238E27FC236}">
                  <a16:creationId xmlns:a16="http://schemas.microsoft.com/office/drawing/2014/main" id="{4A5DAC55-04A1-4AB4-A2C6-C859A915C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18714" cy="6858000"/>
            </a:xfrm>
            <a:custGeom>
              <a:avLst/>
              <a:gdLst>
                <a:gd name="connsiteX0" fmla="*/ 0 w 6018714"/>
                <a:gd name="connsiteY0" fmla="*/ 6499477 h 6858000"/>
                <a:gd name="connsiteX1" fmla="*/ 248639 w 6018714"/>
                <a:gd name="connsiteY1" fmla="*/ 6701197 h 6858000"/>
                <a:gd name="connsiteX2" fmla="*/ 392359 w 6018714"/>
                <a:gd name="connsiteY2" fmla="*/ 6814935 h 6858000"/>
                <a:gd name="connsiteX3" fmla="*/ 448656 w 6018714"/>
                <a:gd name="connsiteY3" fmla="*/ 6858000 h 6858000"/>
                <a:gd name="connsiteX4" fmla="*/ 0 w 6018714"/>
                <a:gd name="connsiteY4" fmla="*/ 6858000 h 6858000"/>
                <a:gd name="connsiteX5" fmla="*/ 998246 w 6018714"/>
                <a:gd name="connsiteY5" fmla="*/ 0 h 6858000"/>
                <a:gd name="connsiteX6" fmla="*/ 1984114 w 6018714"/>
                <a:gd name="connsiteY6" fmla="*/ 0 h 6858000"/>
                <a:gd name="connsiteX7" fmla="*/ 2011390 w 6018714"/>
                <a:gd name="connsiteY7" fmla="*/ 2333 h 6858000"/>
                <a:gd name="connsiteX8" fmla="*/ 4182319 w 6018714"/>
                <a:gd name="connsiteY8" fmla="*/ 838030 h 6858000"/>
                <a:gd name="connsiteX9" fmla="*/ 4785565 w 6018714"/>
                <a:gd name="connsiteY9" fmla="*/ 1338564 h 6858000"/>
                <a:gd name="connsiteX10" fmla="*/ 5695308 w 6018714"/>
                <a:gd name="connsiteY10" fmla="*/ 2616232 h 6858000"/>
                <a:gd name="connsiteX11" fmla="*/ 5937944 w 6018714"/>
                <a:gd name="connsiteY11" fmla="*/ 3368583 h 6858000"/>
                <a:gd name="connsiteX12" fmla="*/ 6018677 w 6018714"/>
                <a:gd name="connsiteY12" fmla="*/ 4153681 h 6858000"/>
                <a:gd name="connsiteX13" fmla="*/ 5990165 w 6018714"/>
                <a:gd name="connsiteY13" fmla="*/ 4557147 h 6858000"/>
                <a:gd name="connsiteX14" fmla="*/ 5982312 w 6018714"/>
                <a:gd name="connsiteY14" fmla="*/ 4607451 h 6858000"/>
                <a:gd name="connsiteX15" fmla="*/ 5972856 w 6018714"/>
                <a:gd name="connsiteY15" fmla="*/ 4657609 h 6858000"/>
                <a:gd name="connsiteX16" fmla="*/ 5951328 w 6018714"/>
                <a:gd name="connsiteY16" fmla="*/ 4757628 h 6858000"/>
                <a:gd name="connsiteX17" fmla="*/ 5893141 w 6018714"/>
                <a:gd name="connsiteY17" fmla="*/ 4953827 h 6858000"/>
                <a:gd name="connsiteX18" fmla="*/ 5817644 w 6018714"/>
                <a:gd name="connsiteY18" fmla="*/ 5141915 h 6858000"/>
                <a:gd name="connsiteX19" fmla="*/ 5728909 w 6018714"/>
                <a:gd name="connsiteY19" fmla="*/ 5322626 h 6858000"/>
                <a:gd name="connsiteX20" fmla="*/ 5532095 w 6018714"/>
                <a:gd name="connsiteY20" fmla="*/ 5663839 h 6858000"/>
                <a:gd name="connsiteX21" fmla="*/ 5330043 w 6018714"/>
                <a:gd name="connsiteY21" fmla="*/ 5988236 h 6858000"/>
                <a:gd name="connsiteX22" fmla="*/ 5232580 w 6018714"/>
                <a:gd name="connsiteY22" fmla="*/ 6146081 h 6858000"/>
                <a:gd name="connsiteX23" fmla="*/ 5183269 w 6018714"/>
                <a:gd name="connsiteY23" fmla="*/ 6227660 h 6858000"/>
                <a:gd name="connsiteX24" fmla="*/ 5131628 w 6018714"/>
                <a:gd name="connsiteY24" fmla="*/ 6311451 h 6858000"/>
                <a:gd name="connsiteX25" fmla="*/ 4910811 w 6018714"/>
                <a:gd name="connsiteY25" fmla="*/ 6641009 h 6858000"/>
                <a:gd name="connsiteX26" fmla="*/ 4788885 w 6018714"/>
                <a:gd name="connsiteY26" fmla="*/ 6800448 h 6858000"/>
                <a:gd name="connsiteX27" fmla="*/ 4739213 w 6018714"/>
                <a:gd name="connsiteY27" fmla="*/ 6858000 h 6858000"/>
                <a:gd name="connsiteX28" fmla="*/ 3950454 w 6018714"/>
                <a:gd name="connsiteY28" fmla="*/ 6858000 h 6858000"/>
                <a:gd name="connsiteX29" fmla="*/ 4012997 w 6018714"/>
                <a:gd name="connsiteY29" fmla="*/ 6806378 h 6858000"/>
                <a:gd name="connsiteX30" fmla="*/ 4268871 w 6018714"/>
                <a:gd name="connsiteY30" fmla="*/ 6566512 h 6858000"/>
                <a:gd name="connsiteX31" fmla="*/ 4750072 w 6018714"/>
                <a:gd name="connsiteY31" fmla="*/ 6033375 h 6858000"/>
                <a:gd name="connsiteX32" fmla="*/ 4806075 w 6018714"/>
                <a:gd name="connsiteY32" fmla="*/ 5961092 h 6858000"/>
                <a:gd name="connsiteX33" fmla="*/ 4863244 w 6018714"/>
                <a:gd name="connsiteY33" fmla="*/ 5885856 h 6858000"/>
                <a:gd name="connsiteX34" fmla="*/ 4982235 w 6018714"/>
                <a:gd name="connsiteY34" fmla="*/ 5732288 h 6858000"/>
                <a:gd name="connsiteX35" fmla="*/ 5221526 w 6018714"/>
                <a:gd name="connsiteY35" fmla="*/ 5438135 h 6858000"/>
                <a:gd name="connsiteX36" fmla="*/ 5442633 w 6018714"/>
                <a:gd name="connsiteY36" fmla="*/ 5146193 h 6858000"/>
                <a:gd name="connsiteX37" fmla="*/ 5538350 w 6018714"/>
                <a:gd name="connsiteY37" fmla="*/ 4995133 h 6858000"/>
                <a:gd name="connsiteX38" fmla="*/ 5621702 w 6018714"/>
                <a:gd name="connsiteY38" fmla="*/ 4839205 h 6858000"/>
                <a:gd name="connsiteX39" fmla="*/ 5741275 w 6018714"/>
                <a:gd name="connsiteY39" fmla="*/ 4507728 h 6858000"/>
                <a:gd name="connsiteX40" fmla="*/ 5781714 w 6018714"/>
                <a:gd name="connsiteY40" fmla="*/ 4153681 h 6858000"/>
                <a:gd name="connsiteX41" fmla="*/ 5685706 w 6018714"/>
                <a:gd name="connsiteY41" fmla="*/ 3428918 h 6858000"/>
                <a:gd name="connsiteX42" fmla="*/ 5422122 w 6018714"/>
                <a:gd name="connsiteY42" fmla="*/ 2750328 h 6858000"/>
                <a:gd name="connsiteX43" fmla="*/ 5033730 w 6018714"/>
                <a:gd name="connsiteY43" fmla="*/ 2136204 h 6858000"/>
                <a:gd name="connsiteX44" fmla="*/ 4542784 w 6018714"/>
                <a:gd name="connsiteY44" fmla="*/ 1601886 h 6858000"/>
                <a:gd name="connsiteX45" fmla="*/ 2668605 w 6018714"/>
                <a:gd name="connsiteY45" fmla="*/ 539746 h 6858000"/>
                <a:gd name="connsiteX46" fmla="*/ 1965570 w 6018714"/>
                <a:gd name="connsiteY46" fmla="*/ 389865 h 6858000"/>
                <a:gd name="connsiteX47" fmla="*/ 1249006 w 6018714"/>
                <a:gd name="connsiteY47" fmla="*/ 363461 h 6858000"/>
                <a:gd name="connsiteX48" fmla="*/ 542188 w 6018714"/>
                <a:gd name="connsiteY48" fmla="*/ 465544 h 6858000"/>
                <a:gd name="connsiteX49" fmla="*/ 37349 w 6018714"/>
                <a:gd name="connsiteY49" fmla="*/ 636266 h 6858000"/>
                <a:gd name="connsiteX50" fmla="*/ 0 w 6018714"/>
                <a:gd name="connsiteY50" fmla="*/ 653785 h 6858000"/>
                <a:gd name="connsiteX51" fmla="*/ 0 w 6018714"/>
                <a:gd name="connsiteY51" fmla="*/ 255198 h 6858000"/>
                <a:gd name="connsiteX52" fmla="*/ 167136 w 6018714"/>
                <a:gd name="connsiteY52" fmla="*/ 188295 h 6858000"/>
                <a:gd name="connsiteX53" fmla="*/ 451417 w 6018714"/>
                <a:gd name="connsiteY53" fmla="*/ 101466 h 6858000"/>
                <a:gd name="connsiteX54" fmla="*/ 836914 w 6018714"/>
                <a:gd name="connsiteY54" fmla="*/ 213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18714" h="6858000">
                  <a:moveTo>
                    <a:pt x="0" y="6499477"/>
                  </a:moveTo>
                  <a:lnTo>
                    <a:pt x="248639" y="6701197"/>
                  </a:lnTo>
                  <a:cubicBezTo>
                    <a:pt x="296496" y="6739700"/>
                    <a:pt x="344500" y="6777613"/>
                    <a:pt x="392359" y="6814935"/>
                  </a:cubicBezTo>
                  <a:lnTo>
                    <a:pt x="448656" y="6858000"/>
                  </a:lnTo>
                  <a:lnTo>
                    <a:pt x="0" y="6858000"/>
                  </a:lnTo>
                  <a:close/>
                  <a:moveTo>
                    <a:pt x="998246" y="0"/>
                  </a:moveTo>
                  <a:lnTo>
                    <a:pt x="1984114" y="0"/>
                  </a:lnTo>
                  <a:lnTo>
                    <a:pt x="2011390" y="2333"/>
                  </a:lnTo>
                  <a:cubicBezTo>
                    <a:pt x="2791770" y="95667"/>
                    <a:pt x="3537428" y="382707"/>
                    <a:pt x="4182319" y="838030"/>
                  </a:cubicBezTo>
                  <a:cubicBezTo>
                    <a:pt x="4396386" y="988089"/>
                    <a:pt x="4598134" y="1155477"/>
                    <a:pt x="4785565" y="1338564"/>
                  </a:cubicBezTo>
                  <a:cubicBezTo>
                    <a:pt x="5159266" y="1705003"/>
                    <a:pt x="5477110" y="2135318"/>
                    <a:pt x="5695308" y="2616232"/>
                  </a:cubicBezTo>
                  <a:cubicBezTo>
                    <a:pt x="5803975" y="2856910"/>
                    <a:pt x="5885376" y="3109302"/>
                    <a:pt x="5937944" y="3368583"/>
                  </a:cubicBezTo>
                  <a:cubicBezTo>
                    <a:pt x="5990936" y="3626845"/>
                    <a:pt x="6017985" y="3889887"/>
                    <a:pt x="6018677" y="4153681"/>
                  </a:cubicBezTo>
                  <a:cubicBezTo>
                    <a:pt x="6019393" y="4288706"/>
                    <a:pt x="6009862" y="4423598"/>
                    <a:pt x="5990165" y="4557147"/>
                  </a:cubicBezTo>
                  <a:lnTo>
                    <a:pt x="5982312" y="4607451"/>
                  </a:lnTo>
                  <a:lnTo>
                    <a:pt x="5972856" y="4657609"/>
                  </a:lnTo>
                  <a:cubicBezTo>
                    <a:pt x="5966601" y="4691096"/>
                    <a:pt x="5959037" y="4724287"/>
                    <a:pt x="5951328" y="4757628"/>
                  </a:cubicBezTo>
                  <a:cubicBezTo>
                    <a:pt x="5934889" y="4823863"/>
                    <a:pt x="5915834" y="4890100"/>
                    <a:pt x="5893141" y="4953827"/>
                  </a:cubicBezTo>
                  <a:cubicBezTo>
                    <a:pt x="5870448" y="5017556"/>
                    <a:pt x="5845282" y="5080252"/>
                    <a:pt x="5817644" y="5141915"/>
                  </a:cubicBezTo>
                  <a:cubicBezTo>
                    <a:pt x="5790005" y="5203578"/>
                    <a:pt x="5760040" y="5263619"/>
                    <a:pt x="5728909" y="5322626"/>
                  </a:cubicBezTo>
                  <a:cubicBezTo>
                    <a:pt x="5666505" y="5440642"/>
                    <a:pt x="5599591" y="5553937"/>
                    <a:pt x="5532095" y="5663839"/>
                  </a:cubicBezTo>
                  <a:lnTo>
                    <a:pt x="5330043" y="5988236"/>
                  </a:lnTo>
                  <a:cubicBezTo>
                    <a:pt x="5297022" y="6041195"/>
                    <a:pt x="5264148" y="6093565"/>
                    <a:pt x="5232580" y="6146081"/>
                  </a:cubicBezTo>
                  <a:lnTo>
                    <a:pt x="5183269" y="6227660"/>
                  </a:lnTo>
                  <a:cubicBezTo>
                    <a:pt x="5166103" y="6255541"/>
                    <a:pt x="5149375" y="6283717"/>
                    <a:pt x="5131628" y="6311451"/>
                  </a:cubicBezTo>
                  <a:cubicBezTo>
                    <a:pt x="5062676" y="6423417"/>
                    <a:pt x="4988635" y="6533174"/>
                    <a:pt x="4910811" y="6641009"/>
                  </a:cubicBezTo>
                  <a:cubicBezTo>
                    <a:pt x="4871725" y="6695377"/>
                    <a:pt x="4831064" y="6748547"/>
                    <a:pt x="4788885" y="6800448"/>
                  </a:cubicBezTo>
                  <a:lnTo>
                    <a:pt x="4739213" y="6858000"/>
                  </a:lnTo>
                  <a:lnTo>
                    <a:pt x="3950454" y="6858000"/>
                  </a:lnTo>
                  <a:lnTo>
                    <a:pt x="4012997" y="6806378"/>
                  </a:lnTo>
                  <a:cubicBezTo>
                    <a:pt x="4100089" y="6729374"/>
                    <a:pt x="4185375" y="6649419"/>
                    <a:pt x="4268871" y="6566512"/>
                  </a:cubicBezTo>
                  <a:cubicBezTo>
                    <a:pt x="4439315" y="6398398"/>
                    <a:pt x="4599980" y="6220387"/>
                    <a:pt x="4750072" y="6033375"/>
                  </a:cubicBezTo>
                  <a:cubicBezTo>
                    <a:pt x="4769418" y="6009920"/>
                    <a:pt x="4787311" y="5985138"/>
                    <a:pt x="4806075" y="5961092"/>
                  </a:cubicBezTo>
                  <a:lnTo>
                    <a:pt x="4863244" y="5885856"/>
                  </a:lnTo>
                  <a:cubicBezTo>
                    <a:pt x="4902520" y="5833635"/>
                    <a:pt x="4942184" y="5782445"/>
                    <a:pt x="4982235" y="5732288"/>
                  </a:cubicBezTo>
                  <a:cubicBezTo>
                    <a:pt x="5061513" y="5631533"/>
                    <a:pt x="5143556" y="5534760"/>
                    <a:pt x="5221526" y="5438135"/>
                  </a:cubicBezTo>
                  <a:cubicBezTo>
                    <a:pt x="5299495" y="5341509"/>
                    <a:pt x="5374846" y="5245326"/>
                    <a:pt x="5442633" y="5146193"/>
                  </a:cubicBezTo>
                  <a:cubicBezTo>
                    <a:pt x="5476091" y="5096480"/>
                    <a:pt x="5508530" y="5046176"/>
                    <a:pt x="5538350" y="4995133"/>
                  </a:cubicBezTo>
                  <a:cubicBezTo>
                    <a:pt x="5568171" y="4944091"/>
                    <a:pt x="5596245" y="4892164"/>
                    <a:pt x="5621702" y="4839205"/>
                  </a:cubicBezTo>
                  <a:cubicBezTo>
                    <a:pt x="5673203" y="4733405"/>
                    <a:pt x="5713291" y="4622262"/>
                    <a:pt x="5741275" y="4507728"/>
                  </a:cubicBezTo>
                  <a:cubicBezTo>
                    <a:pt x="5767878" y="4391630"/>
                    <a:pt x="5781445" y="4272861"/>
                    <a:pt x="5781714" y="4153681"/>
                  </a:cubicBezTo>
                  <a:cubicBezTo>
                    <a:pt x="5781640" y="3908842"/>
                    <a:pt x="5749352" y="3665096"/>
                    <a:pt x="5685706" y="3428918"/>
                  </a:cubicBezTo>
                  <a:cubicBezTo>
                    <a:pt x="5621295" y="3194067"/>
                    <a:pt x="5532959" y="2966636"/>
                    <a:pt x="5422122" y="2750328"/>
                  </a:cubicBezTo>
                  <a:cubicBezTo>
                    <a:pt x="5312356" y="2533473"/>
                    <a:pt x="5182293" y="2327817"/>
                    <a:pt x="5033730" y="2136204"/>
                  </a:cubicBezTo>
                  <a:cubicBezTo>
                    <a:pt x="4885345" y="1944281"/>
                    <a:pt x="4721094" y="1765530"/>
                    <a:pt x="4542784" y="1601886"/>
                  </a:cubicBezTo>
                  <a:cubicBezTo>
                    <a:pt x="4001273" y="1114380"/>
                    <a:pt x="3361806" y="751985"/>
                    <a:pt x="2668605" y="539746"/>
                  </a:cubicBezTo>
                  <a:cubicBezTo>
                    <a:pt x="2438667" y="470493"/>
                    <a:pt x="2203536" y="420366"/>
                    <a:pt x="1965570" y="389865"/>
                  </a:cubicBezTo>
                  <a:cubicBezTo>
                    <a:pt x="1727936" y="359890"/>
                    <a:pt x="1488166" y="351053"/>
                    <a:pt x="1249006" y="363461"/>
                  </a:cubicBezTo>
                  <a:cubicBezTo>
                    <a:pt x="1010718" y="374400"/>
                    <a:pt x="774017" y="408587"/>
                    <a:pt x="542188" y="465544"/>
                  </a:cubicBezTo>
                  <a:cubicBezTo>
                    <a:pt x="369418" y="508120"/>
                    <a:pt x="200552" y="565242"/>
                    <a:pt x="37349" y="636266"/>
                  </a:cubicBezTo>
                  <a:lnTo>
                    <a:pt x="0" y="653785"/>
                  </a:lnTo>
                  <a:lnTo>
                    <a:pt x="0" y="255198"/>
                  </a:lnTo>
                  <a:lnTo>
                    <a:pt x="167136" y="188295"/>
                  </a:lnTo>
                  <a:cubicBezTo>
                    <a:pt x="260597" y="155379"/>
                    <a:pt x="355437" y="126405"/>
                    <a:pt x="451417" y="101466"/>
                  </a:cubicBezTo>
                  <a:cubicBezTo>
                    <a:pt x="578649" y="68513"/>
                    <a:pt x="707299" y="41799"/>
                    <a:pt x="836914" y="2139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68"/>
            </a:p>
          </p:txBody>
        </p:sp>
        <p:sp>
          <p:nvSpPr>
            <p:cNvPr id="16" name="Freeform: Shape 15">
              <a:extLst>
                <a:ext uri="{FF2B5EF4-FFF2-40B4-BE49-F238E27FC236}">
                  <a16:creationId xmlns:a16="http://schemas.microsoft.com/office/drawing/2014/main" id="{A7370387-C8AA-4FC4-B636-C83BA7921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834"/>
              <a:ext cx="6015920" cy="6819166"/>
            </a:xfrm>
            <a:custGeom>
              <a:avLst/>
              <a:gdLst>
                <a:gd name="connsiteX0" fmla="*/ 0 w 6015920"/>
                <a:gd name="connsiteY0" fmla="*/ 6143989 h 6819166"/>
                <a:gd name="connsiteX1" fmla="*/ 134018 w 6015920"/>
                <a:gd name="connsiteY1" fmla="*/ 6248665 h 6819166"/>
                <a:gd name="connsiteX2" fmla="*/ 880799 w 6015920"/>
                <a:gd name="connsiteY2" fmla="*/ 6790482 h 6819166"/>
                <a:gd name="connsiteX3" fmla="*/ 929680 w 6015920"/>
                <a:gd name="connsiteY3" fmla="*/ 6819166 h 6819166"/>
                <a:gd name="connsiteX4" fmla="*/ 0 w 6015920"/>
                <a:gd name="connsiteY4" fmla="*/ 6819166 h 6819166"/>
                <a:gd name="connsiteX5" fmla="*/ 1408589 w 6015920"/>
                <a:gd name="connsiteY5" fmla="*/ 0 h 6819166"/>
                <a:gd name="connsiteX6" fmla="*/ 1409171 w 6015920"/>
                <a:gd name="connsiteY6" fmla="*/ 294 h 6819166"/>
                <a:gd name="connsiteX7" fmla="*/ 6015920 w 6015920"/>
                <a:gd name="connsiteY7" fmla="*/ 4129828 h 6819166"/>
                <a:gd name="connsiteX8" fmla="*/ 5101088 w 6015920"/>
                <a:gd name="connsiteY8" fmla="*/ 6096419 h 6819166"/>
                <a:gd name="connsiteX9" fmla="*/ 4546786 w 6015920"/>
                <a:gd name="connsiteY9" fmla="*/ 6797679 h 6819166"/>
                <a:gd name="connsiteX10" fmla="*/ 4525032 w 6015920"/>
                <a:gd name="connsiteY10" fmla="*/ 6819166 h 6819166"/>
                <a:gd name="connsiteX11" fmla="*/ 3362009 w 6015920"/>
                <a:gd name="connsiteY11" fmla="*/ 6819166 h 6819166"/>
                <a:gd name="connsiteX12" fmla="*/ 3559506 w 6015920"/>
                <a:gd name="connsiteY12" fmla="*/ 6694254 h 6819166"/>
                <a:gd name="connsiteX13" fmla="*/ 4499295 w 6015920"/>
                <a:gd name="connsiteY13" fmla="*/ 5685109 h 6819166"/>
                <a:gd name="connsiteX14" fmla="*/ 4763752 w 6015920"/>
                <a:gd name="connsiteY14" fmla="*/ 5310428 h 6819166"/>
                <a:gd name="connsiteX15" fmla="*/ 5288592 w 6015920"/>
                <a:gd name="connsiteY15" fmla="*/ 4129828 h 6819166"/>
                <a:gd name="connsiteX16" fmla="*/ 4971477 w 6015920"/>
                <a:gd name="connsiteY16" fmla="*/ 2858526 h 6819166"/>
                <a:gd name="connsiteX17" fmla="*/ 4096938 w 6015920"/>
                <a:gd name="connsiteY17" fmla="*/ 1766138 h 6819166"/>
                <a:gd name="connsiteX18" fmla="*/ 2832696 w 6015920"/>
                <a:gd name="connsiteY18" fmla="*/ 1008719 h 6819166"/>
                <a:gd name="connsiteX19" fmla="*/ 1409171 w 6015920"/>
                <a:gd name="connsiteY19" fmla="*/ 732948 h 6819166"/>
                <a:gd name="connsiteX20" fmla="*/ 189877 w 6015920"/>
                <a:gd name="connsiteY20" fmla="*/ 989377 h 6819166"/>
                <a:gd name="connsiteX21" fmla="*/ 0 w 6015920"/>
                <a:gd name="connsiteY21" fmla="*/ 1091881 h 6819166"/>
                <a:gd name="connsiteX22" fmla="*/ 0 w 6015920"/>
                <a:gd name="connsiteY22" fmla="*/ 273645 h 6819166"/>
                <a:gd name="connsiteX23" fmla="*/ 53152 w 6015920"/>
                <a:gd name="connsiteY23" fmla="*/ 250589 h 6819166"/>
                <a:gd name="connsiteX24" fmla="*/ 1408589 w 6015920"/>
                <a:gd name="connsiteY24" fmla="*/ 0 h 681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5920" h="6819166">
                  <a:moveTo>
                    <a:pt x="0" y="6143989"/>
                  </a:moveTo>
                  <a:lnTo>
                    <a:pt x="134018" y="6248665"/>
                  </a:lnTo>
                  <a:cubicBezTo>
                    <a:pt x="404095" y="6461250"/>
                    <a:pt x="645672" y="6645215"/>
                    <a:pt x="880799" y="6790482"/>
                  </a:cubicBezTo>
                  <a:lnTo>
                    <a:pt x="929680" y="6819166"/>
                  </a:lnTo>
                  <a:lnTo>
                    <a:pt x="0" y="6819166"/>
                  </a:lnTo>
                  <a:close/>
                  <a:moveTo>
                    <a:pt x="1408589" y="0"/>
                  </a:moveTo>
                  <a:lnTo>
                    <a:pt x="1409171" y="294"/>
                  </a:lnTo>
                  <a:cubicBezTo>
                    <a:pt x="3696325" y="294"/>
                    <a:pt x="6015920" y="1849221"/>
                    <a:pt x="6015920" y="4129828"/>
                  </a:cubicBezTo>
                  <a:cubicBezTo>
                    <a:pt x="6015920" y="4985129"/>
                    <a:pt x="5545048" y="5437324"/>
                    <a:pt x="5101088" y="6096419"/>
                  </a:cubicBezTo>
                  <a:cubicBezTo>
                    <a:pt x="4927721" y="6353993"/>
                    <a:pt x="4744312" y="6588925"/>
                    <a:pt x="4546786" y="6797679"/>
                  </a:cubicBezTo>
                  <a:lnTo>
                    <a:pt x="4525032" y="6819166"/>
                  </a:lnTo>
                  <a:lnTo>
                    <a:pt x="3362009" y="6819166"/>
                  </a:lnTo>
                  <a:lnTo>
                    <a:pt x="3559506" y="6694254"/>
                  </a:lnTo>
                  <a:cubicBezTo>
                    <a:pt x="3895644" y="6458563"/>
                    <a:pt x="4202210" y="6126161"/>
                    <a:pt x="4499295" y="5685109"/>
                  </a:cubicBezTo>
                  <a:cubicBezTo>
                    <a:pt x="4589775" y="5550592"/>
                    <a:pt x="4678218" y="5428532"/>
                    <a:pt x="4763752" y="5310428"/>
                  </a:cubicBezTo>
                  <a:cubicBezTo>
                    <a:pt x="5118251" y="4820868"/>
                    <a:pt x="5288592" y="4566198"/>
                    <a:pt x="5288592" y="4129828"/>
                  </a:cubicBezTo>
                  <a:cubicBezTo>
                    <a:pt x="5288592" y="3696828"/>
                    <a:pt x="5181966" y="3269106"/>
                    <a:pt x="4971477" y="2858526"/>
                  </a:cubicBezTo>
                  <a:cubicBezTo>
                    <a:pt x="4765643" y="2456885"/>
                    <a:pt x="4471366" y="2089240"/>
                    <a:pt x="4096938" y="1766138"/>
                  </a:cubicBezTo>
                  <a:cubicBezTo>
                    <a:pt x="3720910" y="1443697"/>
                    <a:pt x="3293474" y="1187604"/>
                    <a:pt x="2832696" y="1008719"/>
                  </a:cubicBezTo>
                  <a:cubicBezTo>
                    <a:pt x="2360806" y="825703"/>
                    <a:pt x="1881933" y="732948"/>
                    <a:pt x="1409171" y="732948"/>
                  </a:cubicBezTo>
                  <a:cubicBezTo>
                    <a:pt x="963609" y="732948"/>
                    <a:pt x="553251" y="819255"/>
                    <a:pt x="189877" y="989377"/>
                  </a:cubicBezTo>
                  <a:lnTo>
                    <a:pt x="0" y="1091881"/>
                  </a:lnTo>
                  <a:lnTo>
                    <a:pt x="0" y="273645"/>
                  </a:lnTo>
                  <a:lnTo>
                    <a:pt x="53152" y="250589"/>
                  </a:lnTo>
                  <a:cubicBezTo>
                    <a:pt x="457881" y="88474"/>
                    <a:pt x="911201" y="0"/>
                    <a:pt x="1408589"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68"/>
            </a:p>
          </p:txBody>
        </p:sp>
        <p:sp>
          <p:nvSpPr>
            <p:cNvPr id="17" name="Freeform: Shape 16">
              <a:extLst>
                <a:ext uri="{FF2B5EF4-FFF2-40B4-BE49-F238E27FC236}">
                  <a16:creationId xmlns:a16="http://schemas.microsoft.com/office/drawing/2014/main" id="{4E3C2B3B-4414-484B-8914-7CB18736F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9880"/>
              <a:ext cx="5997097" cy="6768121"/>
            </a:xfrm>
            <a:custGeom>
              <a:avLst/>
              <a:gdLst>
                <a:gd name="connsiteX0" fmla="*/ 0 w 5997097"/>
                <a:gd name="connsiteY0" fmla="*/ 5929955 h 6768121"/>
                <a:gd name="connsiteX1" fmla="*/ 204947 w 5997097"/>
                <a:gd name="connsiteY1" fmla="*/ 6088753 h 6768121"/>
                <a:gd name="connsiteX2" fmla="*/ 1135927 w 5997097"/>
                <a:gd name="connsiteY2" fmla="*/ 6730112 h 6768121"/>
                <a:gd name="connsiteX3" fmla="*/ 1219620 w 5997097"/>
                <a:gd name="connsiteY3" fmla="*/ 6768121 h 6768121"/>
                <a:gd name="connsiteX4" fmla="*/ 0 w 5997097"/>
                <a:gd name="connsiteY4" fmla="*/ 6768121 h 6768121"/>
                <a:gd name="connsiteX5" fmla="*/ 1389767 w 5997097"/>
                <a:gd name="connsiteY5" fmla="*/ 0 h 6768121"/>
                <a:gd name="connsiteX6" fmla="*/ 1390348 w 5997097"/>
                <a:gd name="connsiteY6" fmla="*/ 292 h 6768121"/>
                <a:gd name="connsiteX7" fmla="*/ 5997097 w 5997097"/>
                <a:gd name="connsiteY7" fmla="*/ 4099802 h 6768121"/>
                <a:gd name="connsiteX8" fmla="*/ 5082265 w 5997097"/>
                <a:gd name="connsiteY8" fmla="*/ 6052096 h 6768121"/>
                <a:gd name="connsiteX9" fmla="*/ 4527964 w 5997097"/>
                <a:gd name="connsiteY9" fmla="*/ 6748257 h 6768121"/>
                <a:gd name="connsiteX10" fmla="*/ 4507706 w 5997097"/>
                <a:gd name="connsiteY10" fmla="*/ 6768121 h 6768121"/>
                <a:gd name="connsiteX11" fmla="*/ 3011909 w 5997097"/>
                <a:gd name="connsiteY11" fmla="*/ 6768121 h 6768121"/>
                <a:gd name="connsiteX12" fmla="*/ 3041514 w 5997097"/>
                <a:gd name="connsiteY12" fmla="*/ 6756841 h 6768121"/>
                <a:gd name="connsiteX13" fmla="*/ 3339587 w 5997097"/>
                <a:gd name="connsiteY13" fmla="*/ 6603120 h 6768121"/>
                <a:gd name="connsiteX14" fmla="*/ 4359591 w 5997097"/>
                <a:gd name="connsiteY14" fmla="*/ 5561878 h 6768121"/>
                <a:gd name="connsiteX15" fmla="*/ 4626956 w 5997097"/>
                <a:gd name="connsiteY15" fmla="*/ 5185850 h 6768121"/>
                <a:gd name="connsiteX16" fmla="*/ 5124303 w 5997097"/>
                <a:gd name="connsiteY16" fmla="*/ 4099802 h 6768121"/>
                <a:gd name="connsiteX17" fmla="*/ 4823481 w 5997097"/>
                <a:gd name="connsiteY17" fmla="*/ 2904512 h 6768121"/>
                <a:gd name="connsiteX18" fmla="*/ 3983561 w 5997097"/>
                <a:gd name="connsiteY18" fmla="*/ 1863706 h 6768121"/>
                <a:gd name="connsiteX19" fmla="*/ 2761651 w 5997097"/>
                <a:gd name="connsiteY19" fmla="*/ 1136378 h 6768121"/>
                <a:gd name="connsiteX20" fmla="*/ 1390348 w 5997097"/>
                <a:gd name="connsiteY20" fmla="*/ 873085 h 6768121"/>
                <a:gd name="connsiteX21" fmla="*/ 232295 w 5997097"/>
                <a:gd name="connsiteY21" fmla="*/ 1114121 h 6768121"/>
                <a:gd name="connsiteX22" fmla="*/ 0 w 5997097"/>
                <a:gd name="connsiteY22" fmla="*/ 1238681 h 6768121"/>
                <a:gd name="connsiteX23" fmla="*/ 0 w 5997097"/>
                <a:gd name="connsiteY23" fmla="*/ 263550 h 6768121"/>
                <a:gd name="connsiteX24" fmla="*/ 34329 w 5997097"/>
                <a:gd name="connsiteY24" fmla="*/ 248767 h 6768121"/>
                <a:gd name="connsiteX25" fmla="*/ 1389767 w 5997097"/>
                <a:gd name="connsiteY25" fmla="*/ 0 h 676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7097" h="6768121">
                  <a:moveTo>
                    <a:pt x="0" y="5929955"/>
                  </a:moveTo>
                  <a:lnTo>
                    <a:pt x="204947" y="6088753"/>
                  </a:lnTo>
                  <a:cubicBezTo>
                    <a:pt x="536028" y="6347537"/>
                    <a:pt x="834815" y="6574463"/>
                    <a:pt x="1135927" y="6730112"/>
                  </a:cubicBezTo>
                  <a:lnTo>
                    <a:pt x="1219620" y="6768121"/>
                  </a:lnTo>
                  <a:lnTo>
                    <a:pt x="0" y="6768121"/>
                  </a:lnTo>
                  <a:close/>
                  <a:moveTo>
                    <a:pt x="1389767" y="0"/>
                  </a:moveTo>
                  <a:lnTo>
                    <a:pt x="1390348" y="292"/>
                  </a:lnTo>
                  <a:cubicBezTo>
                    <a:pt x="3677502" y="292"/>
                    <a:pt x="5997097" y="1835776"/>
                    <a:pt x="5997097" y="4099802"/>
                  </a:cubicBezTo>
                  <a:cubicBezTo>
                    <a:pt x="5997097" y="4948885"/>
                    <a:pt x="5526225" y="5397792"/>
                    <a:pt x="5082265" y="6052096"/>
                  </a:cubicBezTo>
                  <a:cubicBezTo>
                    <a:pt x="4908898" y="6307797"/>
                    <a:pt x="4725489" y="6541021"/>
                    <a:pt x="4527964" y="6748257"/>
                  </a:cubicBezTo>
                  <a:lnTo>
                    <a:pt x="4507706" y="6768121"/>
                  </a:lnTo>
                  <a:lnTo>
                    <a:pt x="3011909" y="6768121"/>
                  </a:lnTo>
                  <a:lnTo>
                    <a:pt x="3041514" y="6756841"/>
                  </a:lnTo>
                  <a:cubicBezTo>
                    <a:pt x="3144608" y="6713092"/>
                    <a:pt x="3243834" y="6661888"/>
                    <a:pt x="3339587" y="6603120"/>
                  </a:cubicBezTo>
                  <a:cubicBezTo>
                    <a:pt x="3700923" y="6381722"/>
                    <a:pt x="4034475" y="6041040"/>
                    <a:pt x="4359591" y="5561878"/>
                  </a:cubicBezTo>
                  <a:cubicBezTo>
                    <a:pt x="4451526" y="5426449"/>
                    <a:pt x="4540696" y="5304113"/>
                    <a:pt x="4626956" y="5185850"/>
                  </a:cubicBezTo>
                  <a:cubicBezTo>
                    <a:pt x="4972001" y="4713668"/>
                    <a:pt x="5124303" y="4488342"/>
                    <a:pt x="5124303" y="4099802"/>
                  </a:cubicBezTo>
                  <a:cubicBezTo>
                    <a:pt x="5124303" y="3693373"/>
                    <a:pt x="5022478" y="3291306"/>
                    <a:pt x="4823481" y="2904512"/>
                  </a:cubicBezTo>
                  <a:cubicBezTo>
                    <a:pt x="4628994" y="2527756"/>
                    <a:pt x="4338498" y="2167874"/>
                    <a:pt x="3983561" y="1863706"/>
                  </a:cubicBezTo>
                  <a:cubicBezTo>
                    <a:pt x="3620116" y="1554184"/>
                    <a:pt x="3207009" y="1308274"/>
                    <a:pt x="2761651" y="1136378"/>
                  </a:cubicBezTo>
                  <a:cubicBezTo>
                    <a:pt x="2312890" y="964438"/>
                    <a:pt x="1838235" y="873085"/>
                    <a:pt x="1390348" y="873085"/>
                  </a:cubicBezTo>
                  <a:cubicBezTo>
                    <a:pt x="966023" y="873085"/>
                    <a:pt x="576467" y="954255"/>
                    <a:pt x="232295" y="1114121"/>
                  </a:cubicBezTo>
                  <a:lnTo>
                    <a:pt x="0" y="1238681"/>
                  </a:lnTo>
                  <a:lnTo>
                    <a:pt x="0" y="263550"/>
                  </a:lnTo>
                  <a:lnTo>
                    <a:pt x="34329" y="248767"/>
                  </a:lnTo>
                  <a:cubicBezTo>
                    <a:pt x="439058" y="87831"/>
                    <a:pt x="892378" y="0"/>
                    <a:pt x="138976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68"/>
            </a:p>
          </p:txBody>
        </p:sp>
        <p:sp useBgFill="1">
          <p:nvSpPr>
            <p:cNvPr id="18" name="Freeform: Shape 17">
              <a:extLst>
                <a:ext uri="{FF2B5EF4-FFF2-40B4-BE49-F238E27FC236}">
                  <a16:creationId xmlns:a16="http://schemas.microsoft.com/office/drawing/2014/main" id="{AFB69BCB-EE83-44E6-8C11-3344C73D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423049" cy="6857275"/>
            </a:xfrm>
            <a:custGeom>
              <a:avLst/>
              <a:gdLst>
                <a:gd name="connsiteX0" fmla="*/ 3207935 w 6423049"/>
                <a:gd name="connsiteY0" fmla="*/ 0 h 6857275"/>
                <a:gd name="connsiteX1" fmla="*/ 6423049 w 6423049"/>
                <a:gd name="connsiteY1" fmla="*/ 0 h 6857275"/>
                <a:gd name="connsiteX2" fmla="*/ 6423049 w 6423049"/>
                <a:gd name="connsiteY2" fmla="*/ 6857275 h 6857275"/>
                <a:gd name="connsiteX3" fmla="*/ 5115455 w 6423049"/>
                <a:gd name="connsiteY3" fmla="*/ 6857275 h 6857275"/>
                <a:gd name="connsiteX4" fmla="*/ 5327016 w 6423049"/>
                <a:gd name="connsiteY4" fmla="*/ 6576778 h 6857275"/>
                <a:gd name="connsiteX5" fmla="*/ 6096492 w 6423049"/>
                <a:gd name="connsiteY5" fmla="*/ 4101445 h 6857275"/>
                <a:gd name="connsiteX6" fmla="*/ 3253269 w 6423049"/>
                <a:gd name="connsiteY6" fmla="*/ 15400 h 6857275"/>
                <a:gd name="connsiteX7" fmla="*/ 0 w 6423049"/>
                <a:gd name="connsiteY7" fmla="*/ 0 h 6857275"/>
                <a:gd name="connsiteX8" fmla="*/ 318887 w 6423049"/>
                <a:gd name="connsiteY8" fmla="*/ 0 h 6857275"/>
                <a:gd name="connsiteX9" fmla="*/ 273553 w 6423049"/>
                <a:gd name="connsiteY9" fmla="*/ 15400 h 6857275"/>
                <a:gd name="connsiteX10" fmla="*/ 76780 w 6423049"/>
                <a:gd name="connsiteY10" fmla="*/ 93287 h 6857275"/>
                <a:gd name="connsiteX11" fmla="*/ 0 w 6423049"/>
                <a:gd name="connsiteY11" fmla="*/ 128134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3049" h="6857275">
                  <a:moveTo>
                    <a:pt x="3207935" y="0"/>
                  </a:moveTo>
                  <a:lnTo>
                    <a:pt x="6423049" y="0"/>
                  </a:lnTo>
                  <a:lnTo>
                    <a:pt x="6423049" y="6857275"/>
                  </a:lnTo>
                  <a:lnTo>
                    <a:pt x="5115455" y="6857275"/>
                  </a:lnTo>
                  <a:lnTo>
                    <a:pt x="5327016" y="6576778"/>
                  </a:lnTo>
                  <a:cubicBezTo>
                    <a:pt x="5812196" y="5874153"/>
                    <a:pt x="6096492" y="5021129"/>
                    <a:pt x="6096492" y="4101445"/>
                  </a:cubicBezTo>
                  <a:cubicBezTo>
                    <a:pt x="6096492" y="2224539"/>
                    <a:pt x="4912418" y="625268"/>
                    <a:pt x="3253269" y="15400"/>
                  </a:cubicBezTo>
                  <a:close/>
                  <a:moveTo>
                    <a:pt x="0" y="0"/>
                  </a:moveTo>
                  <a:lnTo>
                    <a:pt x="318887" y="0"/>
                  </a:lnTo>
                  <a:lnTo>
                    <a:pt x="273553" y="15400"/>
                  </a:lnTo>
                  <a:cubicBezTo>
                    <a:pt x="207186" y="39794"/>
                    <a:pt x="141580" y="65772"/>
                    <a:pt x="76780" y="93287"/>
                  </a:cubicBezTo>
                  <a:lnTo>
                    <a:pt x="0" y="1281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68"/>
            </a:p>
          </p:txBody>
        </p:sp>
        <p:sp useBgFill="1">
          <p:nvSpPr>
            <p:cNvPr id="19" name="Freeform: Shape 18">
              <a:extLst>
                <a:ext uri="{FF2B5EF4-FFF2-40B4-BE49-F238E27FC236}">
                  <a16:creationId xmlns:a16="http://schemas.microsoft.com/office/drawing/2014/main" id="{98E9BA58-2C07-4CA1-99C2-7738FBA37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158587" cy="6857275"/>
            </a:xfrm>
            <a:custGeom>
              <a:avLst/>
              <a:gdLst>
                <a:gd name="connsiteX0" fmla="*/ 233278 w 6158587"/>
                <a:gd name="connsiteY0" fmla="*/ 0 h 6857275"/>
                <a:gd name="connsiteX1" fmla="*/ 3441063 w 6158587"/>
                <a:gd name="connsiteY1" fmla="*/ 0 h 6857275"/>
                <a:gd name="connsiteX2" fmla="*/ 3535825 w 6158587"/>
                <a:gd name="connsiteY2" fmla="*/ 38136 h 6857275"/>
                <a:gd name="connsiteX3" fmla="*/ 6158587 w 6158587"/>
                <a:gd name="connsiteY3" fmla="*/ 4076179 h 6857275"/>
                <a:gd name="connsiteX4" fmla="*/ 5573039 w 6158587"/>
                <a:gd name="connsiteY4" fmla="*/ 6283960 h 6857275"/>
                <a:gd name="connsiteX5" fmla="*/ 5222761 w 6158587"/>
                <a:gd name="connsiteY5" fmla="*/ 6804016 h 6857275"/>
                <a:gd name="connsiteX6" fmla="*/ 5179011 w 6158587"/>
                <a:gd name="connsiteY6" fmla="*/ 6857275 h 6857275"/>
                <a:gd name="connsiteX7" fmla="*/ 4477061 w 6158587"/>
                <a:gd name="connsiteY7" fmla="*/ 6857275 h 6857275"/>
                <a:gd name="connsiteX8" fmla="*/ 4532922 w 6158587"/>
                <a:gd name="connsiteY8" fmla="*/ 6798071 h 6857275"/>
                <a:gd name="connsiteX9" fmla="*/ 4660563 w 6158587"/>
                <a:gd name="connsiteY9" fmla="*/ 6651672 h 6857275"/>
                <a:gd name="connsiteX10" fmla="*/ 4772511 w 6158587"/>
                <a:gd name="connsiteY10" fmla="*/ 6513379 h 6857275"/>
                <a:gd name="connsiteX11" fmla="*/ 4781959 w 6158587"/>
                <a:gd name="connsiteY11" fmla="*/ 6501404 h 6857275"/>
                <a:gd name="connsiteX12" fmla="*/ 4800713 w 6158587"/>
                <a:gd name="connsiteY12" fmla="*/ 6476578 h 6857275"/>
                <a:gd name="connsiteX13" fmla="*/ 4897916 w 6158587"/>
                <a:gd name="connsiteY13" fmla="*/ 6345878 h 6857275"/>
                <a:gd name="connsiteX14" fmla="*/ 4953461 w 6158587"/>
                <a:gd name="connsiteY14" fmla="*/ 6268773 h 6857275"/>
                <a:gd name="connsiteX15" fmla="*/ 5015304 w 6158587"/>
                <a:gd name="connsiteY15" fmla="*/ 6182904 h 6857275"/>
                <a:gd name="connsiteX16" fmla="*/ 5136557 w 6158587"/>
                <a:gd name="connsiteY16" fmla="*/ 6021245 h 6857275"/>
                <a:gd name="connsiteX17" fmla="*/ 5232471 w 6158587"/>
                <a:gd name="connsiteY17" fmla="*/ 5895802 h 6857275"/>
                <a:gd name="connsiteX18" fmla="*/ 5377488 w 6158587"/>
                <a:gd name="connsiteY18" fmla="*/ 5704644 h 6857275"/>
                <a:gd name="connsiteX19" fmla="*/ 5492012 w 6158587"/>
                <a:gd name="connsiteY19" fmla="*/ 5545320 h 6857275"/>
                <a:gd name="connsiteX20" fmla="*/ 5598378 w 6158587"/>
                <a:gd name="connsiteY20" fmla="*/ 5383077 h 6857275"/>
                <a:gd name="connsiteX21" fmla="*/ 5694293 w 6158587"/>
                <a:gd name="connsiteY21" fmla="*/ 5215869 h 6857275"/>
                <a:gd name="connsiteX22" fmla="*/ 5726646 w 6158587"/>
                <a:gd name="connsiteY22" fmla="*/ 5151759 h 6857275"/>
                <a:gd name="connsiteX23" fmla="*/ 5736953 w 6158587"/>
                <a:gd name="connsiteY23" fmla="*/ 5130730 h 6857275"/>
                <a:gd name="connsiteX24" fmla="*/ 5748406 w 6158587"/>
                <a:gd name="connsiteY24" fmla="*/ 5105613 h 6857275"/>
                <a:gd name="connsiteX25" fmla="*/ 5775318 w 6158587"/>
                <a:gd name="connsiteY25" fmla="*/ 5043695 h 6857275"/>
                <a:gd name="connsiteX26" fmla="*/ 5887267 w 6158587"/>
                <a:gd name="connsiteY26" fmla="*/ 4677444 h 6857275"/>
                <a:gd name="connsiteX27" fmla="*/ 5925776 w 6158587"/>
                <a:gd name="connsiteY27" fmla="*/ 4291476 h 6857275"/>
                <a:gd name="connsiteX28" fmla="*/ 5837592 w 6158587"/>
                <a:gd name="connsiteY28" fmla="*/ 3514285 h 6857275"/>
                <a:gd name="connsiteX29" fmla="*/ 5728651 w 6158587"/>
                <a:gd name="connsiteY29" fmla="*/ 3139270 h 6857275"/>
                <a:gd name="connsiteX30" fmla="*/ 5728651 w 6158587"/>
                <a:gd name="connsiteY30" fmla="*/ 3138540 h 6857275"/>
                <a:gd name="connsiteX31" fmla="*/ 5707749 w 6158587"/>
                <a:gd name="connsiteY31" fmla="*/ 3080127 h 6857275"/>
                <a:gd name="connsiteX32" fmla="*/ 5695151 w 6158587"/>
                <a:gd name="connsiteY32" fmla="*/ 3046393 h 6857275"/>
                <a:gd name="connsiteX33" fmla="*/ 5662512 w 6158587"/>
                <a:gd name="connsiteY33" fmla="*/ 2963300 h 6857275"/>
                <a:gd name="connsiteX34" fmla="*/ 5659648 w 6158587"/>
                <a:gd name="connsiteY34" fmla="*/ 2956436 h 6857275"/>
                <a:gd name="connsiteX35" fmla="*/ 5641039 w 6158587"/>
                <a:gd name="connsiteY35" fmla="*/ 2911751 h 6857275"/>
                <a:gd name="connsiteX36" fmla="*/ 5621283 w 6158587"/>
                <a:gd name="connsiteY36" fmla="*/ 2867941 h 6857275"/>
                <a:gd name="connsiteX37" fmla="*/ 5581056 w 6158587"/>
                <a:gd name="connsiteY37" fmla="*/ 2780320 h 6857275"/>
                <a:gd name="connsiteX38" fmla="*/ 5397674 w 6158587"/>
                <a:gd name="connsiteY38" fmla="*/ 2438163 h 6857275"/>
                <a:gd name="connsiteX39" fmla="*/ 5182080 w 6158587"/>
                <a:gd name="connsiteY39" fmla="*/ 2116889 h 6857275"/>
                <a:gd name="connsiteX40" fmla="*/ 4676024 w 6158587"/>
                <a:gd name="connsiteY40" fmla="*/ 1540786 h 6857275"/>
                <a:gd name="connsiteX41" fmla="*/ 4391860 w 6158587"/>
                <a:gd name="connsiteY41" fmla="*/ 1286395 h 6857275"/>
                <a:gd name="connsiteX42" fmla="*/ 4318851 w 6158587"/>
                <a:gd name="connsiteY42" fmla="*/ 1226959 h 6857275"/>
                <a:gd name="connsiteX43" fmla="*/ 4306254 w 6158587"/>
                <a:gd name="connsiteY43" fmla="*/ 1216883 h 6857275"/>
                <a:gd name="connsiteX44" fmla="*/ 4244123 w 6158587"/>
                <a:gd name="connsiteY44" fmla="*/ 1168254 h 6857275"/>
                <a:gd name="connsiteX45" fmla="*/ 4092378 w 6158587"/>
                <a:gd name="connsiteY45" fmla="*/ 1055078 h 6857275"/>
                <a:gd name="connsiteX46" fmla="*/ 3449179 w 6158587"/>
                <a:gd name="connsiteY46" fmla="*/ 660348 h 6857275"/>
                <a:gd name="connsiteX47" fmla="*/ 3110758 w 6158587"/>
                <a:gd name="connsiteY47" fmla="*/ 500442 h 6857275"/>
                <a:gd name="connsiteX48" fmla="*/ 2762316 w 6158587"/>
                <a:gd name="connsiteY48" fmla="*/ 368135 h 6857275"/>
                <a:gd name="connsiteX49" fmla="*/ 2404426 w 6158587"/>
                <a:gd name="connsiteY49" fmla="*/ 264452 h 6857275"/>
                <a:gd name="connsiteX50" fmla="*/ 2040668 w 6158587"/>
                <a:gd name="connsiteY50" fmla="*/ 191435 h 6857275"/>
                <a:gd name="connsiteX51" fmla="*/ 1461459 w 6158587"/>
                <a:gd name="connsiteY51" fmla="*/ 147625 h 6857275"/>
                <a:gd name="connsiteX52" fmla="*/ 1300837 w 6158587"/>
                <a:gd name="connsiteY52" fmla="*/ 150983 h 6857275"/>
                <a:gd name="connsiteX53" fmla="*/ 932928 w 6158587"/>
                <a:gd name="connsiteY53" fmla="*/ 183842 h 6857275"/>
                <a:gd name="connsiteX54" fmla="*/ 568022 w 6158587"/>
                <a:gd name="connsiteY54" fmla="*/ 256858 h 6857275"/>
                <a:gd name="connsiteX55" fmla="*/ 39597 w 6158587"/>
                <a:gd name="connsiteY55" fmla="*/ 447169 h 6857275"/>
                <a:gd name="connsiteX56" fmla="*/ 0 w 6158587"/>
                <a:gd name="connsiteY56" fmla="*/ 467328 h 6857275"/>
                <a:gd name="connsiteX57" fmla="*/ 0 w 6158587"/>
                <a:gd name="connsiteY57" fmla="*/ 112255 h 6857275"/>
                <a:gd name="connsiteX58" fmla="*/ 79310 w 6158587"/>
                <a:gd name="connsiteY58" fmla="*/ 70390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58587" h="6857275">
                  <a:moveTo>
                    <a:pt x="233278" y="0"/>
                  </a:moveTo>
                  <a:lnTo>
                    <a:pt x="3441063" y="0"/>
                  </a:lnTo>
                  <a:lnTo>
                    <a:pt x="3535825" y="38136"/>
                  </a:lnTo>
                  <a:cubicBezTo>
                    <a:pt x="5077434" y="703644"/>
                    <a:pt x="6158926" y="2261149"/>
                    <a:pt x="6158587" y="4076179"/>
                  </a:cubicBezTo>
                  <a:cubicBezTo>
                    <a:pt x="6158441" y="4852011"/>
                    <a:pt x="5956378" y="5613884"/>
                    <a:pt x="5573039" y="6283960"/>
                  </a:cubicBezTo>
                  <a:cubicBezTo>
                    <a:pt x="5468266" y="6466229"/>
                    <a:pt x="5351134" y="6639962"/>
                    <a:pt x="5222761" y="6804016"/>
                  </a:cubicBezTo>
                  <a:lnTo>
                    <a:pt x="5179011" y="6857275"/>
                  </a:lnTo>
                  <a:lnTo>
                    <a:pt x="4477061" y="6857275"/>
                  </a:lnTo>
                  <a:lnTo>
                    <a:pt x="4532922" y="6798071"/>
                  </a:lnTo>
                  <a:cubicBezTo>
                    <a:pt x="4575851" y="6750793"/>
                    <a:pt x="4618547" y="6701908"/>
                    <a:pt x="4660563" y="6651672"/>
                  </a:cubicBezTo>
                  <a:cubicBezTo>
                    <a:pt x="4698786" y="6606693"/>
                    <a:pt x="4736294" y="6559232"/>
                    <a:pt x="4772511" y="6513379"/>
                  </a:cubicBezTo>
                  <a:lnTo>
                    <a:pt x="4781959" y="6501404"/>
                  </a:lnTo>
                  <a:lnTo>
                    <a:pt x="4800713" y="6476578"/>
                  </a:lnTo>
                  <a:cubicBezTo>
                    <a:pt x="4833067" y="6434082"/>
                    <a:pt x="4866565" y="6389979"/>
                    <a:pt x="4897916" y="6345878"/>
                  </a:cubicBezTo>
                  <a:cubicBezTo>
                    <a:pt x="4916097" y="6321199"/>
                    <a:pt x="4934277" y="6295788"/>
                    <a:pt x="4953461" y="6268773"/>
                  </a:cubicBezTo>
                  <a:cubicBezTo>
                    <a:pt x="4972643" y="6241756"/>
                    <a:pt x="4994547" y="6211234"/>
                    <a:pt x="5015304" y="6182904"/>
                  </a:cubicBezTo>
                  <a:cubicBezTo>
                    <a:pt x="5059253" y="6123177"/>
                    <a:pt x="5103202" y="6065201"/>
                    <a:pt x="5136557" y="6021245"/>
                  </a:cubicBezTo>
                  <a:cubicBezTo>
                    <a:pt x="5169913" y="5977289"/>
                    <a:pt x="5200977" y="5936836"/>
                    <a:pt x="5232471" y="5895802"/>
                  </a:cubicBezTo>
                  <a:cubicBezTo>
                    <a:pt x="5280429" y="5833299"/>
                    <a:pt x="5330104" y="5768607"/>
                    <a:pt x="5377488" y="5704644"/>
                  </a:cubicBezTo>
                  <a:cubicBezTo>
                    <a:pt x="5414708" y="5654117"/>
                    <a:pt x="5454220" y="5600229"/>
                    <a:pt x="5492012" y="5545320"/>
                  </a:cubicBezTo>
                  <a:cubicBezTo>
                    <a:pt x="5532669" y="5485739"/>
                    <a:pt x="5566453" y="5435067"/>
                    <a:pt x="5598378" y="5383077"/>
                  </a:cubicBezTo>
                  <a:cubicBezTo>
                    <a:pt x="5639177" y="5317217"/>
                    <a:pt x="5668668" y="5266250"/>
                    <a:pt x="5694293" y="5215869"/>
                  </a:cubicBezTo>
                  <a:cubicBezTo>
                    <a:pt x="5705458" y="5195133"/>
                    <a:pt x="5715765" y="5174104"/>
                    <a:pt x="5726646" y="5151759"/>
                  </a:cubicBezTo>
                  <a:lnTo>
                    <a:pt x="5736953" y="5130730"/>
                  </a:lnTo>
                  <a:cubicBezTo>
                    <a:pt x="5740675" y="5122261"/>
                    <a:pt x="5744540" y="5113938"/>
                    <a:pt x="5748406" y="5105613"/>
                  </a:cubicBezTo>
                  <a:cubicBezTo>
                    <a:pt x="5757997" y="5084293"/>
                    <a:pt x="5767159" y="5064140"/>
                    <a:pt x="5775318" y="5043695"/>
                  </a:cubicBezTo>
                  <a:cubicBezTo>
                    <a:pt x="5824718" y="4925802"/>
                    <a:pt x="5862228" y="4803091"/>
                    <a:pt x="5887267" y="4677444"/>
                  </a:cubicBezTo>
                  <a:cubicBezTo>
                    <a:pt x="5911983" y="4550307"/>
                    <a:pt x="5924876" y="4421080"/>
                    <a:pt x="5925776" y="4291476"/>
                  </a:cubicBezTo>
                  <a:cubicBezTo>
                    <a:pt x="5925724" y="4029813"/>
                    <a:pt x="5896133" y="3769041"/>
                    <a:pt x="5837592" y="3514285"/>
                  </a:cubicBezTo>
                  <a:cubicBezTo>
                    <a:pt x="5808496" y="3387220"/>
                    <a:pt x="5772120" y="3261997"/>
                    <a:pt x="5728651" y="3139270"/>
                  </a:cubicBezTo>
                  <a:lnTo>
                    <a:pt x="5728651" y="3138540"/>
                  </a:lnTo>
                  <a:cubicBezTo>
                    <a:pt x="5722351" y="3119409"/>
                    <a:pt x="5715193" y="3100717"/>
                    <a:pt x="5707749" y="3080127"/>
                  </a:cubicBezTo>
                  <a:cubicBezTo>
                    <a:pt x="5703455" y="3068883"/>
                    <a:pt x="5699302" y="3057637"/>
                    <a:pt x="5695151" y="3046393"/>
                  </a:cubicBezTo>
                  <a:cubicBezTo>
                    <a:pt x="5685131" y="3018793"/>
                    <a:pt x="5674107" y="2991778"/>
                    <a:pt x="5662512" y="2963300"/>
                  </a:cubicBezTo>
                  <a:lnTo>
                    <a:pt x="5659648" y="2956436"/>
                  </a:lnTo>
                  <a:lnTo>
                    <a:pt x="5641039" y="2911751"/>
                  </a:lnTo>
                  <a:lnTo>
                    <a:pt x="5621283" y="2867941"/>
                  </a:lnTo>
                  <a:cubicBezTo>
                    <a:pt x="5609687" y="2841362"/>
                    <a:pt x="5595944" y="2810548"/>
                    <a:pt x="5581056" y="2780320"/>
                  </a:cubicBezTo>
                  <a:cubicBezTo>
                    <a:pt x="5530665" y="2672839"/>
                    <a:pt x="5470683" y="2561270"/>
                    <a:pt x="5397674" y="2438163"/>
                  </a:cubicBezTo>
                  <a:cubicBezTo>
                    <a:pt x="5332395" y="2330974"/>
                    <a:pt x="5259814" y="2222909"/>
                    <a:pt x="5182080" y="2116889"/>
                  </a:cubicBezTo>
                  <a:cubicBezTo>
                    <a:pt x="5029667" y="1910602"/>
                    <a:pt x="4860375" y="1717880"/>
                    <a:pt x="4676024" y="1540786"/>
                  </a:cubicBezTo>
                  <a:cubicBezTo>
                    <a:pt x="4590130" y="1458131"/>
                    <a:pt x="4497795" y="1374893"/>
                    <a:pt x="4391860" y="1286395"/>
                  </a:cubicBezTo>
                  <a:cubicBezTo>
                    <a:pt x="4370530" y="1268433"/>
                    <a:pt x="4345334" y="1247404"/>
                    <a:pt x="4318851" y="1226959"/>
                  </a:cubicBezTo>
                  <a:lnTo>
                    <a:pt x="4306254" y="1216883"/>
                  </a:lnTo>
                  <a:cubicBezTo>
                    <a:pt x="4285925" y="1200673"/>
                    <a:pt x="4264880" y="1183880"/>
                    <a:pt x="4244123" y="1168254"/>
                  </a:cubicBezTo>
                  <a:cubicBezTo>
                    <a:pt x="4189438" y="1125467"/>
                    <a:pt x="4134322" y="1085307"/>
                    <a:pt x="4092378" y="1055078"/>
                  </a:cubicBezTo>
                  <a:cubicBezTo>
                    <a:pt x="3887264" y="908357"/>
                    <a:pt x="3672344" y="776461"/>
                    <a:pt x="3449179" y="660348"/>
                  </a:cubicBezTo>
                  <a:cubicBezTo>
                    <a:pt x="3338519" y="602958"/>
                    <a:pt x="3224710" y="549071"/>
                    <a:pt x="3110758" y="500442"/>
                  </a:cubicBezTo>
                  <a:cubicBezTo>
                    <a:pt x="2996806" y="451812"/>
                    <a:pt x="2879991" y="407565"/>
                    <a:pt x="2762316" y="368135"/>
                  </a:cubicBezTo>
                  <a:cubicBezTo>
                    <a:pt x="2649508" y="330312"/>
                    <a:pt x="2529403" y="295119"/>
                    <a:pt x="2404426" y="264452"/>
                  </a:cubicBezTo>
                  <a:cubicBezTo>
                    <a:pt x="2288900" y="236121"/>
                    <a:pt x="2166502" y="211733"/>
                    <a:pt x="2040668" y="191435"/>
                  </a:cubicBezTo>
                  <a:cubicBezTo>
                    <a:pt x="1848910" y="162425"/>
                    <a:pt x="1655321" y="147782"/>
                    <a:pt x="1461459" y="147625"/>
                  </a:cubicBezTo>
                  <a:cubicBezTo>
                    <a:pt x="1408061" y="147625"/>
                    <a:pt x="1354092" y="148794"/>
                    <a:pt x="1300837" y="150983"/>
                  </a:cubicBezTo>
                  <a:cubicBezTo>
                    <a:pt x="1177739" y="155618"/>
                    <a:pt x="1054939" y="166584"/>
                    <a:pt x="932928" y="183842"/>
                  </a:cubicBezTo>
                  <a:cubicBezTo>
                    <a:pt x="810083" y="201379"/>
                    <a:pt x="688259" y="225753"/>
                    <a:pt x="568022" y="256858"/>
                  </a:cubicBezTo>
                  <a:cubicBezTo>
                    <a:pt x="386369" y="303536"/>
                    <a:pt x="209474" y="367270"/>
                    <a:pt x="39597" y="447169"/>
                  </a:cubicBezTo>
                  <a:lnTo>
                    <a:pt x="0" y="467328"/>
                  </a:lnTo>
                  <a:lnTo>
                    <a:pt x="0" y="112255"/>
                  </a:lnTo>
                  <a:lnTo>
                    <a:pt x="79310" y="703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68"/>
            </a:p>
          </p:txBody>
        </p:sp>
      </p:grpSp>
      <p:sp>
        <p:nvSpPr>
          <p:cNvPr id="4" name="Rectangle 3"/>
          <p:cNvSpPr/>
          <p:nvPr/>
        </p:nvSpPr>
        <p:spPr>
          <a:xfrm>
            <a:off x="5283200" y="8280248"/>
            <a:ext cx="1865152" cy="1351917"/>
          </a:xfrm>
          <a:prstGeom prst="rect">
            <a:avLst/>
          </a:prstGeom>
        </p:spPr>
        <p:txBody>
          <a:bodyPr lIns="0" tIns="0" rIns="0" bIns="0">
            <a:noAutofit/>
          </a:bodyPr>
          <a:lstStyle/>
          <a:p>
            <a:pPr>
              <a:lnSpc>
                <a:spcPts val="2251"/>
              </a:lnSpc>
              <a:spcBef>
                <a:spcPts val="2238"/>
              </a:spcBef>
              <a:spcAft>
                <a:spcPts val="8206"/>
              </a:spcAft>
            </a:pPr>
            <a:r>
              <a:rPr lang="en-US" sz="2400" dirty="0">
                <a:latin typeface="Calibri"/>
              </a:rPr>
              <a:t>Ray's photo: Lord Forster reviewing the RAAF</a:t>
            </a:r>
          </a:p>
        </p:txBody>
      </p:sp>
      <p:sp>
        <p:nvSpPr>
          <p:cNvPr id="5" name="Rectangle 4"/>
          <p:cNvSpPr/>
          <p:nvPr/>
        </p:nvSpPr>
        <p:spPr>
          <a:xfrm>
            <a:off x="5283200" y="3125846"/>
            <a:ext cx="1865152" cy="2235273"/>
          </a:xfrm>
          <a:prstGeom prst="rect">
            <a:avLst/>
          </a:prstGeom>
        </p:spPr>
        <p:txBody>
          <a:bodyPr wrap="none" lIns="0" tIns="0" rIns="0" bIns="0">
            <a:noAutofit/>
          </a:bodyPr>
          <a:lstStyle/>
          <a:p>
            <a:pPr>
              <a:spcAft>
                <a:spcPts val="426"/>
              </a:spcAft>
            </a:pPr>
            <a:r>
              <a:rPr lang="en-US" sz="2400" dirty="0">
                <a:latin typeface="Calibri"/>
              </a:rPr>
              <a:t>Ray resigned</a:t>
            </a:r>
          </a:p>
          <a:p>
            <a:pPr>
              <a:spcAft>
                <a:spcPts val="426"/>
              </a:spcAft>
            </a:pPr>
            <a:r>
              <a:rPr lang="en-US" sz="2400" dirty="0"/>
              <a:t>from the Air </a:t>
            </a:r>
          </a:p>
          <a:p>
            <a:pPr>
              <a:spcAft>
                <a:spcPts val="426"/>
              </a:spcAft>
            </a:pPr>
            <a:r>
              <a:rPr lang="en-US" sz="2400" dirty="0"/>
              <a:t>Force</a:t>
            </a:r>
          </a:p>
          <a:p>
            <a:pPr>
              <a:spcAft>
                <a:spcPts val="426"/>
              </a:spcAft>
            </a:pPr>
            <a:r>
              <a:rPr lang="en-US" sz="2400" dirty="0"/>
              <a:t>in 1924.</a:t>
            </a:r>
            <a:endParaRPr lang="en-US" sz="2400" dirty="0">
              <a:latin typeface="Calibri"/>
            </a:endParaRPr>
          </a:p>
        </p:txBody>
      </p:sp>
      <p:sp>
        <p:nvSpPr>
          <p:cNvPr id="7" name="Footer Placeholder 5">
            <a:extLst>
              <a:ext uri="{FF2B5EF4-FFF2-40B4-BE49-F238E27FC236}">
                <a16:creationId xmlns:a16="http://schemas.microsoft.com/office/drawing/2014/main" id="{24227F24-6E9A-6B43-9A15-415725CE414C}"/>
              </a:ext>
            </a:extLst>
          </p:cNvPr>
          <p:cNvSpPr txBox="1">
            <a:spLocks/>
          </p:cNvSpPr>
          <p:nvPr/>
        </p:nvSpPr>
        <p:spPr>
          <a:xfrm>
            <a:off x="360614" y="9926459"/>
            <a:ext cx="4346146" cy="9105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26"/>
              </a:spcAft>
            </a:pPr>
            <a:r>
              <a:rPr lang="en-US" sz="1400" dirty="0">
                <a:solidFill>
                  <a:schemeClr val="bg1">
                    <a:lumMod val="65000"/>
                  </a:schemeClr>
                </a:solidFill>
              </a:rPr>
              <a:t>Rotary Club of Canterbury: Let’s Stay Connected Project</a:t>
            </a:r>
          </a:p>
        </p:txBody>
      </p:sp>
      <p:sp>
        <p:nvSpPr>
          <p:cNvPr id="8" name="TextBox 7">
            <a:extLst>
              <a:ext uri="{FF2B5EF4-FFF2-40B4-BE49-F238E27FC236}">
                <a16:creationId xmlns:a16="http://schemas.microsoft.com/office/drawing/2014/main" id="{E23342C3-E64D-2941-A9C6-1C1D55303B92}"/>
              </a:ext>
            </a:extLst>
          </p:cNvPr>
          <p:cNvSpPr txBox="1"/>
          <p:nvPr/>
        </p:nvSpPr>
        <p:spPr>
          <a:xfrm>
            <a:off x="790072" y="663310"/>
            <a:ext cx="1743615" cy="646331"/>
          </a:xfrm>
          <a:prstGeom prst="rect">
            <a:avLst/>
          </a:prstGeom>
          <a:noFill/>
        </p:spPr>
        <p:txBody>
          <a:bodyPr wrap="square" rtlCol="0">
            <a:spAutoFit/>
          </a:bodyPr>
          <a:lstStyle/>
          <a:p>
            <a:r>
              <a:rPr lang="en-US" sz="3600" b="1" dirty="0"/>
              <a:t>RAAF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2727" y="2517938"/>
            <a:ext cx="6330793" cy="4752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1505269" y="508000"/>
            <a:ext cx="6536852" cy="1160514"/>
          </a:xfrm>
          <a:prstGeom prst="rect">
            <a:avLst/>
          </a:prstGeom>
        </p:spPr>
        <p:txBody>
          <a:bodyPr lIns="0" tIns="0" rIns="0" bIns="0">
            <a:noAutofit/>
          </a:bodyPr>
          <a:lstStyle/>
          <a:p>
            <a:pPr algn="ctr">
              <a:spcAft>
                <a:spcPts val="746"/>
              </a:spcAft>
            </a:pPr>
            <a:r>
              <a:rPr lang="en-US" sz="3600" b="1" dirty="0">
                <a:latin typeface="Calibri"/>
              </a:rPr>
              <a:t>Civilian Life</a:t>
            </a:r>
          </a:p>
        </p:txBody>
      </p:sp>
      <p:sp>
        <p:nvSpPr>
          <p:cNvPr id="4" name="Rectangle 3"/>
          <p:cNvSpPr/>
          <p:nvPr/>
        </p:nvSpPr>
        <p:spPr>
          <a:xfrm>
            <a:off x="671155" y="7886615"/>
            <a:ext cx="6253878" cy="1506978"/>
          </a:xfrm>
          <a:prstGeom prst="rect">
            <a:avLst/>
          </a:prstGeom>
        </p:spPr>
        <p:txBody>
          <a:bodyPr lIns="0" tIns="0" rIns="0" bIns="0">
            <a:noAutofit/>
          </a:bodyPr>
          <a:lstStyle/>
          <a:p>
            <a:pPr>
              <a:lnSpc>
                <a:spcPts val="2234"/>
              </a:lnSpc>
              <a:spcBef>
                <a:spcPts val="1044"/>
              </a:spcBef>
              <a:spcAft>
                <a:spcPts val="4178"/>
              </a:spcAft>
            </a:pPr>
            <a:r>
              <a:rPr lang="en-US" sz="2400" dirty="0" err="1">
                <a:latin typeface="Calibri"/>
              </a:rPr>
              <a:t>Stokoe</a:t>
            </a:r>
            <a:r>
              <a:rPr lang="en-US" sz="2400" dirty="0">
                <a:latin typeface="Calibri"/>
              </a:rPr>
              <a:t> Motors showroom built 1935, 265 Exhibition St, Melbourne.</a:t>
            </a:r>
          </a:p>
        </p:txBody>
      </p:sp>
      <p:sp>
        <p:nvSpPr>
          <p:cNvPr id="5" name="Rectangle 4"/>
          <p:cNvSpPr/>
          <p:nvPr/>
        </p:nvSpPr>
        <p:spPr>
          <a:xfrm>
            <a:off x="592668" y="8962031"/>
            <a:ext cx="6332365" cy="1506978"/>
          </a:xfrm>
          <a:prstGeom prst="rect">
            <a:avLst/>
          </a:prstGeom>
        </p:spPr>
        <p:txBody>
          <a:bodyPr lIns="0" tIns="0" rIns="0" bIns="0">
            <a:noAutofit/>
          </a:bodyPr>
          <a:lstStyle/>
          <a:p>
            <a:pPr>
              <a:lnSpc>
                <a:spcPts val="2251"/>
              </a:lnSpc>
              <a:spcBef>
                <a:spcPts val="4178"/>
              </a:spcBef>
            </a:pPr>
            <a:r>
              <a:rPr lang="en-US" sz="2400" dirty="0">
                <a:latin typeface="Calibri"/>
              </a:rPr>
              <a:t>They sold lots of different models of cars, including </a:t>
            </a:r>
            <a:r>
              <a:rPr lang="en-US" sz="2400" dirty="0" err="1">
                <a:latin typeface="Calibri"/>
              </a:rPr>
              <a:t>Willys</a:t>
            </a:r>
            <a:r>
              <a:rPr lang="en-US" sz="2400" dirty="0">
                <a:latin typeface="Calibri"/>
              </a:rPr>
              <a:t> and Sunbeam cars.</a:t>
            </a:r>
          </a:p>
        </p:txBody>
      </p:sp>
      <p:sp>
        <p:nvSpPr>
          <p:cNvPr id="7" name="Footer Placeholder 5">
            <a:extLst>
              <a:ext uri="{FF2B5EF4-FFF2-40B4-BE49-F238E27FC236}">
                <a16:creationId xmlns:a16="http://schemas.microsoft.com/office/drawing/2014/main" id="{D077069E-98C0-9C41-9CCB-CED156B63DA4}"/>
              </a:ext>
            </a:extLst>
          </p:cNvPr>
          <p:cNvSpPr txBox="1">
            <a:spLocks/>
          </p:cNvSpPr>
          <p:nvPr/>
        </p:nvSpPr>
        <p:spPr>
          <a:xfrm>
            <a:off x="419503" y="9898616"/>
            <a:ext cx="4290205" cy="57039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
        <p:nvSpPr>
          <p:cNvPr id="9" name="TextBox 8">
            <a:extLst>
              <a:ext uri="{FF2B5EF4-FFF2-40B4-BE49-F238E27FC236}">
                <a16:creationId xmlns:a16="http://schemas.microsoft.com/office/drawing/2014/main" id="{2EDAB3F3-3605-B040-8D05-E2775DEBD280}"/>
              </a:ext>
            </a:extLst>
          </p:cNvPr>
          <p:cNvSpPr txBox="1"/>
          <p:nvPr/>
        </p:nvSpPr>
        <p:spPr>
          <a:xfrm>
            <a:off x="592668" y="1343001"/>
            <a:ext cx="6212078" cy="1200329"/>
          </a:xfrm>
          <a:prstGeom prst="rect">
            <a:avLst/>
          </a:prstGeom>
          <a:noFill/>
        </p:spPr>
        <p:txBody>
          <a:bodyPr wrap="square" rtlCol="0">
            <a:spAutoFit/>
          </a:bodyPr>
          <a:lstStyle/>
          <a:p>
            <a:r>
              <a:rPr lang="en-US" sz="2400" dirty="0"/>
              <a:t>For many years, Ray worked as an advertising manager for </a:t>
            </a:r>
            <a:r>
              <a:rPr lang="en-US" sz="2400" dirty="0" err="1"/>
              <a:t>Stokoe</a:t>
            </a:r>
            <a:r>
              <a:rPr lang="en-US" sz="2400" dirty="0"/>
              <a:t> Motors.</a:t>
            </a:r>
          </a:p>
          <a:p>
            <a:endParaRPr lang="en-US" sz="2400" dirty="0"/>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8059" y="3966383"/>
            <a:ext cx="6273234" cy="3985855"/>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p:nvPr/>
        </p:nvSpPr>
        <p:spPr>
          <a:xfrm>
            <a:off x="653982" y="615211"/>
            <a:ext cx="2868151" cy="1332122"/>
          </a:xfrm>
          <a:prstGeom prst="rect">
            <a:avLst/>
          </a:prstGeom>
        </p:spPr>
        <p:txBody>
          <a:bodyPr wrap="none" lIns="0" tIns="0" rIns="0" bIns="0">
            <a:noAutofit/>
          </a:bodyPr>
          <a:lstStyle/>
          <a:p>
            <a:r>
              <a:rPr lang="en-US" sz="3600" b="1" dirty="0">
                <a:latin typeface="Calibri"/>
              </a:rPr>
              <a:t>At the Races</a:t>
            </a:r>
          </a:p>
        </p:txBody>
      </p:sp>
      <p:sp>
        <p:nvSpPr>
          <p:cNvPr id="4" name="Rectangle 3"/>
          <p:cNvSpPr/>
          <p:nvPr/>
        </p:nvSpPr>
        <p:spPr>
          <a:xfrm>
            <a:off x="653982" y="1624736"/>
            <a:ext cx="5926733" cy="1332122"/>
          </a:xfrm>
          <a:prstGeom prst="rect">
            <a:avLst/>
          </a:prstGeom>
        </p:spPr>
        <p:txBody>
          <a:bodyPr lIns="0" tIns="0" rIns="0" bIns="0">
            <a:noAutofit/>
          </a:bodyPr>
          <a:lstStyle/>
          <a:p>
            <a:pPr>
              <a:lnSpc>
                <a:spcPts val="2234"/>
              </a:lnSpc>
              <a:spcAft>
                <a:spcPts val="298"/>
              </a:spcAft>
            </a:pPr>
            <a:r>
              <a:rPr lang="en-US" sz="2400" dirty="0">
                <a:latin typeface="Calibri"/>
              </a:rPr>
              <a:t>Ray also loved horse racing. He published a book on betting systems in 1947.</a:t>
            </a:r>
          </a:p>
        </p:txBody>
      </p:sp>
      <p:sp>
        <p:nvSpPr>
          <p:cNvPr id="5" name="Rectangle 4"/>
          <p:cNvSpPr/>
          <p:nvPr/>
        </p:nvSpPr>
        <p:spPr>
          <a:xfrm>
            <a:off x="653982" y="8388301"/>
            <a:ext cx="5519462" cy="1504782"/>
          </a:xfrm>
          <a:prstGeom prst="rect">
            <a:avLst/>
          </a:prstGeom>
        </p:spPr>
        <p:txBody>
          <a:bodyPr lIns="0" tIns="0" rIns="0" bIns="0">
            <a:noAutofit/>
          </a:bodyPr>
          <a:lstStyle/>
          <a:p>
            <a:pPr>
              <a:lnSpc>
                <a:spcPts val="2251"/>
              </a:lnSpc>
              <a:spcBef>
                <a:spcPts val="298"/>
              </a:spcBef>
            </a:pPr>
            <a:r>
              <a:rPr lang="en-US" sz="2400" dirty="0">
                <a:latin typeface="Calibri"/>
              </a:rPr>
              <a:t>Ray's photograph of Phar Lap with Jimmy Pike.</a:t>
            </a:r>
          </a:p>
        </p:txBody>
      </p:sp>
      <p:sp>
        <p:nvSpPr>
          <p:cNvPr id="6" name="Rectangle 5"/>
          <p:cNvSpPr/>
          <p:nvPr/>
        </p:nvSpPr>
        <p:spPr>
          <a:xfrm>
            <a:off x="678059" y="2539007"/>
            <a:ext cx="5249845" cy="827748"/>
          </a:xfrm>
          <a:prstGeom prst="rect">
            <a:avLst/>
          </a:prstGeom>
        </p:spPr>
        <p:txBody>
          <a:bodyPr wrap="none" lIns="0" tIns="0" rIns="0" bIns="0">
            <a:noAutofit/>
          </a:bodyPr>
          <a:lstStyle/>
          <a:p>
            <a:r>
              <a:rPr lang="en-US" sz="2400" dirty="0">
                <a:latin typeface="Calibri"/>
              </a:rPr>
              <a:t>He used to call the country races at</a:t>
            </a:r>
          </a:p>
          <a:p>
            <a:r>
              <a:rPr lang="en-US" sz="2400" dirty="0"/>
              <a:t>places like Stony Point.</a:t>
            </a:r>
            <a:endParaRPr lang="en-US" sz="2400" dirty="0">
              <a:latin typeface="Calibri"/>
            </a:endParaRPr>
          </a:p>
        </p:txBody>
      </p:sp>
      <p:sp>
        <p:nvSpPr>
          <p:cNvPr id="8" name="Footer Placeholder 5">
            <a:extLst>
              <a:ext uri="{FF2B5EF4-FFF2-40B4-BE49-F238E27FC236}">
                <a16:creationId xmlns:a16="http://schemas.microsoft.com/office/drawing/2014/main" id="{74C98A4A-A82A-CD46-84C4-CD50693F4F2D}"/>
              </a:ext>
            </a:extLst>
          </p:cNvPr>
          <p:cNvSpPr txBox="1">
            <a:spLocks/>
          </p:cNvSpPr>
          <p:nvPr/>
        </p:nvSpPr>
        <p:spPr>
          <a:xfrm>
            <a:off x="503066" y="9851473"/>
            <a:ext cx="4865938" cy="133212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1921" y="5707948"/>
            <a:ext cx="3222543" cy="389674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Rectangle 2"/>
          <p:cNvSpPr/>
          <p:nvPr/>
        </p:nvSpPr>
        <p:spPr>
          <a:xfrm>
            <a:off x="653983" y="590956"/>
            <a:ext cx="6390284" cy="2120498"/>
          </a:xfrm>
          <a:prstGeom prst="rect">
            <a:avLst/>
          </a:prstGeom>
        </p:spPr>
        <p:txBody>
          <a:bodyPr lIns="0" tIns="0" rIns="0" bIns="0">
            <a:noAutofit/>
          </a:bodyPr>
          <a:lstStyle/>
          <a:p>
            <a:pPr algn="ctr">
              <a:lnSpc>
                <a:spcPts val="2268"/>
              </a:lnSpc>
            </a:pPr>
            <a:r>
              <a:rPr lang="en-US" sz="3600" b="1" dirty="0">
                <a:latin typeface="Calibri"/>
              </a:rPr>
              <a:t>AKA Malvolio….</a:t>
            </a:r>
          </a:p>
          <a:p>
            <a:pPr algn="ctr">
              <a:lnSpc>
                <a:spcPts val="2268"/>
              </a:lnSpc>
            </a:pPr>
            <a:endParaRPr lang="en-US" sz="3600" b="1" dirty="0">
              <a:latin typeface="Calibri"/>
            </a:endParaRPr>
          </a:p>
          <a:p>
            <a:pPr>
              <a:lnSpc>
                <a:spcPts val="2268"/>
              </a:lnSpc>
              <a:spcAft>
                <a:spcPts val="298"/>
              </a:spcAft>
            </a:pPr>
            <a:r>
              <a:rPr lang="en-US" sz="2400" dirty="0">
                <a:latin typeface="Calibri"/>
              </a:rPr>
              <a:t>During the 1950s Ray wrote for the racing pages of </a:t>
            </a:r>
            <a:r>
              <a:rPr lang="en-US" sz="2400" i="1" dirty="0">
                <a:latin typeface="Calibri"/>
              </a:rPr>
              <a:t>The Argus</a:t>
            </a:r>
            <a:r>
              <a:rPr lang="en-US" sz="2400" dirty="0">
                <a:latin typeface="Calibri"/>
              </a:rPr>
              <a:t> under the name of 'Malvolio'.</a:t>
            </a:r>
          </a:p>
        </p:txBody>
      </p:sp>
      <p:sp>
        <p:nvSpPr>
          <p:cNvPr id="4" name="Rectangle 3"/>
          <p:cNvSpPr/>
          <p:nvPr/>
        </p:nvSpPr>
        <p:spPr>
          <a:xfrm>
            <a:off x="653983" y="2406206"/>
            <a:ext cx="6390284" cy="822559"/>
          </a:xfrm>
          <a:prstGeom prst="rect">
            <a:avLst/>
          </a:prstGeom>
        </p:spPr>
        <p:txBody>
          <a:bodyPr wrap="none" lIns="0" tIns="0" rIns="0" bIns="0">
            <a:noAutofit/>
          </a:bodyPr>
          <a:lstStyle/>
          <a:p>
            <a:pPr>
              <a:spcBef>
                <a:spcPts val="298"/>
              </a:spcBef>
            </a:pPr>
            <a:r>
              <a:rPr lang="en-US" sz="2400" dirty="0">
                <a:latin typeface="Calibri"/>
              </a:rPr>
              <a:t>He also broadcast racing tips on radio station 3UZ.</a:t>
            </a:r>
          </a:p>
        </p:txBody>
      </p:sp>
      <p:sp>
        <p:nvSpPr>
          <p:cNvPr id="5" name="Rectangle 4"/>
          <p:cNvSpPr/>
          <p:nvPr/>
        </p:nvSpPr>
        <p:spPr>
          <a:xfrm>
            <a:off x="4239190" y="8537573"/>
            <a:ext cx="2805077" cy="1067116"/>
          </a:xfrm>
          <a:prstGeom prst="rect">
            <a:avLst/>
          </a:prstGeom>
        </p:spPr>
        <p:txBody>
          <a:bodyPr wrap="none" lIns="0" tIns="0" rIns="0" bIns="0">
            <a:noAutofit/>
          </a:bodyPr>
          <a:lstStyle/>
          <a:p>
            <a:r>
              <a:rPr lang="en-US" sz="2400" dirty="0">
                <a:latin typeface="Calibri"/>
              </a:rPr>
              <a:t>Ray’s articles from</a:t>
            </a:r>
          </a:p>
          <a:p>
            <a:r>
              <a:rPr lang="en-US" sz="2400" dirty="0"/>
              <a:t>The Argus, 1950</a:t>
            </a:r>
            <a:endParaRPr lang="en-US" sz="2400" dirty="0">
              <a:latin typeface="Calibri"/>
            </a:endParaRPr>
          </a:p>
        </p:txBody>
      </p:sp>
      <p:sp>
        <p:nvSpPr>
          <p:cNvPr id="12" name="Footer Placeholder 5">
            <a:extLst>
              <a:ext uri="{FF2B5EF4-FFF2-40B4-BE49-F238E27FC236}">
                <a16:creationId xmlns:a16="http://schemas.microsoft.com/office/drawing/2014/main" id="{7B4046ED-0472-7B41-9B93-E925078C4B7D}"/>
              </a:ext>
            </a:extLst>
          </p:cNvPr>
          <p:cNvSpPr txBox="1">
            <a:spLocks/>
          </p:cNvSpPr>
          <p:nvPr/>
        </p:nvSpPr>
        <p:spPr>
          <a:xfrm>
            <a:off x="388097" y="9936140"/>
            <a:ext cx="5424738" cy="106711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pic>
        <p:nvPicPr>
          <p:cNvPr id="13" name="Picture 12">
            <a:extLst>
              <a:ext uri="{FF2B5EF4-FFF2-40B4-BE49-F238E27FC236}">
                <a16:creationId xmlns:a16="http://schemas.microsoft.com/office/drawing/2014/main" id="{75E9E341-8985-1E42-9B12-E1030348067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042905"/>
            <a:ext cx="3713876" cy="2511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24763" y="3992683"/>
            <a:ext cx="5980837" cy="4320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563827" y="609601"/>
            <a:ext cx="6468533" cy="2143358"/>
          </a:xfrm>
          <a:prstGeom prst="rect">
            <a:avLst/>
          </a:prstGeom>
        </p:spPr>
        <p:txBody>
          <a:bodyPr lIns="0" tIns="0" rIns="0" bIns="0">
            <a:noAutofit/>
          </a:bodyPr>
          <a:lstStyle/>
          <a:p>
            <a:pPr marR="88068" algn="ctr">
              <a:lnSpc>
                <a:spcPts val="2268"/>
              </a:lnSpc>
            </a:pPr>
            <a:r>
              <a:rPr lang="en-US" sz="3600" b="1" dirty="0">
                <a:latin typeface="Calibri"/>
              </a:rPr>
              <a:t>Re-enlisting</a:t>
            </a:r>
          </a:p>
          <a:p>
            <a:pPr algn="just">
              <a:lnSpc>
                <a:spcPts val="2268"/>
              </a:lnSpc>
              <a:spcAft>
                <a:spcPts val="298"/>
              </a:spcAft>
            </a:pPr>
            <a:r>
              <a:rPr lang="en-US" sz="2400" dirty="0">
                <a:latin typeface="Calibri"/>
              </a:rPr>
              <a:t>When World War II broke out, Ray, at the age of 50, re-enlisted in the army.</a:t>
            </a:r>
          </a:p>
          <a:p>
            <a:pPr algn="just">
              <a:spcAft>
                <a:spcPts val="1044"/>
              </a:spcAft>
            </a:pPr>
            <a:r>
              <a:rPr lang="en-US" sz="2400" dirty="0">
                <a:latin typeface="Calibri"/>
              </a:rPr>
              <a:t>He had many assignments during the war, including training troops.</a:t>
            </a:r>
          </a:p>
        </p:txBody>
      </p:sp>
      <p:sp>
        <p:nvSpPr>
          <p:cNvPr id="4" name="Rectangle 3"/>
          <p:cNvSpPr/>
          <p:nvPr/>
        </p:nvSpPr>
        <p:spPr>
          <a:xfrm>
            <a:off x="724763" y="8750176"/>
            <a:ext cx="5791214" cy="579101"/>
          </a:xfrm>
          <a:prstGeom prst="rect">
            <a:avLst/>
          </a:prstGeom>
        </p:spPr>
        <p:txBody>
          <a:bodyPr lIns="0" tIns="0" rIns="0" bIns="0">
            <a:noAutofit/>
          </a:bodyPr>
          <a:lstStyle/>
          <a:p>
            <a:pPr algn="just">
              <a:lnSpc>
                <a:spcPts val="2234"/>
              </a:lnSpc>
              <a:spcBef>
                <a:spcPts val="1044"/>
              </a:spcBef>
              <a:spcAft>
                <a:spcPts val="8206"/>
              </a:spcAft>
            </a:pPr>
            <a:r>
              <a:rPr lang="en-US" sz="2400" dirty="0">
                <a:latin typeface="Calibri"/>
              </a:rPr>
              <a:t>This photo shows Ray training recruits at Royal Park.</a:t>
            </a:r>
          </a:p>
        </p:txBody>
      </p:sp>
      <p:sp>
        <p:nvSpPr>
          <p:cNvPr id="5" name="Rectangle 4"/>
          <p:cNvSpPr/>
          <p:nvPr/>
        </p:nvSpPr>
        <p:spPr>
          <a:xfrm>
            <a:off x="563827" y="2707843"/>
            <a:ext cx="6141773" cy="848158"/>
          </a:xfrm>
          <a:prstGeom prst="rect">
            <a:avLst/>
          </a:prstGeom>
        </p:spPr>
        <p:txBody>
          <a:bodyPr lIns="0" tIns="0" rIns="0" bIns="0">
            <a:noAutofit/>
          </a:bodyPr>
          <a:lstStyle/>
          <a:p>
            <a:pPr algn="just">
              <a:lnSpc>
                <a:spcPts val="2234"/>
              </a:lnSpc>
              <a:spcBef>
                <a:spcPts val="8206"/>
              </a:spcBef>
            </a:pPr>
            <a:r>
              <a:rPr lang="en-US" sz="2400" dirty="0">
                <a:latin typeface="Calibri"/>
              </a:rPr>
              <a:t>Ray was </a:t>
            </a:r>
            <a:r>
              <a:rPr lang="en-US" sz="2400" dirty="0" err="1">
                <a:latin typeface="Calibri"/>
              </a:rPr>
              <a:t>honourably</a:t>
            </a:r>
            <a:r>
              <a:rPr lang="en-US" sz="2400" dirty="0">
                <a:latin typeface="Calibri"/>
              </a:rPr>
              <a:t> discharged from the army in 1944 after breaking his wrist playing table tennis!</a:t>
            </a:r>
          </a:p>
        </p:txBody>
      </p:sp>
      <p:sp>
        <p:nvSpPr>
          <p:cNvPr id="7" name="Footer Placeholder 5">
            <a:extLst>
              <a:ext uri="{FF2B5EF4-FFF2-40B4-BE49-F238E27FC236}">
                <a16:creationId xmlns:a16="http://schemas.microsoft.com/office/drawing/2014/main" id="{4788FABF-88DA-AA4A-BE46-090B9593A18E}"/>
              </a:ext>
            </a:extLst>
          </p:cNvPr>
          <p:cNvSpPr txBox="1">
            <a:spLocks/>
          </p:cNvSpPr>
          <p:nvPr/>
        </p:nvSpPr>
        <p:spPr>
          <a:xfrm>
            <a:off x="374204" y="10044618"/>
            <a:ext cx="4324057" cy="12256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5C139EED-4C0F-144D-A43A-6240E8BD71D5}"/>
              </a:ext>
            </a:extLst>
          </p:cNvPr>
          <p:cNvPicPr/>
          <p:nvPr/>
        </p:nvPicPr>
        <p:blipFill>
          <a:blip r:embed="rId2" cstate="screen">
            <a:extLst>
              <a:ext uri="{28A0092B-C50C-407E-A947-70E740481C1C}">
                <a14:useLocalDpi xmlns:a14="http://schemas.microsoft.com/office/drawing/2010/main"/>
              </a:ext>
            </a:extLst>
          </a:blip>
          <a:stretch>
            <a:fillRect/>
          </a:stretch>
        </p:blipFill>
        <p:spPr>
          <a:xfrm>
            <a:off x="420948" y="461698"/>
            <a:ext cx="1445420" cy="562143"/>
          </a:xfrm>
          <a:prstGeom prst="rect">
            <a:avLst/>
          </a:prstGeom>
        </p:spPr>
      </p:pic>
      <p:sp>
        <p:nvSpPr>
          <p:cNvPr id="5" name="TextBox 4">
            <a:extLst>
              <a:ext uri="{FF2B5EF4-FFF2-40B4-BE49-F238E27FC236}">
                <a16:creationId xmlns:a16="http://schemas.microsoft.com/office/drawing/2014/main" id="{A50E0C06-6540-2B4C-99DA-E1BD497588FD}"/>
              </a:ext>
            </a:extLst>
          </p:cNvPr>
          <p:cNvSpPr txBox="1"/>
          <p:nvPr/>
        </p:nvSpPr>
        <p:spPr>
          <a:xfrm>
            <a:off x="703890" y="1613970"/>
            <a:ext cx="6437483" cy="7171194"/>
          </a:xfrm>
          <a:prstGeom prst="rect">
            <a:avLst/>
          </a:prstGeom>
          <a:noFill/>
        </p:spPr>
        <p:txBody>
          <a:bodyPr wrap="square" rtlCol="0">
            <a:spAutoFit/>
          </a:bodyPr>
          <a:lstStyle/>
          <a:p>
            <a:r>
              <a:rPr lang="en-US" sz="2000" dirty="0">
                <a:ea typeface="Times New Roman" panose="02020603050405020304" pitchFamily="18" charset="0"/>
              </a:rPr>
              <a:t>The Rotary Club of Canterbury “Let’s Stay Connected Project” has been developed as a response to an identified need within the Aged Care sector.</a:t>
            </a:r>
            <a:endParaRPr lang="en-AU" sz="2000" dirty="0">
              <a:ea typeface="Arial Unicode MS"/>
            </a:endParaRPr>
          </a:p>
          <a:p>
            <a:r>
              <a:rPr lang="en-US" sz="2000" dirty="0">
                <a:ea typeface="Times New Roman" panose="02020603050405020304" pitchFamily="18" charset="0"/>
              </a:rPr>
              <a:t> </a:t>
            </a:r>
            <a:endParaRPr lang="en-AU" sz="2000" dirty="0">
              <a:ea typeface="Arial Unicode MS"/>
            </a:endParaRPr>
          </a:p>
          <a:p>
            <a:r>
              <a:rPr lang="en-US" sz="2000" dirty="0">
                <a:ea typeface="Times New Roman" panose="02020603050405020304" pitchFamily="18" charset="0"/>
              </a:rPr>
              <a:t>At times when it’s difficult to connect in person with family and friends, the Rotary Club of Canterbury has pleasure in offering you this booklet, designed to promote conversation, recollection and engagement for those who are in isolation and without their usual social activities.</a:t>
            </a:r>
            <a:endParaRPr lang="en-AU" sz="2000" dirty="0">
              <a:ea typeface="Arial Unicode MS"/>
            </a:endParaRPr>
          </a:p>
          <a:p>
            <a:r>
              <a:rPr lang="en-US" sz="2000" dirty="0">
                <a:ea typeface="Times New Roman" panose="02020603050405020304" pitchFamily="18" charset="0"/>
              </a:rPr>
              <a:t> </a:t>
            </a:r>
            <a:endParaRPr lang="en-AU" sz="2000" dirty="0">
              <a:ea typeface="Arial Unicode MS"/>
            </a:endParaRPr>
          </a:p>
          <a:p>
            <a:r>
              <a:rPr lang="en-US" sz="2000" dirty="0">
                <a:ea typeface="Times New Roman" panose="02020603050405020304" pitchFamily="18" charset="0"/>
              </a:rPr>
              <a:t>The booklets have been designed for people in an aged care residence, village or at home to read by themselves, or to have a family or staff member share the booklet with them. </a:t>
            </a:r>
            <a:endParaRPr lang="en-AU" sz="2000" dirty="0">
              <a:ea typeface="Arial Unicode MS"/>
            </a:endParaRPr>
          </a:p>
          <a:p>
            <a:r>
              <a:rPr lang="en-US" sz="2000" dirty="0">
                <a:ea typeface="Times New Roman" panose="02020603050405020304" pitchFamily="18" charset="0"/>
              </a:rPr>
              <a:t> </a:t>
            </a:r>
            <a:endParaRPr lang="en-AU" sz="2000" dirty="0">
              <a:ea typeface="Arial Unicode MS"/>
            </a:endParaRPr>
          </a:p>
          <a:p>
            <a:r>
              <a:rPr lang="en-US" sz="2000" dirty="0">
                <a:ea typeface="Times New Roman" panose="02020603050405020304" pitchFamily="18" charset="0"/>
              </a:rPr>
              <a:t>You can download this and other booklets from the Rotary Club of Canterbury website (</a:t>
            </a:r>
            <a:r>
              <a:rPr lang="en-US" sz="2000" u="sng" dirty="0">
                <a:solidFill>
                  <a:srgbClr val="0000FF"/>
                </a:solidFill>
                <a:ea typeface="Times New Roman" panose="02020603050405020304" pitchFamily="18" charset="0"/>
                <a:hlinkClick r:id="rId3"/>
              </a:rPr>
              <a:t>www.canterburyrotary.org</a:t>
            </a:r>
            <a:r>
              <a:rPr lang="en-US" sz="2000" dirty="0">
                <a:ea typeface="Times New Roman" panose="02020603050405020304" pitchFamily="18" charset="0"/>
              </a:rPr>
              <a:t>).</a:t>
            </a:r>
            <a:endParaRPr lang="en-AU" sz="2000" dirty="0">
              <a:ea typeface="Arial Unicode MS"/>
            </a:endParaRPr>
          </a:p>
          <a:p>
            <a:r>
              <a:rPr lang="en-US" sz="2000" dirty="0">
                <a:ea typeface="Times New Roman" panose="02020603050405020304" pitchFamily="18" charset="0"/>
              </a:rPr>
              <a:t> </a:t>
            </a:r>
            <a:endParaRPr lang="en-AU" sz="2000" dirty="0">
              <a:ea typeface="Arial Unicode MS"/>
            </a:endParaRPr>
          </a:p>
          <a:p>
            <a:r>
              <a:rPr lang="en-US" sz="2000" dirty="0">
                <a:solidFill>
                  <a:srgbClr val="000000"/>
                </a:solidFill>
                <a:ea typeface="Times New Roman" panose="02020603050405020304" pitchFamily="18" charset="0"/>
              </a:rPr>
              <a:t>Source references for this book are held at the Rotary Club of Canterbury. Contact </a:t>
            </a:r>
            <a:r>
              <a:rPr lang="en-US" sz="2000" u="sng" dirty="0">
                <a:solidFill>
                  <a:srgbClr val="0000FF"/>
                </a:solidFill>
                <a:ea typeface="Times New Roman" panose="02020603050405020304" pitchFamily="18" charset="0"/>
                <a:hlinkClick r:id="rId4"/>
              </a:rPr>
              <a:t>president@caterburyrotary.org</a:t>
            </a:r>
            <a:r>
              <a:rPr lang="en-US" sz="2000" u="sng" dirty="0">
                <a:solidFill>
                  <a:srgbClr val="0000FF"/>
                </a:solidFill>
                <a:ea typeface="Times New Roman" panose="02020603050405020304" pitchFamily="18" charset="0"/>
              </a:rPr>
              <a:t> </a:t>
            </a:r>
            <a:r>
              <a:rPr lang="en-US" sz="2000" dirty="0">
                <a:solidFill>
                  <a:srgbClr val="000000"/>
                </a:solidFill>
                <a:ea typeface="Times New Roman" panose="02020603050405020304" pitchFamily="18" charset="0"/>
              </a:rPr>
              <a:t>for further details.  </a:t>
            </a:r>
            <a:endParaRPr lang="en-AU" sz="2000" dirty="0">
              <a:ea typeface="Arial Unicode MS"/>
            </a:endParaRPr>
          </a:p>
          <a:p>
            <a:r>
              <a:rPr lang="en-US" sz="2000" dirty="0">
                <a:solidFill>
                  <a:srgbClr val="000000"/>
                </a:solidFill>
                <a:ea typeface="Times New Roman" panose="02020603050405020304" pitchFamily="18" charset="0"/>
              </a:rPr>
              <a:t> </a:t>
            </a:r>
            <a:endParaRPr lang="en-AU" sz="2000" dirty="0">
              <a:ea typeface="Arial Unicode MS"/>
            </a:endParaRPr>
          </a:p>
          <a:p>
            <a:r>
              <a:rPr lang="en-US" sz="2000" dirty="0">
                <a:solidFill>
                  <a:srgbClr val="000000"/>
                </a:solidFill>
                <a:ea typeface="Times New Roman" panose="02020603050405020304" pitchFamily="18" charset="0"/>
              </a:rPr>
              <a:t>Material in this book was reproduced in accordance with Section 113F of the Copyright Act (1968). </a:t>
            </a:r>
            <a:endParaRPr lang="en-AU" sz="2000" dirty="0">
              <a:ea typeface="Arial Unicode MS"/>
            </a:endParaRPr>
          </a:p>
        </p:txBody>
      </p:sp>
      <p:sp>
        <p:nvSpPr>
          <p:cNvPr id="10" name="Footer Placeholder 5">
            <a:extLst>
              <a:ext uri="{FF2B5EF4-FFF2-40B4-BE49-F238E27FC236}">
                <a16:creationId xmlns:a16="http://schemas.microsoft.com/office/drawing/2014/main" id="{8993380B-CDE3-354F-9282-4AA9DA8785AA}"/>
              </a:ext>
            </a:extLst>
          </p:cNvPr>
          <p:cNvSpPr txBox="1">
            <a:spLocks/>
          </p:cNvSpPr>
          <p:nvPr/>
        </p:nvSpPr>
        <p:spPr>
          <a:xfrm>
            <a:off x="420948" y="9953169"/>
            <a:ext cx="4371185" cy="9310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Tree>
    <p:extLst>
      <p:ext uri="{BB962C8B-B14F-4D97-AF65-F5344CB8AC3E}">
        <p14:creationId xmlns:p14="http://schemas.microsoft.com/office/powerpoint/2010/main" val="3593484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57338" y="3618684"/>
            <a:ext cx="5281512" cy="4833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761730" y="419918"/>
            <a:ext cx="6072728" cy="779107"/>
          </a:xfrm>
          <a:prstGeom prst="rect">
            <a:avLst/>
          </a:prstGeom>
        </p:spPr>
        <p:txBody>
          <a:bodyPr wrap="none" lIns="0" tIns="0" rIns="0" bIns="0">
            <a:noAutofit/>
          </a:bodyPr>
          <a:lstStyle/>
          <a:p>
            <a:pPr algn="ctr">
              <a:spcAft>
                <a:spcPts val="746"/>
              </a:spcAft>
            </a:pPr>
            <a:r>
              <a:rPr lang="en-US" sz="3600" b="1" dirty="0">
                <a:latin typeface="Calibri"/>
              </a:rPr>
              <a:t>Bowls, Books and Cameras</a:t>
            </a:r>
          </a:p>
        </p:txBody>
      </p:sp>
      <p:sp>
        <p:nvSpPr>
          <p:cNvPr id="4" name="Rectangle 3"/>
          <p:cNvSpPr/>
          <p:nvPr/>
        </p:nvSpPr>
        <p:spPr>
          <a:xfrm>
            <a:off x="472245" y="1439915"/>
            <a:ext cx="6362213" cy="862448"/>
          </a:xfrm>
          <a:prstGeom prst="rect">
            <a:avLst/>
          </a:prstGeom>
        </p:spPr>
        <p:txBody>
          <a:bodyPr lIns="0" tIns="0" rIns="0" bIns="0">
            <a:noAutofit/>
          </a:bodyPr>
          <a:lstStyle/>
          <a:p>
            <a:pPr>
              <a:lnSpc>
                <a:spcPts val="2251"/>
              </a:lnSpc>
              <a:spcAft>
                <a:spcPts val="8206"/>
              </a:spcAft>
            </a:pPr>
            <a:r>
              <a:rPr lang="en-US" sz="2400" dirty="0">
                <a:latin typeface="Calibri"/>
              </a:rPr>
              <a:t>Ray was a keen bowler. He edited the </a:t>
            </a:r>
            <a:r>
              <a:rPr lang="en-US" sz="2400" i="1" dirty="0">
                <a:latin typeface="Calibri"/>
              </a:rPr>
              <a:t>Bowls Magazine</a:t>
            </a:r>
            <a:r>
              <a:rPr lang="en-US" sz="2400" dirty="0">
                <a:latin typeface="Calibri"/>
              </a:rPr>
              <a:t> for several years in the 1960s.</a:t>
            </a:r>
          </a:p>
        </p:txBody>
      </p:sp>
      <p:sp>
        <p:nvSpPr>
          <p:cNvPr id="5" name="Rectangle 4"/>
          <p:cNvSpPr/>
          <p:nvPr/>
        </p:nvSpPr>
        <p:spPr>
          <a:xfrm>
            <a:off x="446603" y="2543253"/>
            <a:ext cx="6529929" cy="862449"/>
          </a:xfrm>
          <a:prstGeom prst="rect">
            <a:avLst/>
          </a:prstGeom>
        </p:spPr>
        <p:txBody>
          <a:bodyPr lIns="0" tIns="0" rIns="0" bIns="0">
            <a:noAutofit/>
          </a:bodyPr>
          <a:lstStyle/>
          <a:p>
            <a:pPr>
              <a:lnSpc>
                <a:spcPts val="2251"/>
              </a:lnSpc>
              <a:spcBef>
                <a:spcPts val="8206"/>
              </a:spcBef>
              <a:spcAft>
                <a:spcPts val="2238"/>
              </a:spcAft>
            </a:pPr>
            <a:r>
              <a:rPr lang="en-US" sz="2400" dirty="0">
                <a:latin typeface="Calibri"/>
              </a:rPr>
              <a:t>He maintained his interest in photography, and was a member and judge for the local camera club.</a:t>
            </a:r>
          </a:p>
        </p:txBody>
      </p:sp>
      <p:sp>
        <p:nvSpPr>
          <p:cNvPr id="6" name="Rectangle 5"/>
          <p:cNvSpPr/>
          <p:nvPr/>
        </p:nvSpPr>
        <p:spPr>
          <a:xfrm>
            <a:off x="581328" y="8785653"/>
            <a:ext cx="6699264" cy="929463"/>
          </a:xfrm>
          <a:prstGeom prst="rect">
            <a:avLst/>
          </a:prstGeom>
        </p:spPr>
        <p:txBody>
          <a:bodyPr lIns="0" tIns="0" rIns="0" bIns="0">
            <a:noAutofit/>
          </a:bodyPr>
          <a:lstStyle/>
          <a:p>
            <a:pPr>
              <a:lnSpc>
                <a:spcPts val="2234"/>
              </a:lnSpc>
              <a:spcBef>
                <a:spcPts val="2238"/>
              </a:spcBef>
            </a:pPr>
            <a:r>
              <a:rPr lang="en-US" sz="2400" dirty="0">
                <a:latin typeface="Calibri"/>
              </a:rPr>
              <a:t>In his 70s, Ray had his last job at </a:t>
            </a:r>
            <a:r>
              <a:rPr lang="en-US" sz="2400" dirty="0" err="1">
                <a:latin typeface="Calibri"/>
              </a:rPr>
              <a:t>Chadstone</a:t>
            </a:r>
            <a:r>
              <a:rPr lang="en-US" sz="2400" dirty="0">
                <a:latin typeface="Calibri"/>
              </a:rPr>
              <a:t> Shopping Centre in a camera shop.</a:t>
            </a:r>
          </a:p>
        </p:txBody>
      </p:sp>
      <p:sp>
        <p:nvSpPr>
          <p:cNvPr id="8" name="Footer Placeholder 5">
            <a:extLst>
              <a:ext uri="{FF2B5EF4-FFF2-40B4-BE49-F238E27FC236}">
                <a16:creationId xmlns:a16="http://schemas.microsoft.com/office/drawing/2014/main" id="{732F3E4A-4F6E-2F46-B3C2-2DF2CD37E49B}"/>
              </a:ext>
            </a:extLst>
          </p:cNvPr>
          <p:cNvSpPr txBox="1">
            <a:spLocks/>
          </p:cNvSpPr>
          <p:nvPr/>
        </p:nvSpPr>
        <p:spPr>
          <a:xfrm>
            <a:off x="446604" y="9928098"/>
            <a:ext cx="6362213" cy="4959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0552" y="3183467"/>
            <a:ext cx="6899919" cy="37949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ectangle 2"/>
          <p:cNvSpPr/>
          <p:nvPr/>
        </p:nvSpPr>
        <p:spPr>
          <a:xfrm>
            <a:off x="867575" y="491067"/>
            <a:ext cx="4005751" cy="1631584"/>
          </a:xfrm>
          <a:prstGeom prst="rect">
            <a:avLst/>
          </a:prstGeom>
        </p:spPr>
        <p:txBody>
          <a:bodyPr wrap="none" lIns="0" tIns="0" rIns="0" bIns="0">
            <a:noAutofit/>
          </a:bodyPr>
          <a:lstStyle/>
          <a:p>
            <a:r>
              <a:rPr lang="en-US" sz="3600" b="1" dirty="0">
                <a:latin typeface="Calibri"/>
              </a:rPr>
              <a:t>My Grandfather, Ray</a:t>
            </a:r>
          </a:p>
        </p:txBody>
      </p:sp>
      <p:sp>
        <p:nvSpPr>
          <p:cNvPr id="4" name="Rectangle 3"/>
          <p:cNvSpPr/>
          <p:nvPr/>
        </p:nvSpPr>
        <p:spPr>
          <a:xfrm>
            <a:off x="1121574" y="7631337"/>
            <a:ext cx="5861039" cy="741425"/>
          </a:xfrm>
          <a:prstGeom prst="rect">
            <a:avLst/>
          </a:prstGeom>
        </p:spPr>
        <p:txBody>
          <a:bodyPr lIns="0" tIns="0" rIns="0" bIns="0">
            <a:noAutofit/>
          </a:bodyPr>
          <a:lstStyle/>
          <a:p>
            <a:pPr>
              <a:lnSpc>
                <a:spcPts val="2234"/>
              </a:lnSpc>
            </a:pPr>
            <a:r>
              <a:rPr lang="en-US" sz="2400" dirty="0">
                <a:latin typeface="Calibri"/>
              </a:rPr>
              <a:t>Photo: Ray and family on his 80</a:t>
            </a:r>
            <a:r>
              <a:rPr lang="en-US" sz="2400" baseline="30000" dirty="0">
                <a:latin typeface="Calibri"/>
              </a:rPr>
              <a:t>th </a:t>
            </a:r>
            <a:r>
              <a:rPr lang="en-US" sz="2400" dirty="0">
                <a:latin typeface="Calibri"/>
              </a:rPr>
              <a:t>birthday, 1971.</a:t>
            </a:r>
          </a:p>
        </p:txBody>
      </p:sp>
      <p:sp>
        <p:nvSpPr>
          <p:cNvPr id="7" name="Footer Placeholder 5">
            <a:extLst>
              <a:ext uri="{FF2B5EF4-FFF2-40B4-BE49-F238E27FC236}">
                <a16:creationId xmlns:a16="http://schemas.microsoft.com/office/drawing/2014/main" id="{FA551A65-C48C-3B4B-9681-D1A91BF1DED3}"/>
              </a:ext>
            </a:extLst>
          </p:cNvPr>
          <p:cNvSpPr txBox="1">
            <a:spLocks/>
          </p:cNvSpPr>
          <p:nvPr/>
        </p:nvSpPr>
        <p:spPr>
          <a:xfrm>
            <a:off x="532320" y="9906338"/>
            <a:ext cx="4341006" cy="7414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AF01F8B-E40D-EA4D-9583-B569BA2FA879}"/>
              </a:ext>
            </a:extLst>
          </p:cNvPr>
          <p:cNvSpPr txBox="1">
            <a:spLocks/>
          </p:cNvSpPr>
          <p:nvPr/>
        </p:nvSpPr>
        <p:spPr>
          <a:xfrm>
            <a:off x="471748" y="9980902"/>
            <a:ext cx="4273271" cy="7109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pic>
        <p:nvPicPr>
          <p:cNvPr id="3" name="Picture 2" descr="A picture containing drawing&#10;&#10;Description automatically generated">
            <a:extLst>
              <a:ext uri="{FF2B5EF4-FFF2-40B4-BE49-F238E27FC236}">
                <a16:creationId xmlns:a16="http://schemas.microsoft.com/office/drawing/2014/main" id="{FB0D8EAE-A1CE-EF4B-8841-98B6B55A54DF}"/>
              </a:ext>
            </a:extLst>
          </p:cNvPr>
          <p:cNvPicPr/>
          <p:nvPr/>
        </p:nvPicPr>
        <p:blipFill>
          <a:blip r:embed="rId2" cstate="screen">
            <a:extLst>
              <a:ext uri="{28A0092B-C50C-407E-A947-70E740481C1C}">
                <a14:useLocalDpi xmlns:a14="http://schemas.microsoft.com/office/drawing/2010/main"/>
              </a:ext>
            </a:extLst>
          </a:blip>
          <a:stretch>
            <a:fillRect/>
          </a:stretch>
        </p:blipFill>
        <p:spPr>
          <a:xfrm>
            <a:off x="471748" y="495565"/>
            <a:ext cx="1445420" cy="562143"/>
          </a:xfrm>
          <a:prstGeom prst="rect">
            <a:avLst/>
          </a:prstGeom>
        </p:spPr>
      </p:pic>
    </p:spTree>
    <p:extLst>
      <p:ext uri="{BB962C8B-B14F-4D97-AF65-F5344CB8AC3E}">
        <p14:creationId xmlns:p14="http://schemas.microsoft.com/office/powerpoint/2010/main" val="2881434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7426" t="9091"/>
          <a:stretch/>
        </p:blipFill>
        <p:spPr>
          <a:xfrm>
            <a:off x="33344" y="3982824"/>
            <a:ext cx="7596173" cy="5373154"/>
          </a:xfrm>
          <a:prstGeom prst="rect">
            <a:avLst/>
          </a:prstGeom>
        </p:spPr>
      </p:pic>
      <p:sp>
        <p:nvSpPr>
          <p:cNvPr id="12" name="Freeform: Shape 1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01381" y="2657753"/>
            <a:ext cx="3494807" cy="4575787"/>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9681">
              <a:defRPr/>
            </a:pPr>
            <a:endParaRPr lang="en-US" sz="1279">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05655" y="2659324"/>
            <a:ext cx="3390533" cy="4430577"/>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9681">
              <a:defRPr/>
            </a:pPr>
            <a:endParaRPr lang="en-US" sz="1279" dirty="0">
              <a:solidFill>
                <a:prstClr val="white"/>
              </a:solidFill>
              <a:latin typeface="Calibri" panose="020F0502020204030204"/>
            </a:endParaRPr>
          </a:p>
        </p:txBody>
      </p:sp>
      <p:sp>
        <p:nvSpPr>
          <p:cNvPr id="3" name="Rectangle 2"/>
          <p:cNvSpPr/>
          <p:nvPr/>
        </p:nvSpPr>
        <p:spPr>
          <a:xfrm>
            <a:off x="1569282" y="628110"/>
            <a:ext cx="4831518" cy="1025837"/>
          </a:xfrm>
          <a:prstGeom prst="rect">
            <a:avLst/>
          </a:prstGeom>
        </p:spPr>
        <p:txBody>
          <a:bodyPr vert="horz" lIns="64965" tIns="32483" rIns="64965" bIns="32483" rtlCol="0" anchor="ctr">
            <a:noAutofit/>
          </a:bodyPr>
          <a:lstStyle/>
          <a:p>
            <a:pPr>
              <a:lnSpc>
                <a:spcPct val="90000"/>
              </a:lnSpc>
              <a:spcBef>
                <a:spcPct val="0"/>
              </a:spcBef>
              <a:spcAft>
                <a:spcPts val="746"/>
              </a:spcAft>
            </a:pPr>
            <a:r>
              <a:rPr lang="en-US" sz="3600" b="1" dirty="0">
                <a:latin typeface="+mj-lt"/>
                <a:ea typeface="+mj-ea"/>
                <a:cs typeface="+mj-cs"/>
              </a:rPr>
              <a:t>My Grandfather, Ray</a:t>
            </a:r>
          </a:p>
        </p:txBody>
      </p:sp>
      <p:sp>
        <p:nvSpPr>
          <p:cNvPr id="4" name="Rectangle 3"/>
          <p:cNvSpPr/>
          <p:nvPr/>
        </p:nvSpPr>
        <p:spPr>
          <a:xfrm>
            <a:off x="1047325" y="1693883"/>
            <a:ext cx="6142403" cy="2157793"/>
          </a:xfrm>
          <a:prstGeom prst="rect">
            <a:avLst/>
          </a:prstGeom>
        </p:spPr>
        <p:txBody>
          <a:bodyPr vert="horz" lIns="64965" tIns="32483" rIns="64965" bIns="32483" rtlCol="0" anchor="t">
            <a:normAutofit/>
          </a:bodyPr>
          <a:lstStyle/>
          <a:p>
            <a:pPr>
              <a:lnSpc>
                <a:spcPct val="90000"/>
              </a:lnSpc>
              <a:spcBef>
                <a:spcPts val="1044"/>
              </a:spcBef>
              <a:spcAft>
                <a:spcPts val="298"/>
              </a:spcAft>
            </a:pPr>
            <a:r>
              <a:rPr lang="en-US" sz="2400" dirty="0"/>
              <a:t>My grandfather, Ray, had an interesting life.</a:t>
            </a:r>
          </a:p>
          <a:p>
            <a:pPr>
              <a:lnSpc>
                <a:spcPct val="90000"/>
              </a:lnSpc>
              <a:spcBef>
                <a:spcPts val="1044"/>
              </a:spcBef>
              <a:spcAft>
                <a:spcPts val="298"/>
              </a:spcAft>
            </a:pPr>
            <a:r>
              <a:rPr lang="en-US" sz="2400" dirty="0"/>
              <a:t>Ray was born in East Brunswick in 1891, the second of five children - 4 boys and 1 girl.</a:t>
            </a:r>
          </a:p>
        </p:txBody>
      </p:sp>
      <p:sp>
        <p:nvSpPr>
          <p:cNvPr id="5" name="Rectangle 4"/>
          <p:cNvSpPr/>
          <p:nvPr/>
        </p:nvSpPr>
        <p:spPr>
          <a:xfrm>
            <a:off x="1047325" y="3203158"/>
            <a:ext cx="5715033" cy="1233174"/>
          </a:xfrm>
          <a:prstGeom prst="rect">
            <a:avLst/>
          </a:prstGeom>
        </p:spPr>
        <p:txBody>
          <a:bodyPr lIns="0" tIns="0" rIns="0" bIns="0">
            <a:noAutofit/>
          </a:bodyPr>
          <a:lstStyle/>
          <a:p>
            <a:pPr>
              <a:lnSpc>
                <a:spcPts val="2217"/>
              </a:lnSpc>
              <a:spcBef>
                <a:spcPts val="298"/>
              </a:spcBef>
              <a:spcAft>
                <a:spcPts val="298"/>
              </a:spcAft>
            </a:pPr>
            <a:r>
              <a:rPr lang="en-US" sz="2400" dirty="0">
                <a:latin typeface="Calibri"/>
              </a:rPr>
              <a:t>Early in the 20</a:t>
            </a:r>
            <a:r>
              <a:rPr lang="en-US" sz="2400" baseline="30000" dirty="0">
                <a:latin typeface="Calibri"/>
              </a:rPr>
              <a:t>th</a:t>
            </a:r>
            <a:r>
              <a:rPr lang="en-US" sz="2400" dirty="0">
                <a:latin typeface="Calibri"/>
              </a:rPr>
              <a:t> century, the family moved to a farm at </a:t>
            </a:r>
            <a:r>
              <a:rPr lang="en-US" sz="2400" dirty="0" err="1">
                <a:latin typeface="Calibri"/>
              </a:rPr>
              <a:t>Wonyip</a:t>
            </a:r>
            <a:r>
              <a:rPr lang="en-US" sz="2400" dirty="0">
                <a:latin typeface="Calibri"/>
              </a:rPr>
              <a:t> in Gippsland, Victoria.</a:t>
            </a:r>
          </a:p>
        </p:txBody>
      </p:sp>
      <p:sp>
        <p:nvSpPr>
          <p:cNvPr id="6" name="Rectangle 5"/>
          <p:cNvSpPr/>
          <p:nvPr/>
        </p:nvSpPr>
        <p:spPr>
          <a:xfrm>
            <a:off x="4985139" y="4815546"/>
            <a:ext cx="2042194" cy="1314265"/>
          </a:xfrm>
          <a:prstGeom prst="rect">
            <a:avLst/>
          </a:prstGeom>
        </p:spPr>
        <p:txBody>
          <a:bodyPr lIns="0" tIns="0" rIns="0" bIns="0">
            <a:noAutofit/>
          </a:bodyPr>
          <a:lstStyle/>
          <a:p>
            <a:pPr>
              <a:lnSpc>
                <a:spcPts val="2217"/>
              </a:lnSpc>
              <a:spcBef>
                <a:spcPts val="298"/>
              </a:spcBef>
            </a:pPr>
            <a:r>
              <a:rPr lang="en-US" sz="2000" dirty="0">
                <a:latin typeface="Calibri"/>
              </a:rPr>
              <a:t>An early photo Ray took of his home in Gippsland.</a:t>
            </a:r>
          </a:p>
        </p:txBody>
      </p:sp>
      <p:sp>
        <p:nvSpPr>
          <p:cNvPr id="7" name="Footer Placeholder 5">
            <a:extLst>
              <a:ext uri="{FF2B5EF4-FFF2-40B4-BE49-F238E27FC236}">
                <a16:creationId xmlns:a16="http://schemas.microsoft.com/office/drawing/2014/main" id="{4B54D63B-30F7-0345-A764-697BF23BC49C}"/>
              </a:ext>
            </a:extLst>
          </p:cNvPr>
          <p:cNvSpPr txBox="1">
            <a:spLocks/>
          </p:cNvSpPr>
          <p:nvPr/>
        </p:nvSpPr>
        <p:spPr>
          <a:xfrm>
            <a:off x="180195" y="7616273"/>
            <a:ext cx="3938332" cy="57039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26"/>
              </a:spcAft>
            </a:pPr>
            <a:r>
              <a:rPr lang="en-US" sz="995" dirty="0">
                <a:solidFill>
                  <a:schemeClr val="bg1">
                    <a:lumMod val="65000"/>
                  </a:schemeClr>
                </a:solidFill>
              </a:rPr>
              <a:t>Rotary Club of Canterbury: Let’s Stay Connected Project</a:t>
            </a:r>
            <a:endParaRPr lang="en-US" sz="995">
              <a:solidFill>
                <a:schemeClr val="bg1">
                  <a:lumMod val="65000"/>
                </a:schemeClr>
              </a:solidFill>
            </a:endParaRPr>
          </a:p>
        </p:txBody>
      </p:sp>
      <p:sp>
        <p:nvSpPr>
          <p:cNvPr id="10" name="Footer Placeholder 5">
            <a:extLst>
              <a:ext uri="{FF2B5EF4-FFF2-40B4-BE49-F238E27FC236}">
                <a16:creationId xmlns:a16="http://schemas.microsoft.com/office/drawing/2014/main" id="{4BBC0E15-73EE-C341-8E6A-1C14CE017277}"/>
              </a:ext>
            </a:extLst>
          </p:cNvPr>
          <p:cNvSpPr txBox="1">
            <a:spLocks/>
          </p:cNvSpPr>
          <p:nvPr/>
        </p:nvSpPr>
        <p:spPr>
          <a:xfrm>
            <a:off x="287770" y="9971604"/>
            <a:ext cx="4717817" cy="89538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5402" y="3670737"/>
            <a:ext cx="6045299" cy="4366780"/>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15"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7723" y="4234717"/>
            <a:ext cx="4594309" cy="3799048"/>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17"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6604" y="4054643"/>
            <a:ext cx="5006758" cy="3982873"/>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19"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0" y="3084248"/>
            <a:ext cx="6438955" cy="4953270"/>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21"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306" y="7500303"/>
            <a:ext cx="314530" cy="533968"/>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23"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0" y="2612806"/>
            <a:ext cx="6910750" cy="5424710"/>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25"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0" y="2657825"/>
            <a:ext cx="658731" cy="481446"/>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27"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306" y="2654073"/>
            <a:ext cx="370908" cy="276363"/>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29"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0" y="2657826"/>
            <a:ext cx="222544" cy="167567"/>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31"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81027" y="2657825"/>
            <a:ext cx="3606211" cy="5364686"/>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33"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753847" y="2661576"/>
            <a:ext cx="1838713" cy="2002066"/>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3" name="Rectangle 2"/>
          <p:cNvSpPr/>
          <p:nvPr/>
        </p:nvSpPr>
        <p:spPr>
          <a:xfrm>
            <a:off x="658071" y="824275"/>
            <a:ext cx="6655567" cy="1257066"/>
          </a:xfrm>
          <a:prstGeom prst="rect">
            <a:avLst/>
          </a:prstGeom>
        </p:spPr>
        <p:txBody>
          <a:bodyPr vert="horz" lIns="64965" tIns="32483" rIns="64965" bIns="32483" rtlCol="0" anchor="b">
            <a:normAutofit lnSpcReduction="10000"/>
          </a:bodyPr>
          <a:lstStyle/>
          <a:p>
            <a:pPr>
              <a:lnSpc>
                <a:spcPct val="90000"/>
              </a:lnSpc>
              <a:spcBef>
                <a:spcPct val="0"/>
              </a:spcBef>
            </a:pPr>
            <a:endParaRPr lang="en-US" sz="2400" b="1" dirty="0">
              <a:latin typeface="+mj-lt"/>
              <a:ea typeface="+mj-ea"/>
              <a:cs typeface="+mj-cs"/>
            </a:endParaRPr>
          </a:p>
          <a:p>
            <a:pPr>
              <a:lnSpc>
                <a:spcPct val="90000"/>
              </a:lnSpc>
              <a:spcBef>
                <a:spcPct val="0"/>
              </a:spcBef>
              <a:spcAft>
                <a:spcPts val="895"/>
              </a:spcAft>
            </a:pPr>
            <a:r>
              <a:rPr lang="en-US" sz="2400" dirty="0">
                <a:latin typeface="+mj-lt"/>
                <a:ea typeface="+mj-ea"/>
                <a:cs typeface="+mj-cs"/>
              </a:rPr>
              <a:t>In September 1914, soon after World War I broke out, Ray and his younger brother, Cliff, enlisted in the AIF.</a:t>
            </a:r>
          </a:p>
        </p:txBody>
      </p:sp>
      <p:sp>
        <p:nvSpPr>
          <p:cNvPr id="35"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3445" y="2657826"/>
            <a:ext cx="1349115" cy="1064183"/>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37"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34714" y="2657825"/>
            <a:ext cx="557845" cy="418920"/>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4965" tIns="32483" rIns="64965" bIns="32483" numCol="1" anchor="t" anchorCtr="0" compatLnSpc="1">
            <a:prstTxWarp prst="textNoShape">
              <a:avLst/>
            </a:prstTxWarp>
          </a:bodyPr>
          <a:lstStyle/>
          <a:p>
            <a:endParaRPr lang="en-US" sz="1279"/>
          </a:p>
        </p:txBody>
      </p:sp>
      <p:sp>
        <p:nvSpPr>
          <p:cNvPr id="39" name="Freeform: Shape 38">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468580" y="4397133"/>
            <a:ext cx="2753092" cy="3337352"/>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24841">
              <a:defRPr/>
            </a:pPr>
            <a:endParaRPr lang="en-US" sz="1279">
              <a:solidFill>
                <a:prstClr val="white"/>
              </a:solidFill>
              <a:latin typeface="Rockwell" panose="02060603020205020403"/>
            </a:endParaRPr>
          </a:p>
        </p:txBody>
      </p:sp>
      <p:pic>
        <p:nvPicPr>
          <p:cNvPr id="2" name="Picture 1"/>
          <p:cNvPicPr>
            <a:picLocks noChangeAspect="1"/>
          </p:cNvPicPr>
          <p:nvPr/>
        </p:nvPicPr>
        <p:blipFill rotWithShape="1">
          <a:blip r:embed="rId3"/>
          <a:srcRect l="9215" r="3567" b="2"/>
          <a:stretch/>
        </p:blipFill>
        <p:spPr>
          <a:xfrm>
            <a:off x="626518" y="2975238"/>
            <a:ext cx="5521294" cy="477940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4" name="Rectangle 3"/>
          <p:cNvSpPr/>
          <p:nvPr/>
        </p:nvSpPr>
        <p:spPr>
          <a:xfrm>
            <a:off x="698949" y="8739514"/>
            <a:ext cx="3099145" cy="570393"/>
          </a:xfrm>
          <a:prstGeom prst="rect">
            <a:avLst/>
          </a:prstGeom>
        </p:spPr>
        <p:txBody>
          <a:bodyPr wrap="none" lIns="0" tIns="0" rIns="0" bIns="0">
            <a:noAutofit/>
          </a:bodyPr>
          <a:lstStyle/>
          <a:p>
            <a:pPr>
              <a:spcAft>
                <a:spcPts val="426"/>
              </a:spcAft>
            </a:pPr>
            <a:r>
              <a:rPr lang="en-US" sz="2400" dirty="0">
                <a:latin typeface="Calibri"/>
              </a:rPr>
              <a:t>Ray was 23, Cliff was 22 years old.</a:t>
            </a:r>
          </a:p>
        </p:txBody>
      </p:sp>
      <p:sp>
        <p:nvSpPr>
          <p:cNvPr id="5" name="Rectangle 4"/>
          <p:cNvSpPr/>
          <p:nvPr/>
        </p:nvSpPr>
        <p:spPr>
          <a:xfrm>
            <a:off x="707338" y="7808126"/>
            <a:ext cx="2965124" cy="473240"/>
          </a:xfrm>
          <a:prstGeom prst="rect">
            <a:avLst/>
          </a:prstGeom>
        </p:spPr>
        <p:txBody>
          <a:bodyPr wrap="none" lIns="0" tIns="0" rIns="0" bIns="0">
            <a:noAutofit/>
          </a:bodyPr>
          <a:lstStyle/>
          <a:p>
            <a:pPr>
              <a:spcBef>
                <a:spcPts val="746"/>
              </a:spcBef>
              <a:spcAft>
                <a:spcPts val="8952"/>
              </a:spcAft>
            </a:pPr>
            <a:r>
              <a:rPr lang="en-US" sz="2400" dirty="0">
                <a:latin typeface="Calibri"/>
              </a:rPr>
              <a:t>Photo: Cliff on left; Ray on right.</a:t>
            </a:r>
          </a:p>
        </p:txBody>
      </p:sp>
      <p:sp>
        <p:nvSpPr>
          <p:cNvPr id="6" name="Rectangle 5"/>
          <p:cNvSpPr/>
          <p:nvPr/>
        </p:nvSpPr>
        <p:spPr>
          <a:xfrm>
            <a:off x="4306957" y="2271636"/>
            <a:ext cx="2755809" cy="1064183"/>
          </a:xfrm>
          <a:prstGeom prst="rect">
            <a:avLst/>
          </a:prstGeom>
        </p:spPr>
        <p:txBody>
          <a:bodyPr lIns="0" tIns="0" rIns="0" bIns="0">
            <a:noAutofit/>
          </a:bodyPr>
          <a:lstStyle/>
          <a:p>
            <a:pPr>
              <a:lnSpc>
                <a:spcPts val="2251"/>
              </a:lnSpc>
              <a:spcBef>
                <a:spcPts val="8952"/>
              </a:spcBef>
            </a:pPr>
            <a:r>
              <a:rPr lang="en-US" sz="2400" dirty="0">
                <a:latin typeface="Calibri"/>
              </a:rPr>
              <a:t>Ray and Cliff were assigned to the 9</a:t>
            </a:r>
            <a:r>
              <a:rPr lang="en-US" sz="2400" baseline="30000" dirty="0">
                <a:latin typeface="Calibri"/>
              </a:rPr>
              <a:t>th</a:t>
            </a:r>
            <a:r>
              <a:rPr lang="en-US" sz="2400" dirty="0">
                <a:latin typeface="Calibri"/>
              </a:rPr>
              <a:t> Light Horse Regiment.</a:t>
            </a:r>
          </a:p>
        </p:txBody>
      </p:sp>
      <p:sp>
        <p:nvSpPr>
          <p:cNvPr id="8" name="Footer Placeholder 5">
            <a:extLst>
              <a:ext uri="{FF2B5EF4-FFF2-40B4-BE49-F238E27FC236}">
                <a16:creationId xmlns:a16="http://schemas.microsoft.com/office/drawing/2014/main" id="{B2212816-3E8A-8842-8E59-5FA96E525AE3}"/>
              </a:ext>
            </a:extLst>
          </p:cNvPr>
          <p:cNvSpPr txBox="1">
            <a:spLocks/>
          </p:cNvSpPr>
          <p:nvPr/>
        </p:nvSpPr>
        <p:spPr>
          <a:xfrm>
            <a:off x="316835" y="9867538"/>
            <a:ext cx="4559965" cy="7395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26"/>
              </a:spcAft>
            </a:pPr>
            <a:r>
              <a:rPr lang="en-US" sz="1400" dirty="0">
                <a:solidFill>
                  <a:schemeClr val="bg1">
                    <a:lumMod val="65000"/>
                  </a:schemeClr>
                </a:solidFill>
              </a:rPr>
              <a:t>Rotary Club of Canterbury: Let’s Stay Connected Project</a:t>
            </a:r>
          </a:p>
        </p:txBody>
      </p:sp>
      <p:sp>
        <p:nvSpPr>
          <p:cNvPr id="9" name="TextBox 8">
            <a:extLst>
              <a:ext uri="{FF2B5EF4-FFF2-40B4-BE49-F238E27FC236}">
                <a16:creationId xmlns:a16="http://schemas.microsoft.com/office/drawing/2014/main" id="{E7A310B3-1C12-F544-AD4A-52B839E89A1B}"/>
              </a:ext>
            </a:extLst>
          </p:cNvPr>
          <p:cNvSpPr txBox="1"/>
          <p:nvPr/>
        </p:nvSpPr>
        <p:spPr>
          <a:xfrm>
            <a:off x="626518" y="389641"/>
            <a:ext cx="2891646" cy="646331"/>
          </a:xfrm>
          <a:prstGeom prst="rect">
            <a:avLst/>
          </a:prstGeom>
          <a:noFill/>
        </p:spPr>
        <p:txBody>
          <a:bodyPr wrap="square" rtlCol="0">
            <a:spAutoFit/>
          </a:bodyPr>
          <a:lstStyle/>
          <a:p>
            <a:r>
              <a:rPr lang="en-US" sz="3600" b="1" dirty="0"/>
              <a:t>Enlistment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659326"/>
            <a:ext cx="7596187" cy="53731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9"/>
          </a:p>
        </p:txBody>
      </p:sp>
      <p:pic>
        <p:nvPicPr>
          <p:cNvPr id="2" name="Picture 1"/>
          <p:cNvPicPr>
            <a:picLocks noChangeAspect="1"/>
          </p:cNvPicPr>
          <p:nvPr/>
        </p:nvPicPr>
        <p:blipFill rotWithShape="1">
          <a:blip r:embed="rId3"/>
          <a:srcRect t="23329" r="2" b="39185"/>
          <a:stretch/>
        </p:blipFill>
        <p:spPr>
          <a:xfrm>
            <a:off x="2958419" y="2609176"/>
            <a:ext cx="4640469" cy="2686580"/>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rotWithShape="1">
          <a:blip r:embed="rId4"/>
          <a:srcRect l="1676" r="2892" b="-1"/>
          <a:stretch/>
        </p:blipFill>
        <p:spPr>
          <a:xfrm>
            <a:off x="3042354" y="5396056"/>
            <a:ext cx="4553834" cy="2636431"/>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useBgFill="1">
        <p:nvSpPr>
          <p:cNvPr id="16" name="Freeform: Shape 15">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659326"/>
            <a:ext cx="3798094" cy="5373161"/>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49681">
              <a:defRPr/>
            </a:pPr>
            <a:endParaRPr lang="en-US" sz="1279">
              <a:solidFill>
                <a:prstClr val="white"/>
              </a:solidFill>
              <a:latin typeface="Calibri" panose="020F0502020204030204"/>
            </a:endParaRPr>
          </a:p>
        </p:txBody>
      </p:sp>
      <p:sp useBgFill="1">
        <p:nvSpPr>
          <p:cNvPr id="18" name="Freeform: Shape 17">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659326"/>
            <a:ext cx="3792693" cy="5373161"/>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49681">
              <a:defRPr/>
            </a:pPr>
            <a:endParaRPr lang="en-US" sz="1279">
              <a:solidFill>
                <a:prstClr val="white"/>
              </a:solidFill>
              <a:latin typeface="Calibri" panose="020F0502020204030204"/>
            </a:endParaRPr>
          </a:p>
        </p:txBody>
      </p:sp>
      <p:sp>
        <p:nvSpPr>
          <p:cNvPr id="4" name="Rectangle 3"/>
          <p:cNvSpPr/>
          <p:nvPr/>
        </p:nvSpPr>
        <p:spPr>
          <a:xfrm>
            <a:off x="743410" y="784426"/>
            <a:ext cx="3086763" cy="637973"/>
          </a:xfrm>
          <a:prstGeom prst="rect">
            <a:avLst/>
          </a:prstGeom>
        </p:spPr>
        <p:txBody>
          <a:bodyPr vert="horz" lIns="64965" tIns="32483" rIns="64965" bIns="32483" rtlCol="0" anchor="b">
            <a:normAutofit/>
          </a:bodyPr>
          <a:lstStyle/>
          <a:p>
            <a:pPr>
              <a:lnSpc>
                <a:spcPct val="90000"/>
              </a:lnSpc>
              <a:spcBef>
                <a:spcPct val="0"/>
              </a:spcBef>
              <a:spcAft>
                <a:spcPts val="426"/>
              </a:spcAft>
            </a:pPr>
            <a:r>
              <a:rPr lang="en-US" sz="4000" b="1" dirty="0">
                <a:latin typeface="+mj-lt"/>
                <a:ea typeface="+mj-ea"/>
                <a:cs typeface="+mj-cs"/>
              </a:rPr>
              <a:t>Egypt</a:t>
            </a:r>
          </a:p>
        </p:txBody>
      </p:sp>
      <p:sp>
        <p:nvSpPr>
          <p:cNvPr id="20" name="Rectangle 19">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6757" y="2987515"/>
            <a:ext cx="114628" cy="438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9">
              <a:solidFill>
                <a:prstClr val="white"/>
              </a:solidFill>
              <a:latin typeface="Avenir Next LT Pro"/>
            </a:endParaRPr>
          </a:p>
        </p:txBody>
      </p:sp>
      <p:sp>
        <p:nvSpPr>
          <p:cNvPr id="22" name="Rectangle 21">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31" y="6154558"/>
            <a:ext cx="3127118" cy="14329"/>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9681">
              <a:defRPr/>
            </a:pPr>
            <a:endParaRPr lang="en-US" sz="1279">
              <a:solidFill>
                <a:prstClr val="white"/>
              </a:solidFill>
              <a:latin typeface="Calibri" panose="020F0502020204030204"/>
            </a:endParaRPr>
          </a:p>
        </p:txBody>
      </p:sp>
      <p:sp>
        <p:nvSpPr>
          <p:cNvPr id="5" name="Rectangle 4"/>
          <p:cNvSpPr/>
          <p:nvPr/>
        </p:nvSpPr>
        <p:spPr>
          <a:xfrm>
            <a:off x="394665" y="3504973"/>
            <a:ext cx="3003364" cy="2636423"/>
          </a:xfrm>
          <a:prstGeom prst="rect">
            <a:avLst/>
          </a:prstGeom>
        </p:spPr>
        <p:txBody>
          <a:bodyPr wrap="none" lIns="0" tIns="0" rIns="0" bIns="0">
            <a:noAutofit/>
          </a:bodyPr>
          <a:lstStyle/>
          <a:p>
            <a:pPr>
              <a:spcAft>
                <a:spcPts val="426"/>
              </a:spcAft>
            </a:pPr>
            <a:r>
              <a:rPr lang="en-US" sz="2400" dirty="0">
                <a:latin typeface="Calibri"/>
              </a:rPr>
              <a:t>After training, they</a:t>
            </a:r>
          </a:p>
          <a:p>
            <a:pPr>
              <a:spcAft>
                <a:spcPts val="426"/>
              </a:spcAft>
            </a:pPr>
            <a:r>
              <a:rPr lang="en-US" sz="2400" dirty="0"/>
              <a:t>embarked for</a:t>
            </a:r>
          </a:p>
          <a:p>
            <a:pPr>
              <a:spcAft>
                <a:spcPts val="426"/>
              </a:spcAft>
            </a:pPr>
            <a:r>
              <a:rPr lang="en-US" sz="2400" dirty="0"/>
              <a:t>Egypt before going on</a:t>
            </a:r>
          </a:p>
          <a:p>
            <a:pPr>
              <a:spcAft>
                <a:spcPts val="426"/>
              </a:spcAft>
            </a:pPr>
            <a:r>
              <a:rPr lang="en-US" sz="2400" dirty="0"/>
              <a:t>to Gallipoli.</a:t>
            </a:r>
          </a:p>
          <a:p>
            <a:pPr>
              <a:spcAft>
                <a:spcPts val="426"/>
              </a:spcAft>
            </a:pPr>
            <a:endParaRPr lang="en-US" sz="2400" dirty="0">
              <a:latin typeface="Calibri"/>
            </a:endParaRPr>
          </a:p>
        </p:txBody>
      </p:sp>
      <p:sp>
        <p:nvSpPr>
          <p:cNvPr id="6" name="Rectangle 5"/>
          <p:cNvSpPr/>
          <p:nvPr/>
        </p:nvSpPr>
        <p:spPr>
          <a:xfrm>
            <a:off x="304731" y="6586971"/>
            <a:ext cx="3431849" cy="838472"/>
          </a:xfrm>
          <a:prstGeom prst="rect">
            <a:avLst/>
          </a:prstGeom>
        </p:spPr>
        <p:txBody>
          <a:bodyPr wrap="none" lIns="0" tIns="0" rIns="0" bIns="0">
            <a:noAutofit/>
          </a:bodyPr>
          <a:lstStyle/>
          <a:p>
            <a:pPr>
              <a:spcAft>
                <a:spcPts val="426"/>
              </a:spcAft>
            </a:pPr>
            <a:r>
              <a:rPr lang="en-US" sz="2400" dirty="0">
                <a:latin typeface="Calibri"/>
              </a:rPr>
              <a:t>Ray was a keen</a:t>
            </a:r>
          </a:p>
          <a:p>
            <a:pPr>
              <a:spcAft>
                <a:spcPts val="426"/>
              </a:spcAft>
            </a:pPr>
            <a:r>
              <a:rPr lang="en-US" sz="2400" dirty="0"/>
              <a:t>photographer all his life.</a:t>
            </a:r>
            <a:endParaRPr lang="en-US" sz="2400" dirty="0">
              <a:latin typeface="Calibri"/>
            </a:endParaRPr>
          </a:p>
        </p:txBody>
      </p:sp>
      <p:sp>
        <p:nvSpPr>
          <p:cNvPr id="7" name="Rectangle 6"/>
          <p:cNvSpPr/>
          <p:nvPr/>
        </p:nvSpPr>
        <p:spPr>
          <a:xfrm>
            <a:off x="3792694" y="8448428"/>
            <a:ext cx="3127118" cy="1043018"/>
          </a:xfrm>
          <a:prstGeom prst="rect">
            <a:avLst/>
          </a:prstGeom>
        </p:spPr>
        <p:txBody>
          <a:bodyPr wrap="none" lIns="0" tIns="0" rIns="0" bIns="0">
            <a:noAutofit/>
          </a:bodyPr>
          <a:lstStyle/>
          <a:p>
            <a:pPr>
              <a:spcAft>
                <a:spcPts val="426"/>
              </a:spcAft>
            </a:pPr>
            <a:r>
              <a:rPr lang="en-US" sz="2400" dirty="0">
                <a:latin typeface="Calibri"/>
              </a:rPr>
              <a:t>These photos were taken by</a:t>
            </a:r>
          </a:p>
          <a:p>
            <a:pPr>
              <a:spcAft>
                <a:spcPts val="426"/>
              </a:spcAft>
            </a:pPr>
            <a:r>
              <a:rPr lang="en-US" sz="2400" dirty="0"/>
              <a:t>Ray in Egypt 1915.</a:t>
            </a:r>
            <a:endParaRPr lang="en-US" sz="2400" dirty="0">
              <a:latin typeface="Calibri"/>
            </a:endParaRPr>
          </a:p>
        </p:txBody>
      </p:sp>
      <p:sp>
        <p:nvSpPr>
          <p:cNvPr id="9" name="Footer Placeholder 5">
            <a:extLst>
              <a:ext uri="{FF2B5EF4-FFF2-40B4-BE49-F238E27FC236}">
                <a16:creationId xmlns:a16="http://schemas.microsoft.com/office/drawing/2014/main" id="{151EA6C6-A381-5A41-87A7-82527376EAC4}"/>
              </a:ext>
            </a:extLst>
          </p:cNvPr>
          <p:cNvSpPr txBox="1">
            <a:spLocks/>
          </p:cNvSpPr>
          <p:nvPr/>
        </p:nvSpPr>
        <p:spPr>
          <a:xfrm>
            <a:off x="304731" y="9907388"/>
            <a:ext cx="5266336" cy="5574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26"/>
              </a:spcAft>
            </a:pPr>
            <a:r>
              <a:rPr lang="en-US" sz="1400" dirty="0">
                <a:solidFill>
                  <a:schemeClr val="bg1">
                    <a:lumMod val="65000"/>
                  </a:schemeClr>
                </a:solidFill>
              </a:rPr>
              <a:t>Rotary Club of Canterbury: Let’s Stay Connected Project</a:t>
            </a:r>
            <a:endParaRPr lang="en-US" sz="1400">
              <a:solidFill>
                <a:schemeClr val="bg1">
                  <a:lumMod val="6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B67967-F60F-4386-8C29-8CB8AC647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659326"/>
            <a:ext cx="7596187" cy="5373161"/>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9"/>
          </a:p>
        </p:txBody>
      </p:sp>
      <p:pic>
        <p:nvPicPr>
          <p:cNvPr id="3" name="Picture 2"/>
          <p:cNvPicPr>
            <a:picLocks noChangeAspect="1"/>
          </p:cNvPicPr>
          <p:nvPr/>
        </p:nvPicPr>
        <p:blipFill rotWithShape="1">
          <a:blip r:embed="rId3">
            <a:alphaModFix/>
          </a:blip>
          <a:srcRect l="22568" r="3387" b="-1"/>
          <a:stretch/>
        </p:blipFill>
        <p:spPr>
          <a:xfrm>
            <a:off x="56264" y="2150928"/>
            <a:ext cx="4014927" cy="3619439"/>
          </a:xfrm>
          <a:prstGeom prst="rect">
            <a:avLst/>
          </a:prstGeom>
          <a:solidFill>
            <a:srgbClr val="FFFFFF">
              <a:shade val="85000"/>
            </a:srgbClr>
          </a:solidFill>
          <a:effectLst>
            <a:softEdge rad="533400"/>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rotWithShape="1">
          <a:blip r:embed="rId4">
            <a:alphaModFix/>
          </a:blip>
          <a:srcRect l="2724" r="8277"/>
          <a:stretch/>
        </p:blipFill>
        <p:spPr>
          <a:xfrm>
            <a:off x="56264" y="5929655"/>
            <a:ext cx="4017222" cy="3373235"/>
          </a:xfrm>
          <a:prstGeom prst="rect">
            <a:avLst/>
          </a:prstGeom>
          <a:solidFill>
            <a:srgbClr val="FFFFFF">
              <a:shade val="85000"/>
            </a:srgbClr>
          </a:solidFill>
          <a:effectLst>
            <a:softEdge rad="533400"/>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D2D2C3D0-D5DB-4464-BB3E-2DF035FDB8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 y="2659326"/>
            <a:ext cx="7596187" cy="5373161"/>
          </a:xfrm>
          <a:prstGeom prst="rect">
            <a:avLst/>
          </a:prstGeom>
        </p:spPr>
      </p:pic>
      <p:sp>
        <p:nvSpPr>
          <p:cNvPr id="4" name="Rectangle 3"/>
          <p:cNvSpPr/>
          <p:nvPr/>
        </p:nvSpPr>
        <p:spPr>
          <a:xfrm>
            <a:off x="647776" y="753704"/>
            <a:ext cx="3150318" cy="888829"/>
          </a:xfrm>
          <a:prstGeom prst="rect">
            <a:avLst/>
          </a:prstGeom>
        </p:spPr>
        <p:txBody>
          <a:bodyPr vert="horz" lIns="64965" tIns="32483" rIns="64965" bIns="32483" rtlCol="0" anchor="t">
            <a:normAutofit/>
          </a:bodyPr>
          <a:lstStyle/>
          <a:p>
            <a:pPr>
              <a:lnSpc>
                <a:spcPct val="90000"/>
              </a:lnSpc>
              <a:spcBef>
                <a:spcPct val="0"/>
              </a:spcBef>
              <a:spcAft>
                <a:spcPts val="426"/>
              </a:spcAft>
            </a:pPr>
            <a:r>
              <a:rPr lang="en-US" sz="3600" b="1" dirty="0">
                <a:solidFill>
                  <a:srgbClr val="000000"/>
                </a:solidFill>
                <a:latin typeface="+mj-lt"/>
                <a:ea typeface="+mj-ea"/>
                <a:cs typeface="+mj-cs"/>
              </a:rPr>
              <a:t>Gallipoli</a:t>
            </a:r>
          </a:p>
        </p:txBody>
      </p:sp>
      <p:sp>
        <p:nvSpPr>
          <p:cNvPr id="5" name="Rectangle 4"/>
          <p:cNvSpPr/>
          <p:nvPr/>
        </p:nvSpPr>
        <p:spPr>
          <a:xfrm>
            <a:off x="4673912" y="7070685"/>
            <a:ext cx="2471954" cy="961802"/>
          </a:xfrm>
          <a:prstGeom prst="rect">
            <a:avLst/>
          </a:prstGeom>
        </p:spPr>
        <p:txBody>
          <a:bodyPr wrap="none" lIns="0" tIns="0" rIns="0" bIns="0">
            <a:noAutofit/>
          </a:bodyPr>
          <a:lstStyle/>
          <a:p>
            <a:pPr>
              <a:spcAft>
                <a:spcPts val="426"/>
              </a:spcAft>
            </a:pPr>
            <a:r>
              <a:rPr lang="en-US" sz="2400" dirty="0">
                <a:latin typeface="Calibri"/>
              </a:rPr>
              <a:t>My photos of</a:t>
            </a:r>
          </a:p>
          <a:p>
            <a:pPr>
              <a:spcAft>
                <a:spcPts val="426"/>
              </a:spcAft>
            </a:pPr>
            <a:r>
              <a:rPr lang="en-US" sz="2400" dirty="0"/>
              <a:t>Gallipoli in 1913.</a:t>
            </a:r>
            <a:endParaRPr lang="en-US" sz="2400" dirty="0">
              <a:latin typeface="Calibri"/>
            </a:endParaRPr>
          </a:p>
        </p:txBody>
      </p:sp>
      <p:sp>
        <p:nvSpPr>
          <p:cNvPr id="6" name="Rectangle 5"/>
          <p:cNvSpPr/>
          <p:nvPr/>
        </p:nvSpPr>
        <p:spPr>
          <a:xfrm>
            <a:off x="4279853" y="3050105"/>
            <a:ext cx="2866013" cy="1619511"/>
          </a:xfrm>
          <a:prstGeom prst="rect">
            <a:avLst/>
          </a:prstGeom>
        </p:spPr>
        <p:txBody>
          <a:bodyPr lIns="0" tIns="0" rIns="0" bIns="0">
            <a:noAutofit/>
          </a:bodyPr>
          <a:lstStyle/>
          <a:p>
            <a:pPr algn="just">
              <a:lnSpc>
                <a:spcPts val="2268"/>
              </a:lnSpc>
              <a:spcAft>
                <a:spcPts val="426"/>
              </a:spcAft>
            </a:pPr>
            <a:r>
              <a:rPr lang="en-US" sz="2400" dirty="0">
                <a:latin typeface="Calibri"/>
              </a:rPr>
              <a:t>Ray landed at Gallipoli on the 16</a:t>
            </a:r>
            <a:r>
              <a:rPr lang="en-US" sz="2400" baseline="30000" dirty="0">
                <a:latin typeface="Calibri"/>
              </a:rPr>
              <a:t>th</a:t>
            </a:r>
            <a:r>
              <a:rPr lang="en-US" sz="2400" dirty="0">
                <a:latin typeface="Calibri"/>
              </a:rPr>
              <a:t>  May 1915.</a:t>
            </a:r>
          </a:p>
        </p:txBody>
      </p:sp>
      <p:sp>
        <p:nvSpPr>
          <p:cNvPr id="8" name="Footer Placeholder 5">
            <a:extLst>
              <a:ext uri="{FF2B5EF4-FFF2-40B4-BE49-F238E27FC236}">
                <a16:creationId xmlns:a16="http://schemas.microsoft.com/office/drawing/2014/main" id="{91D0AA04-72CC-D04B-A2D1-D935A18A0123}"/>
              </a:ext>
            </a:extLst>
          </p:cNvPr>
          <p:cNvSpPr txBox="1">
            <a:spLocks/>
          </p:cNvSpPr>
          <p:nvPr/>
        </p:nvSpPr>
        <p:spPr>
          <a:xfrm>
            <a:off x="180195" y="7616273"/>
            <a:ext cx="3938332" cy="57039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26"/>
              </a:spcAft>
            </a:pPr>
            <a:r>
              <a:rPr lang="en-US" sz="995" dirty="0">
                <a:solidFill>
                  <a:schemeClr val="bg1">
                    <a:lumMod val="65000"/>
                  </a:schemeClr>
                </a:solidFill>
              </a:rPr>
              <a:t>Rotary Club of Canterbury: Let’s Stay Connected Project</a:t>
            </a:r>
            <a:endParaRPr lang="en-US" sz="995">
              <a:solidFill>
                <a:schemeClr val="bg1">
                  <a:lumMod val="65000"/>
                </a:schemeClr>
              </a:solidFill>
            </a:endParaRPr>
          </a:p>
        </p:txBody>
      </p:sp>
      <p:sp>
        <p:nvSpPr>
          <p:cNvPr id="10" name="Footer Placeholder 5">
            <a:extLst>
              <a:ext uri="{FF2B5EF4-FFF2-40B4-BE49-F238E27FC236}">
                <a16:creationId xmlns:a16="http://schemas.microsoft.com/office/drawing/2014/main" id="{E95F9C11-1300-0549-8A91-A4F45DE55110}"/>
              </a:ext>
            </a:extLst>
          </p:cNvPr>
          <p:cNvSpPr txBox="1">
            <a:spLocks/>
          </p:cNvSpPr>
          <p:nvPr/>
        </p:nvSpPr>
        <p:spPr>
          <a:xfrm>
            <a:off x="406481" y="9938109"/>
            <a:ext cx="4267431" cy="8819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8653" y="2688624"/>
            <a:ext cx="6698880" cy="44728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699274" y="643467"/>
            <a:ext cx="1450087" cy="693363"/>
          </a:xfrm>
          <a:prstGeom prst="rect">
            <a:avLst/>
          </a:prstGeom>
        </p:spPr>
        <p:txBody>
          <a:bodyPr wrap="none" lIns="0" tIns="0" rIns="0" bIns="0">
            <a:noAutofit/>
          </a:bodyPr>
          <a:lstStyle/>
          <a:p>
            <a:r>
              <a:rPr lang="en-US" sz="3600" b="1" dirty="0">
                <a:latin typeface="Calibri"/>
              </a:rPr>
              <a:t>Malta</a:t>
            </a:r>
          </a:p>
        </p:txBody>
      </p:sp>
      <p:sp>
        <p:nvSpPr>
          <p:cNvPr id="5" name="Rectangle 4"/>
          <p:cNvSpPr/>
          <p:nvPr/>
        </p:nvSpPr>
        <p:spPr>
          <a:xfrm>
            <a:off x="699274" y="7899785"/>
            <a:ext cx="6007203" cy="1712525"/>
          </a:xfrm>
          <a:prstGeom prst="rect">
            <a:avLst/>
          </a:prstGeom>
        </p:spPr>
        <p:txBody>
          <a:bodyPr lIns="0" tIns="0" rIns="0" bIns="0">
            <a:noAutofit/>
          </a:bodyPr>
          <a:lstStyle/>
          <a:p>
            <a:pPr>
              <a:lnSpc>
                <a:spcPts val="2234"/>
              </a:lnSpc>
              <a:spcAft>
                <a:spcPts val="298"/>
              </a:spcAft>
            </a:pPr>
            <a:r>
              <a:rPr lang="en-US" sz="2400" dirty="0">
                <a:latin typeface="Calibri"/>
              </a:rPr>
              <a:t>In July Ray contracted enteric fever and was taken to the </a:t>
            </a:r>
            <a:r>
              <a:rPr lang="en-US" sz="2400" dirty="0" err="1">
                <a:latin typeface="Calibri"/>
              </a:rPr>
              <a:t>Imtarfa</a:t>
            </a:r>
            <a:r>
              <a:rPr lang="en-US" sz="2400" dirty="0">
                <a:latin typeface="Calibri"/>
              </a:rPr>
              <a:t> Hospital on Malta.</a:t>
            </a:r>
          </a:p>
        </p:txBody>
      </p:sp>
      <p:sp>
        <p:nvSpPr>
          <p:cNvPr id="6" name="Rectangle 5"/>
          <p:cNvSpPr/>
          <p:nvPr/>
        </p:nvSpPr>
        <p:spPr>
          <a:xfrm>
            <a:off x="863600" y="1309963"/>
            <a:ext cx="6007203" cy="1195184"/>
          </a:xfrm>
          <a:prstGeom prst="rect">
            <a:avLst/>
          </a:prstGeom>
        </p:spPr>
        <p:txBody>
          <a:bodyPr lIns="0" tIns="0" rIns="0" bIns="0">
            <a:noAutofit/>
          </a:bodyPr>
          <a:lstStyle/>
          <a:p>
            <a:pPr>
              <a:lnSpc>
                <a:spcPts val="2234"/>
              </a:lnSpc>
              <a:spcBef>
                <a:spcPts val="298"/>
              </a:spcBef>
              <a:spcAft>
                <a:spcPts val="2238"/>
              </a:spcAft>
            </a:pPr>
            <a:r>
              <a:rPr lang="en-US" sz="2400" dirty="0">
                <a:latin typeface="Calibri"/>
              </a:rPr>
              <a:t>This is a postcard sent by Ray from Malta. The x marks the spot where he was being treated.</a:t>
            </a:r>
          </a:p>
        </p:txBody>
      </p:sp>
      <p:sp>
        <p:nvSpPr>
          <p:cNvPr id="7" name="Rectangle 6"/>
          <p:cNvSpPr/>
          <p:nvPr/>
        </p:nvSpPr>
        <p:spPr>
          <a:xfrm>
            <a:off x="641308" y="8867668"/>
            <a:ext cx="6313571" cy="1712525"/>
          </a:xfrm>
          <a:prstGeom prst="rect">
            <a:avLst/>
          </a:prstGeom>
        </p:spPr>
        <p:txBody>
          <a:bodyPr lIns="0" tIns="0" rIns="0" bIns="0">
            <a:noAutofit/>
          </a:bodyPr>
          <a:lstStyle/>
          <a:p>
            <a:pPr>
              <a:lnSpc>
                <a:spcPts val="2251"/>
              </a:lnSpc>
              <a:spcBef>
                <a:spcPts val="2238"/>
              </a:spcBef>
              <a:spcAft>
                <a:spcPts val="298"/>
              </a:spcAft>
            </a:pPr>
            <a:r>
              <a:rPr lang="en-US" sz="2400" dirty="0">
                <a:latin typeface="Calibri"/>
              </a:rPr>
              <a:t>On the back of the card he wrote:</a:t>
            </a:r>
          </a:p>
          <a:p>
            <a:pPr>
              <a:lnSpc>
                <a:spcPts val="2251"/>
              </a:lnSpc>
            </a:pPr>
            <a:r>
              <a:rPr lang="en-US" sz="2400" i="1" dirty="0">
                <a:latin typeface="Calibri"/>
              </a:rPr>
              <a:t>Enteric is no joke. I've had 5 weeks of it.</a:t>
            </a:r>
          </a:p>
        </p:txBody>
      </p:sp>
      <p:sp>
        <p:nvSpPr>
          <p:cNvPr id="9" name="Footer Placeholder 5">
            <a:extLst>
              <a:ext uri="{FF2B5EF4-FFF2-40B4-BE49-F238E27FC236}">
                <a16:creationId xmlns:a16="http://schemas.microsoft.com/office/drawing/2014/main" id="{5B2DF25F-ED4B-F445-A394-4D876BD423C3}"/>
              </a:ext>
            </a:extLst>
          </p:cNvPr>
          <p:cNvSpPr txBox="1">
            <a:spLocks/>
          </p:cNvSpPr>
          <p:nvPr/>
        </p:nvSpPr>
        <p:spPr>
          <a:xfrm>
            <a:off x="501688" y="9928274"/>
            <a:ext cx="4757782" cy="7635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lumMod val="65000"/>
                  </a:schemeClr>
                </a:solidFill>
              </a:rPr>
              <a:t>Rotary Club of Canterbury: Let’s Stay Connected Project</a:t>
            </a:r>
          </a:p>
        </p:txBody>
      </p:sp>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C42E92AC-B948-104F-9ABB-A0021C8BCCEF}"/>
                  </a:ext>
                </a:extLst>
              </p14:cNvPr>
              <p14:cNvContentPartPr/>
              <p14:nvPr/>
            </p14:nvContentPartPr>
            <p14:xfrm>
              <a:off x="6857752" y="5831109"/>
              <a:ext cx="256" cy="4348"/>
            </p14:xfrm>
          </p:contentPart>
        </mc:Choice>
        <mc:Fallback xmlns="">
          <p:pic>
            <p:nvPicPr>
              <p:cNvPr id="14" name="Ink 13">
                <a:extLst>
                  <a:ext uri="{FF2B5EF4-FFF2-40B4-BE49-F238E27FC236}">
                    <a16:creationId xmlns:a16="http://schemas.microsoft.com/office/drawing/2014/main" id="{C42E92AC-B948-104F-9ABB-A0021C8BCCEF}"/>
                  </a:ext>
                </a:extLst>
              </p:cNvPr>
              <p:cNvPicPr/>
              <p:nvPr/>
            </p:nvPicPr>
            <p:blipFill>
              <a:blip r:embed="rId5"/>
              <a:stretch>
                <a:fillRect/>
              </a:stretch>
            </p:blipFill>
            <p:spPr>
              <a:xfrm>
                <a:off x="6851352" y="5822747"/>
                <a:ext cx="12800" cy="2073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1CF70F58-AB64-A841-BDEC-A7182A4C946F}"/>
                  </a:ext>
                </a:extLst>
              </p14:cNvPr>
              <p14:cNvContentPartPr/>
              <p14:nvPr/>
            </p14:nvContentPartPr>
            <p14:xfrm>
              <a:off x="-149279" y="3504896"/>
              <a:ext cx="256" cy="256"/>
            </p14:xfrm>
          </p:contentPart>
        </mc:Choice>
        <mc:Fallback xmlns="">
          <p:pic>
            <p:nvPicPr>
              <p:cNvPr id="15" name="Ink 14">
                <a:extLst>
                  <a:ext uri="{FF2B5EF4-FFF2-40B4-BE49-F238E27FC236}">
                    <a16:creationId xmlns:a16="http://schemas.microsoft.com/office/drawing/2014/main" id="{1CF70F58-AB64-A841-BDEC-A7182A4C946F}"/>
                  </a:ext>
                </a:extLst>
              </p:cNvPr>
              <p:cNvPicPr/>
              <p:nvPr/>
            </p:nvPicPr>
            <p:blipFill>
              <a:blip r:embed="rId7"/>
              <a:stretch>
                <a:fillRect/>
              </a:stretch>
            </p:blipFill>
            <p:spPr>
              <a:xfrm>
                <a:off x="-155679" y="3498496"/>
                <a:ext cx="12800" cy="12800"/>
              </a:xfrm>
              <a:prstGeom prst="rect">
                <a:avLst/>
              </a:prstGeom>
            </p:spPr>
          </p:pic>
        </mc:Fallback>
      </mc:AlternateContent>
      <p:sp>
        <p:nvSpPr>
          <p:cNvPr id="18" name="Oval 17">
            <a:extLst>
              <a:ext uri="{FF2B5EF4-FFF2-40B4-BE49-F238E27FC236}">
                <a16:creationId xmlns:a16="http://schemas.microsoft.com/office/drawing/2014/main" id="{C8CCF64C-047D-4792-90D9-44A6465BD02A}"/>
              </a:ext>
            </a:extLst>
          </p:cNvPr>
          <p:cNvSpPr/>
          <p:nvPr/>
        </p:nvSpPr>
        <p:spPr>
          <a:xfrm>
            <a:off x="3217549" y="3228158"/>
            <a:ext cx="649652" cy="649652"/>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sz="1279">
              <a:solidFill>
                <a:srgbClr val="E71224"/>
              </a:solidFill>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alphaModFix/>
          </a:blip>
          <a:srcRect l="40162" r="3674" b="1"/>
          <a:stretch/>
        </p:blipFill>
        <p:spPr>
          <a:xfrm>
            <a:off x="2895601" y="2659333"/>
            <a:ext cx="4700398" cy="6339576"/>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1" y="2659326"/>
            <a:ext cx="7596187" cy="5373161"/>
          </a:xfrm>
          <a:prstGeom prst="rect">
            <a:avLst/>
          </a:prstGeom>
        </p:spPr>
      </p:pic>
      <p:sp>
        <p:nvSpPr>
          <p:cNvPr id="3" name="Rectangle 2"/>
          <p:cNvSpPr/>
          <p:nvPr/>
        </p:nvSpPr>
        <p:spPr>
          <a:xfrm>
            <a:off x="682160" y="231973"/>
            <a:ext cx="3302325" cy="1351836"/>
          </a:xfrm>
          <a:prstGeom prst="rect">
            <a:avLst/>
          </a:prstGeom>
        </p:spPr>
        <p:txBody>
          <a:bodyPr vert="horz" lIns="64965" tIns="32483" rIns="64965" bIns="32483" rtlCol="0" anchor="ctr">
            <a:normAutofit/>
          </a:bodyPr>
          <a:lstStyle/>
          <a:p>
            <a:pPr>
              <a:lnSpc>
                <a:spcPct val="90000"/>
              </a:lnSpc>
              <a:spcBef>
                <a:spcPct val="0"/>
              </a:spcBef>
              <a:spcAft>
                <a:spcPts val="426"/>
              </a:spcAft>
            </a:pPr>
            <a:r>
              <a:rPr lang="en-US" sz="3600" b="1" dirty="0">
                <a:solidFill>
                  <a:srgbClr val="000000"/>
                </a:solidFill>
                <a:latin typeface="+mj-lt"/>
                <a:ea typeface="+mj-ea"/>
                <a:cs typeface="+mj-cs"/>
              </a:rPr>
              <a:t>Salisbury</a:t>
            </a:r>
          </a:p>
        </p:txBody>
      </p:sp>
      <p:sp>
        <p:nvSpPr>
          <p:cNvPr id="5" name="Rectangle 4"/>
          <p:cNvSpPr/>
          <p:nvPr/>
        </p:nvSpPr>
        <p:spPr>
          <a:xfrm>
            <a:off x="480279" y="4011162"/>
            <a:ext cx="2617203" cy="3044550"/>
          </a:xfrm>
          <a:prstGeom prst="rect">
            <a:avLst/>
          </a:prstGeom>
        </p:spPr>
        <p:txBody>
          <a:bodyPr vert="horz" lIns="64965" tIns="32483" rIns="64965" bIns="32483" rtlCol="0" anchor="ctr">
            <a:normAutofit/>
          </a:bodyPr>
          <a:lstStyle/>
          <a:p>
            <a:pPr>
              <a:lnSpc>
                <a:spcPct val="90000"/>
              </a:lnSpc>
              <a:spcBef>
                <a:spcPts val="298"/>
              </a:spcBef>
            </a:pPr>
            <a:r>
              <a:rPr lang="en-US" sz="2400" dirty="0">
                <a:solidFill>
                  <a:srgbClr val="000000"/>
                </a:solidFill>
              </a:rPr>
              <a:t>This is one of Ray's photos (1916) taken at Salisbury, UK of his friend, Roy Burrell, and a donkey they 'captured' to carry around their photographic gear.</a:t>
            </a:r>
          </a:p>
        </p:txBody>
      </p:sp>
      <p:sp>
        <p:nvSpPr>
          <p:cNvPr id="4" name="Rectangle 3"/>
          <p:cNvSpPr/>
          <p:nvPr/>
        </p:nvSpPr>
        <p:spPr>
          <a:xfrm>
            <a:off x="682160" y="1411118"/>
            <a:ext cx="6231868" cy="1351836"/>
          </a:xfrm>
          <a:prstGeom prst="rect">
            <a:avLst/>
          </a:prstGeom>
        </p:spPr>
        <p:txBody>
          <a:bodyPr lIns="0" tIns="0" rIns="0" bIns="0">
            <a:noAutofit/>
          </a:bodyPr>
          <a:lstStyle/>
          <a:p>
            <a:pPr>
              <a:lnSpc>
                <a:spcPts val="2251"/>
              </a:lnSpc>
              <a:spcAft>
                <a:spcPts val="298"/>
              </a:spcAft>
            </a:pPr>
            <a:r>
              <a:rPr lang="en-US" sz="2400" dirty="0">
                <a:latin typeface="Calibri"/>
              </a:rPr>
              <a:t>From Malta, Ray was taken to hospital in London. He was finally discharged in June 1916.</a:t>
            </a:r>
          </a:p>
        </p:txBody>
      </p:sp>
      <p:sp>
        <p:nvSpPr>
          <p:cNvPr id="6" name="Rectangle 5"/>
          <p:cNvSpPr/>
          <p:nvPr/>
        </p:nvSpPr>
        <p:spPr>
          <a:xfrm>
            <a:off x="6446710" y="7484072"/>
            <a:ext cx="508894" cy="110441"/>
          </a:xfrm>
          <a:prstGeom prst="rect">
            <a:avLst/>
          </a:prstGeom>
        </p:spPr>
        <p:txBody>
          <a:bodyPr wrap="none" lIns="0" tIns="0" rIns="0" bIns="0">
            <a:noAutofit/>
          </a:bodyPr>
          <a:lstStyle/>
          <a:p>
            <a:pPr>
              <a:spcAft>
                <a:spcPts val="426"/>
              </a:spcAft>
            </a:pPr>
            <a:r>
              <a:rPr lang="en-US" sz="746" b="1">
                <a:latin typeface="Calibri"/>
              </a:rPr>
              <a:t>Page 7 of 19</a:t>
            </a:r>
          </a:p>
        </p:txBody>
      </p:sp>
      <p:sp>
        <p:nvSpPr>
          <p:cNvPr id="7" name="Footer Placeholder 5">
            <a:extLst>
              <a:ext uri="{FF2B5EF4-FFF2-40B4-BE49-F238E27FC236}">
                <a16:creationId xmlns:a16="http://schemas.microsoft.com/office/drawing/2014/main" id="{E40EDC35-7662-E54A-85B4-4DE577A06AF8}"/>
              </a:ext>
            </a:extLst>
          </p:cNvPr>
          <p:cNvSpPr txBox="1">
            <a:spLocks/>
          </p:cNvSpPr>
          <p:nvPr/>
        </p:nvSpPr>
        <p:spPr>
          <a:xfrm>
            <a:off x="451128" y="9949976"/>
            <a:ext cx="4476472" cy="101972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26"/>
              </a:spcAft>
            </a:pPr>
            <a:r>
              <a:rPr lang="en-US" sz="1400" dirty="0">
                <a:solidFill>
                  <a:schemeClr val="bg1">
                    <a:lumMod val="65000"/>
                  </a:schemeClr>
                </a:solidFill>
              </a:rPr>
              <a:t>Rotary Club of Canterbury: Let’s Stay Connected Project</a:t>
            </a:r>
            <a:endParaRPr lang="en-US" sz="1400">
              <a:solidFill>
                <a:schemeClr val="bg1">
                  <a:lumMod val="6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1310</Words>
  <Application>Microsoft Macintosh PowerPoint</Application>
  <PresentationFormat>Custom</PresentationFormat>
  <Paragraphs>160</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Next LT Pro</vt:lpstr>
      <vt:lpstr>Calibri</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edda williams</dc:creator>
  <cp:lastModifiedBy>edda williams</cp:lastModifiedBy>
  <cp:revision>11</cp:revision>
  <dcterms:created xsi:type="dcterms:W3CDTF">2020-10-08T07:35:16Z</dcterms:created>
  <dcterms:modified xsi:type="dcterms:W3CDTF">2020-10-14T06:15:51Z</dcterms:modified>
</cp:coreProperties>
</file>