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75"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0691813" cy="75628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7"/>
    <p:restoredTop sz="94663"/>
  </p:normalViewPr>
  <p:slideViewPr>
    <p:cSldViewPr snapToGrid="0" snapToObjects="1">
      <p:cViewPr varScale="1">
        <p:scale>
          <a:sx n="106" d="100"/>
          <a:sy n="106"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8T07:15:40.824"/>
    </inkml:context>
    <inkml:brush xml:id="br0">
      <inkml:brushProperty name="width" value="0.05" units="cm"/>
      <inkml:brushProperty name="height" value="0.05" units="cm"/>
      <inkml:brushProperty name="color" value="#E71224"/>
    </inkml:brush>
  </inkml:definitions>
  <inkml:trace contextRef="#ctx0" brushRef="#br0">0 17 24575,'0'-9'0,"0"1"0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8T07:15:48.56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2F7B4-816C-B840-A87D-5A39B4FA2DAB}" type="datetimeFigureOut">
              <a:rPr lang="en-US" smtClean="0"/>
              <a:t>10/14/20</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B0FF9-C242-8C40-A5D3-5DACB2172663}" type="slidenum">
              <a:rPr lang="en-US" smtClean="0"/>
              <a:t>‹#›</a:t>
            </a:fld>
            <a:endParaRPr lang="en-US"/>
          </a:p>
        </p:txBody>
      </p:sp>
    </p:spTree>
    <p:extLst>
      <p:ext uri="{BB962C8B-B14F-4D97-AF65-F5344CB8AC3E}">
        <p14:creationId xmlns:p14="http://schemas.microsoft.com/office/powerpoint/2010/main" val="8240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lv.vic.gov.au/pictoria/gid/slv-pic-aab8904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Provided by the Author</a:t>
            </a:r>
          </a:p>
        </p:txBody>
      </p:sp>
      <p:sp>
        <p:nvSpPr>
          <p:cNvPr id="4" name="Slide Number Placeholder 3"/>
          <p:cNvSpPr>
            <a:spLocks noGrp="1"/>
          </p:cNvSpPr>
          <p:nvPr>
            <p:ph type="sldNum" sz="quarter" idx="5"/>
          </p:nvPr>
        </p:nvSpPr>
        <p:spPr/>
        <p:txBody>
          <a:bodyPr/>
          <a:lstStyle/>
          <a:p>
            <a:fld id="{58BB0FF9-C242-8C40-A5D3-5DACB2172663}" type="slidenum">
              <a:rPr lang="en-US" smtClean="0"/>
              <a:t>1</a:t>
            </a:fld>
            <a:endParaRPr lang="en-US"/>
          </a:p>
        </p:txBody>
      </p:sp>
    </p:spTree>
    <p:extLst>
      <p:ext uri="{BB962C8B-B14F-4D97-AF65-F5344CB8AC3E}">
        <p14:creationId xmlns:p14="http://schemas.microsoft.com/office/powerpoint/2010/main" val="54282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12</a:t>
            </a:fld>
            <a:endParaRPr lang="en-US"/>
          </a:p>
        </p:txBody>
      </p:sp>
    </p:spTree>
    <p:extLst>
      <p:ext uri="{BB962C8B-B14F-4D97-AF65-F5344CB8AC3E}">
        <p14:creationId xmlns:p14="http://schemas.microsoft.com/office/powerpoint/2010/main" val="318543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13</a:t>
            </a:fld>
            <a:endParaRPr lang="en-US"/>
          </a:p>
        </p:txBody>
      </p:sp>
    </p:spTree>
    <p:extLst>
      <p:ext uri="{BB962C8B-B14F-4D97-AF65-F5344CB8AC3E}">
        <p14:creationId xmlns:p14="http://schemas.microsoft.com/office/powerpoint/2010/main" val="276351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14</a:t>
            </a:fld>
            <a:endParaRPr lang="en-US"/>
          </a:p>
        </p:txBody>
      </p:sp>
    </p:spTree>
    <p:extLst>
      <p:ext uri="{BB962C8B-B14F-4D97-AF65-F5344CB8AC3E}">
        <p14:creationId xmlns:p14="http://schemas.microsoft.com/office/powerpoint/2010/main" val="179532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15</a:t>
            </a:fld>
            <a:endParaRPr lang="en-US"/>
          </a:p>
        </p:txBody>
      </p:sp>
    </p:spTree>
    <p:extLst>
      <p:ext uri="{BB962C8B-B14F-4D97-AF65-F5344CB8AC3E}">
        <p14:creationId xmlns:p14="http://schemas.microsoft.com/office/powerpoint/2010/main" val="165518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Photographer: Lyle Fowler (1956) </a:t>
            </a:r>
            <a:r>
              <a:rPr lang="en-AU" dirty="0">
                <a:hlinkClick r:id="rId3"/>
              </a:rPr>
              <a:t>https://www.slv.vic.gov.au/pictoria/gid/slv-pic-aab89041</a:t>
            </a:r>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16</a:t>
            </a:fld>
            <a:endParaRPr lang="en-US"/>
          </a:p>
        </p:txBody>
      </p:sp>
    </p:spTree>
    <p:extLst>
      <p:ext uri="{BB962C8B-B14F-4D97-AF65-F5344CB8AC3E}">
        <p14:creationId xmlns:p14="http://schemas.microsoft.com/office/powerpoint/2010/main" val="274337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provided by the Author</a:t>
            </a:r>
          </a:p>
        </p:txBody>
      </p:sp>
      <p:sp>
        <p:nvSpPr>
          <p:cNvPr id="4" name="Slide Number Placeholder 3"/>
          <p:cNvSpPr>
            <a:spLocks noGrp="1"/>
          </p:cNvSpPr>
          <p:nvPr>
            <p:ph type="sldNum" sz="quarter" idx="5"/>
          </p:nvPr>
        </p:nvSpPr>
        <p:spPr/>
        <p:txBody>
          <a:bodyPr/>
          <a:lstStyle/>
          <a:p>
            <a:fld id="{58BB0FF9-C242-8C40-A5D3-5DACB2172663}" type="slidenum">
              <a:rPr lang="en-US" smtClean="0"/>
              <a:t>17</a:t>
            </a:fld>
            <a:endParaRPr lang="en-US"/>
          </a:p>
        </p:txBody>
      </p:sp>
    </p:spTree>
    <p:extLst>
      <p:ext uri="{BB962C8B-B14F-4D97-AF65-F5344CB8AC3E}">
        <p14:creationId xmlns:p14="http://schemas.microsoft.com/office/powerpoint/2010/main" val="128508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18</a:t>
            </a:fld>
            <a:endParaRPr lang="en-US"/>
          </a:p>
        </p:txBody>
      </p:sp>
    </p:spTree>
    <p:extLst>
      <p:ext uri="{BB962C8B-B14F-4D97-AF65-F5344CB8AC3E}">
        <p14:creationId xmlns:p14="http://schemas.microsoft.com/office/powerpoint/2010/main" val="117704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The Argus, 1970</a:t>
            </a:r>
          </a:p>
        </p:txBody>
      </p:sp>
      <p:sp>
        <p:nvSpPr>
          <p:cNvPr id="4" name="Slide Number Placeholder 3"/>
          <p:cNvSpPr>
            <a:spLocks noGrp="1"/>
          </p:cNvSpPr>
          <p:nvPr>
            <p:ph type="sldNum" sz="quarter" idx="5"/>
          </p:nvPr>
        </p:nvSpPr>
        <p:spPr/>
        <p:txBody>
          <a:bodyPr/>
          <a:lstStyle/>
          <a:p>
            <a:fld id="{58BB0FF9-C242-8C40-A5D3-5DACB2172663}" type="slidenum">
              <a:rPr lang="en-US" smtClean="0"/>
              <a:t>19</a:t>
            </a:fld>
            <a:endParaRPr lang="en-US"/>
          </a:p>
        </p:txBody>
      </p:sp>
    </p:spTree>
    <p:extLst>
      <p:ext uri="{BB962C8B-B14F-4D97-AF65-F5344CB8AC3E}">
        <p14:creationId xmlns:p14="http://schemas.microsoft.com/office/powerpoint/2010/main" val="360779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20</a:t>
            </a:fld>
            <a:endParaRPr lang="en-US"/>
          </a:p>
        </p:txBody>
      </p:sp>
    </p:spTree>
    <p:extLst>
      <p:ext uri="{BB962C8B-B14F-4D97-AF65-F5344CB8AC3E}">
        <p14:creationId xmlns:p14="http://schemas.microsoft.com/office/powerpoint/2010/main" val="160042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21</a:t>
            </a:fld>
            <a:endParaRPr lang="en-US"/>
          </a:p>
        </p:txBody>
      </p:sp>
    </p:spTree>
    <p:extLst>
      <p:ext uri="{BB962C8B-B14F-4D97-AF65-F5344CB8AC3E}">
        <p14:creationId xmlns:p14="http://schemas.microsoft.com/office/powerpoint/2010/main" val="413325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4</a:t>
            </a:fld>
            <a:endParaRPr lang="en-US"/>
          </a:p>
        </p:txBody>
      </p:sp>
    </p:spTree>
    <p:extLst>
      <p:ext uri="{BB962C8B-B14F-4D97-AF65-F5344CB8AC3E}">
        <p14:creationId xmlns:p14="http://schemas.microsoft.com/office/powerpoint/2010/main" val="373230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5</a:t>
            </a:fld>
            <a:endParaRPr lang="en-US"/>
          </a:p>
        </p:txBody>
      </p:sp>
    </p:spTree>
    <p:extLst>
      <p:ext uri="{BB962C8B-B14F-4D97-AF65-F5344CB8AC3E}">
        <p14:creationId xmlns:p14="http://schemas.microsoft.com/office/powerpoint/2010/main" val="53760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6</a:t>
            </a:fld>
            <a:endParaRPr lang="en-US"/>
          </a:p>
        </p:txBody>
      </p:sp>
    </p:spTree>
    <p:extLst>
      <p:ext uri="{BB962C8B-B14F-4D97-AF65-F5344CB8AC3E}">
        <p14:creationId xmlns:p14="http://schemas.microsoft.com/office/powerpoint/2010/main" val="238887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7</a:t>
            </a:fld>
            <a:endParaRPr lang="en-US"/>
          </a:p>
        </p:txBody>
      </p:sp>
    </p:spTree>
    <p:extLst>
      <p:ext uri="{BB962C8B-B14F-4D97-AF65-F5344CB8AC3E}">
        <p14:creationId xmlns:p14="http://schemas.microsoft.com/office/powerpoint/2010/main" val="27821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8</a:t>
            </a:fld>
            <a:endParaRPr lang="en-US"/>
          </a:p>
        </p:txBody>
      </p:sp>
    </p:spTree>
    <p:extLst>
      <p:ext uri="{BB962C8B-B14F-4D97-AF65-F5344CB8AC3E}">
        <p14:creationId xmlns:p14="http://schemas.microsoft.com/office/powerpoint/2010/main" val="136418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9</a:t>
            </a:fld>
            <a:endParaRPr lang="en-US"/>
          </a:p>
        </p:txBody>
      </p:sp>
    </p:spTree>
    <p:extLst>
      <p:ext uri="{BB962C8B-B14F-4D97-AF65-F5344CB8AC3E}">
        <p14:creationId xmlns:p14="http://schemas.microsoft.com/office/powerpoint/2010/main" val="117830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10</a:t>
            </a:fld>
            <a:endParaRPr lang="en-US"/>
          </a:p>
        </p:txBody>
      </p:sp>
    </p:spTree>
    <p:extLst>
      <p:ext uri="{BB962C8B-B14F-4D97-AF65-F5344CB8AC3E}">
        <p14:creationId xmlns:p14="http://schemas.microsoft.com/office/powerpoint/2010/main" val="85942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11</a:t>
            </a:fld>
            <a:endParaRPr lang="en-US"/>
          </a:p>
        </p:txBody>
      </p:sp>
    </p:spTree>
    <p:extLst>
      <p:ext uri="{BB962C8B-B14F-4D97-AF65-F5344CB8AC3E}">
        <p14:creationId xmlns:p14="http://schemas.microsoft.com/office/powerpoint/2010/main" val="236583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president@caterburyrota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9108" y="1423585"/>
            <a:ext cx="8508900" cy="614634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954" y="2217400"/>
            <a:ext cx="6466598" cy="5347250"/>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0423" y="1963942"/>
            <a:ext cx="7047129" cy="5605988"/>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598088"/>
            <a:ext cx="9062981" cy="6971844"/>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45" y="6813789"/>
            <a:ext cx="442708" cy="751573"/>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65478"/>
            <a:ext cx="9727043" cy="763540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2112"/>
            <a:ext cx="927180" cy="677646"/>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45" y="-7394"/>
            <a:ext cx="522062" cy="388987"/>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2112"/>
            <a:ext cx="313236" cy="23585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58874" y="-2112"/>
            <a:ext cx="5075827" cy="7550921"/>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98674" y="3167"/>
            <a:ext cx="2588032" cy="281795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7484730" y="4385931"/>
            <a:ext cx="2963767" cy="2578831"/>
          </a:xfrm>
          <a:prstGeom prst="rect">
            <a:avLst/>
          </a:prstGeom>
        </p:spPr>
        <p:txBody>
          <a:bodyPr vert="horz" lIns="91440" tIns="45720" rIns="91440" bIns="45720" rtlCol="0" anchor="b">
            <a:normAutofit/>
          </a:bodyPr>
          <a:lstStyle/>
          <a:p>
            <a:pPr indent="0">
              <a:lnSpc>
                <a:spcPct val="90000"/>
              </a:lnSpc>
              <a:spcBef>
                <a:spcPct val="0"/>
              </a:spcBef>
              <a:spcAft>
                <a:spcPts val="5460"/>
              </a:spcAft>
            </a:pPr>
            <a:r>
              <a:rPr lang="en-US" sz="3900" dirty="0">
                <a:latin typeface="+mj-lt"/>
                <a:ea typeface="+mj-ea"/>
                <a:cs typeface="+mj-cs"/>
              </a:rPr>
              <a:t>My Grandfather - Ray</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87794" y="-2112"/>
            <a:ext cx="1898911" cy="1497863"/>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01525" y="-2112"/>
            <a:ext cx="785180" cy="589640"/>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659537" y="2446005"/>
            <a:ext cx="3875042" cy="4697402"/>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p:cNvPicPr>
            <a:picLocks noChangeAspect="1"/>
          </p:cNvPicPr>
          <p:nvPr/>
        </p:nvPicPr>
        <p:blipFill rotWithShape="1">
          <a:blip r:embed="rId3"/>
          <a:srcRect r="-3" b="29111"/>
          <a:stretch/>
        </p:blipFill>
        <p:spPr>
          <a:xfrm>
            <a:off x="873417" y="570817"/>
            <a:ext cx="6806844" cy="589221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21" name="Picture 20" descr="A picture containing drawing&#10;&#10;Description automatically generated">
            <a:extLst>
              <a:ext uri="{FF2B5EF4-FFF2-40B4-BE49-F238E27FC236}">
                <a16:creationId xmlns:a16="http://schemas.microsoft.com/office/drawing/2014/main" id="{86E5DAE3-7CBF-544C-8686-B03DEA0C1C81}"/>
              </a:ext>
            </a:extLst>
          </p:cNvPr>
          <p:cNvPicPr/>
          <p:nvPr/>
        </p:nvPicPr>
        <p:blipFill>
          <a:blip r:embed="rId4" cstate="screen">
            <a:extLst>
              <a:ext uri="{28A0092B-C50C-407E-A947-70E740481C1C}">
                <a14:useLocalDpi xmlns:a14="http://schemas.microsoft.com/office/drawing/2010/main"/>
              </a:ext>
            </a:extLst>
          </a:blip>
          <a:stretch>
            <a:fillRect/>
          </a:stretch>
        </p:blipFill>
        <p:spPr>
          <a:xfrm>
            <a:off x="343816" y="343285"/>
            <a:ext cx="2034463" cy="791230"/>
          </a:xfrm>
          <a:prstGeom prst="rect">
            <a:avLst/>
          </a:prstGeom>
        </p:spPr>
      </p:pic>
      <p:sp>
        <p:nvSpPr>
          <p:cNvPr id="31" name="Footer Placeholder 5">
            <a:extLst>
              <a:ext uri="{FF2B5EF4-FFF2-40B4-BE49-F238E27FC236}">
                <a16:creationId xmlns:a16="http://schemas.microsoft.com/office/drawing/2014/main" id="{09FE31C4-D4EF-FD45-A1BB-AC7945FDBC28}"/>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23983" cy="756285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0691812" cy="7562850"/>
          </a:xfrm>
          <a:prstGeom prst="rect">
            <a:avLst/>
          </a:prstGeom>
        </p:spPr>
      </p:pic>
      <p:sp>
        <p:nvSpPr>
          <p:cNvPr id="3" name="Rectangle 2"/>
          <p:cNvSpPr/>
          <p:nvPr/>
        </p:nvSpPr>
        <p:spPr>
          <a:xfrm>
            <a:off x="4612724" y="120163"/>
            <a:ext cx="4365452" cy="1603496"/>
          </a:xfrm>
          <a:prstGeom prst="rect">
            <a:avLst/>
          </a:prstGeom>
        </p:spPr>
        <p:txBody>
          <a:bodyPr vert="horz" lIns="91440" tIns="45720" rIns="91440" bIns="45720" rtlCol="0" anchor="ctr">
            <a:normAutofit/>
          </a:bodyPr>
          <a:lstStyle/>
          <a:p>
            <a:pPr indent="0">
              <a:lnSpc>
                <a:spcPct val="90000"/>
              </a:lnSpc>
              <a:spcBef>
                <a:spcPct val="0"/>
              </a:spcBef>
              <a:spcAft>
                <a:spcPts val="600"/>
              </a:spcAft>
            </a:pPr>
            <a:r>
              <a:rPr lang="en-US" sz="4400" b="1" dirty="0">
                <a:solidFill>
                  <a:srgbClr val="000000"/>
                </a:solidFill>
                <a:latin typeface="+mj-lt"/>
                <a:ea typeface="+mj-ea"/>
                <a:cs typeface="+mj-cs"/>
              </a:rPr>
              <a:t>France</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4532"/>
            <a:ext cx="4385149" cy="595606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rotWithShape="1">
          <a:blip r:embed="rId4">
            <a:alphaModFix/>
          </a:blip>
          <a:srcRect l="25402" r="26922" b="1"/>
          <a:stretch/>
        </p:blipFill>
        <p:spPr>
          <a:xfrm>
            <a:off x="20" y="1000474"/>
            <a:ext cx="4242715" cy="558417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Rectangle 3"/>
          <p:cNvSpPr/>
          <p:nvPr/>
        </p:nvSpPr>
        <p:spPr>
          <a:xfrm>
            <a:off x="4923983" y="848233"/>
            <a:ext cx="3705867" cy="4013327"/>
          </a:xfrm>
          <a:prstGeom prst="rect">
            <a:avLst/>
          </a:prstGeom>
        </p:spPr>
        <p:txBody>
          <a:bodyPr vert="horz" lIns="91440" tIns="45720" rIns="91440" bIns="45720" rtlCol="0" anchor="ctr">
            <a:normAutofit/>
          </a:bodyPr>
          <a:lstStyle/>
          <a:p>
            <a:pPr>
              <a:lnSpc>
                <a:spcPct val="90000"/>
              </a:lnSpc>
              <a:spcAft>
                <a:spcPts val="2520"/>
              </a:spcAft>
            </a:pPr>
            <a:r>
              <a:rPr lang="en-US" sz="2000" dirty="0">
                <a:solidFill>
                  <a:srgbClr val="000000"/>
                </a:solidFill>
              </a:rPr>
              <a:t>After he was discharged from hospital, Ray was sent to France. </a:t>
            </a:r>
          </a:p>
          <a:p>
            <a:pPr>
              <a:lnSpc>
                <a:spcPct val="90000"/>
              </a:lnSpc>
              <a:spcAft>
                <a:spcPts val="2520"/>
              </a:spcAft>
            </a:pPr>
            <a:r>
              <a:rPr lang="en-US" sz="2000" dirty="0">
                <a:solidFill>
                  <a:srgbClr val="000000"/>
                </a:solidFill>
              </a:rPr>
              <a:t>He was wounded by a bomb in France in November 1916. </a:t>
            </a:r>
          </a:p>
          <a:p>
            <a:pPr>
              <a:lnSpc>
                <a:spcPct val="90000"/>
              </a:lnSpc>
              <a:spcAft>
                <a:spcPts val="2520"/>
              </a:spcAft>
            </a:pPr>
            <a:r>
              <a:rPr lang="en-US" sz="2000" dirty="0">
                <a:solidFill>
                  <a:srgbClr val="000000"/>
                </a:solidFill>
              </a:rPr>
              <a:t>There were bomb fragments in his leg until the day he died.</a:t>
            </a:r>
          </a:p>
        </p:txBody>
      </p:sp>
      <p:sp>
        <p:nvSpPr>
          <p:cNvPr id="5" name="Rectangle 4"/>
          <p:cNvSpPr/>
          <p:nvPr/>
        </p:nvSpPr>
        <p:spPr>
          <a:xfrm>
            <a:off x="4364362" y="6061329"/>
            <a:ext cx="3079930" cy="523322"/>
          </a:xfrm>
          <a:prstGeom prst="rect">
            <a:avLst/>
          </a:prstGeom>
        </p:spPr>
        <p:txBody>
          <a:bodyPr wrap="none" lIns="0" tIns="0" rIns="0" bIns="0">
            <a:noAutofit/>
          </a:bodyPr>
          <a:lstStyle/>
          <a:p>
            <a:pPr indent="0">
              <a:spcBef>
                <a:spcPts val="2520"/>
              </a:spcBef>
            </a:pPr>
            <a:r>
              <a:rPr lang="en-US" sz="2300" dirty="0">
                <a:latin typeface="Calibri"/>
              </a:rPr>
              <a:t>Photo of Ray on 'Floss'.</a:t>
            </a:r>
          </a:p>
        </p:txBody>
      </p:sp>
      <p:sp>
        <p:nvSpPr>
          <p:cNvPr id="6" name="Rectangle 5"/>
          <p:cNvSpPr/>
          <p:nvPr/>
        </p:nvSpPr>
        <p:spPr>
          <a:xfrm>
            <a:off x="9073896" y="6790944"/>
            <a:ext cx="716280" cy="155448"/>
          </a:xfrm>
          <a:prstGeom prst="rect">
            <a:avLst/>
          </a:prstGeom>
        </p:spPr>
        <p:txBody>
          <a:bodyPr wrap="none" lIns="0" tIns="0" rIns="0" bIns="0">
            <a:noAutofit/>
          </a:bodyPr>
          <a:lstStyle/>
          <a:p>
            <a:pPr indent="0">
              <a:spcAft>
                <a:spcPts val="600"/>
              </a:spcAft>
            </a:pPr>
            <a:r>
              <a:rPr lang="en-US" sz="1050" b="1">
                <a:latin typeface="Calibri"/>
              </a:rPr>
              <a:t>Page 8 of 19</a:t>
            </a:r>
          </a:p>
        </p:txBody>
      </p:sp>
      <p:sp>
        <p:nvSpPr>
          <p:cNvPr id="7" name="Footer Placeholder 5">
            <a:extLst>
              <a:ext uri="{FF2B5EF4-FFF2-40B4-BE49-F238E27FC236}">
                <a16:creationId xmlns:a16="http://schemas.microsoft.com/office/drawing/2014/main" id="{2782259D-A09E-A344-8683-60CB0B062A84}"/>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79762" y="1373057"/>
            <a:ext cx="3079442" cy="46055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1027607" y="692710"/>
            <a:ext cx="4318299" cy="3711646"/>
          </a:xfrm>
          <a:prstGeom prst="rect">
            <a:avLst/>
          </a:prstGeom>
        </p:spPr>
        <p:txBody>
          <a:bodyPr lIns="0" tIns="0" rIns="0" bIns="0">
            <a:noAutofit/>
          </a:bodyPr>
          <a:lstStyle/>
          <a:p>
            <a:pPr indent="0" algn="ctr">
              <a:lnSpc>
                <a:spcPts val="3216"/>
              </a:lnSpc>
            </a:pPr>
            <a:r>
              <a:rPr lang="en-US" sz="3600" b="1" dirty="0">
                <a:latin typeface="Calibri"/>
              </a:rPr>
              <a:t>Return to Egypt</a:t>
            </a:r>
          </a:p>
          <a:p>
            <a:pPr indent="0" algn="ctr">
              <a:lnSpc>
                <a:spcPts val="3216"/>
              </a:lnSpc>
            </a:pPr>
            <a:endParaRPr lang="en-US" sz="3600" b="1" dirty="0">
              <a:latin typeface="Calibri"/>
            </a:endParaRPr>
          </a:p>
          <a:p>
            <a:pPr indent="0">
              <a:lnSpc>
                <a:spcPts val="3216"/>
              </a:lnSpc>
              <a:spcAft>
                <a:spcPts val="420"/>
              </a:spcAft>
            </a:pPr>
            <a:r>
              <a:rPr lang="en-US" sz="2300" dirty="0">
                <a:latin typeface="Calibri"/>
              </a:rPr>
              <a:t>After another stay in hospital in England, Ray was re-united with his brother in Egypt.</a:t>
            </a:r>
          </a:p>
          <a:p>
            <a:pPr indent="0">
              <a:lnSpc>
                <a:spcPts val="3216"/>
              </a:lnSpc>
              <a:spcAft>
                <a:spcPts val="420"/>
              </a:spcAft>
            </a:pPr>
            <a:endParaRPr lang="en-US" sz="2300" dirty="0">
              <a:latin typeface="Calibri"/>
            </a:endParaRPr>
          </a:p>
          <a:p>
            <a:pPr indent="0">
              <a:spcAft>
                <a:spcPts val="4200"/>
              </a:spcAft>
            </a:pPr>
            <a:r>
              <a:rPr lang="en-US" sz="2300" dirty="0">
                <a:latin typeface="Calibri"/>
              </a:rPr>
              <a:t>They spent the rest of the war on the 'Desert Campaign' in Palestine.</a:t>
            </a:r>
          </a:p>
        </p:txBody>
      </p:sp>
      <p:sp>
        <p:nvSpPr>
          <p:cNvPr id="4" name="Rectangle 3"/>
          <p:cNvSpPr/>
          <p:nvPr/>
        </p:nvSpPr>
        <p:spPr>
          <a:xfrm>
            <a:off x="2803964" y="4864195"/>
            <a:ext cx="3681447" cy="2228729"/>
          </a:xfrm>
          <a:prstGeom prst="rect">
            <a:avLst/>
          </a:prstGeom>
        </p:spPr>
        <p:txBody>
          <a:bodyPr lIns="0" tIns="0" rIns="0" bIns="0">
            <a:noAutofit/>
          </a:bodyPr>
          <a:lstStyle/>
          <a:p>
            <a:pPr indent="0">
              <a:lnSpc>
                <a:spcPts val="3144"/>
              </a:lnSpc>
              <a:spcBef>
                <a:spcPts val="4200"/>
              </a:spcBef>
            </a:pPr>
            <a:r>
              <a:rPr lang="en-US" sz="2300" dirty="0">
                <a:latin typeface="Calibri"/>
              </a:rPr>
              <a:t>Photo of Ray in England, 1917, before returning to Egypt for the Desert Campaign.</a:t>
            </a:r>
          </a:p>
        </p:txBody>
      </p:sp>
      <p:sp>
        <p:nvSpPr>
          <p:cNvPr id="6" name="Footer Placeholder 5">
            <a:extLst>
              <a:ext uri="{FF2B5EF4-FFF2-40B4-BE49-F238E27FC236}">
                <a16:creationId xmlns:a16="http://schemas.microsoft.com/office/drawing/2014/main" id="{4DA53998-65F8-BD4D-8CE5-AAD4E7D79233}"/>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545"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3627" y="5635497"/>
            <a:ext cx="9341983" cy="537500"/>
          </a:xfrm>
          <a:prstGeom prst="rect">
            <a:avLst/>
          </a:prstGeom>
        </p:spPr>
        <p:txBody>
          <a:bodyPr vert="horz" lIns="91440" tIns="45720" rIns="91440" bIns="45720" rtlCol="0" anchor="t">
            <a:normAutofit/>
          </a:bodyPr>
          <a:lstStyle/>
          <a:p>
            <a:pPr indent="0">
              <a:lnSpc>
                <a:spcPct val="90000"/>
              </a:lnSpc>
              <a:spcBef>
                <a:spcPct val="0"/>
              </a:spcBef>
              <a:spcAft>
                <a:spcPts val="1050"/>
              </a:spcAft>
            </a:pPr>
            <a:r>
              <a:rPr lang="en-US" sz="2400" dirty="0">
                <a:latin typeface="+mj-lt"/>
                <a:ea typeface="+mj-ea"/>
                <a:cs typeface="+mj-cs"/>
              </a:rPr>
              <a:t>Ray's photos of </a:t>
            </a:r>
            <a:r>
              <a:rPr lang="en-US" sz="2400" dirty="0" err="1">
                <a:latin typeface="+mj-lt"/>
                <a:ea typeface="+mj-ea"/>
                <a:cs typeface="+mj-cs"/>
              </a:rPr>
              <a:t>Lighthorsemen</a:t>
            </a:r>
            <a:r>
              <a:rPr lang="en-US" sz="2400" dirty="0">
                <a:latin typeface="+mj-lt"/>
                <a:ea typeface="+mj-ea"/>
                <a:cs typeface="+mj-cs"/>
              </a:rPr>
              <a:t> in the desert</a:t>
            </a:r>
          </a:p>
        </p:txBody>
      </p:sp>
      <p:pic>
        <p:nvPicPr>
          <p:cNvPr id="2" name="Picture 1" descr="A group of people standing next to a horse&#10;&#10;Description automatically generated"/>
          <p:cNvPicPr>
            <a:picLocks noChangeAspect="1"/>
          </p:cNvPicPr>
          <p:nvPr/>
        </p:nvPicPr>
        <p:blipFill rotWithShape="1">
          <a:blip r:embed="rId3"/>
          <a:srcRect t="4660" r="-2" b="12002"/>
          <a:stretch/>
        </p:blipFill>
        <p:spPr>
          <a:xfrm>
            <a:off x="21" y="0"/>
            <a:ext cx="10691792" cy="4633265"/>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44168"/>
            <a:ext cx="10689138" cy="2016761"/>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Footer Placeholder 5">
            <a:extLst>
              <a:ext uri="{FF2B5EF4-FFF2-40B4-BE49-F238E27FC236}">
                <a16:creationId xmlns:a16="http://schemas.microsoft.com/office/drawing/2014/main" id="{BF928939-F2EE-8F40-831B-0D12C6832E70}"/>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
        <p:nvSpPr>
          <p:cNvPr id="6" name="TextBox 5">
            <a:extLst>
              <a:ext uri="{FF2B5EF4-FFF2-40B4-BE49-F238E27FC236}">
                <a16:creationId xmlns:a16="http://schemas.microsoft.com/office/drawing/2014/main" id="{214BBA60-E7E5-8B48-B502-165C9C0D8C12}"/>
              </a:ext>
            </a:extLst>
          </p:cNvPr>
          <p:cNvSpPr txBox="1"/>
          <p:nvPr/>
        </p:nvSpPr>
        <p:spPr>
          <a:xfrm>
            <a:off x="5572461" y="3781424"/>
            <a:ext cx="4303059" cy="590931"/>
          </a:xfrm>
          <a:prstGeom prst="rect">
            <a:avLst/>
          </a:prstGeom>
          <a:noFill/>
        </p:spPr>
        <p:txBody>
          <a:bodyPr wrap="square" rtlCol="0">
            <a:spAutoFit/>
          </a:bodyPr>
          <a:lstStyle/>
          <a:p>
            <a:pPr indent="0">
              <a:lnSpc>
                <a:spcPct val="90000"/>
              </a:lnSpc>
              <a:spcBef>
                <a:spcPct val="0"/>
              </a:spcBef>
              <a:spcAft>
                <a:spcPts val="1050"/>
              </a:spcAft>
            </a:pPr>
            <a:r>
              <a:rPr lang="en-US" sz="3600" b="1" dirty="0"/>
              <a:t>The </a:t>
            </a:r>
            <a:r>
              <a:rPr lang="en-US" sz="3600" b="1" dirty="0" err="1"/>
              <a:t>Lighthorsemen</a:t>
            </a:r>
            <a:endParaRPr lang="en-US"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632" t="9091" r="329" b="1"/>
          <a:stretch/>
        </p:blipFill>
        <p:spPr>
          <a:xfrm>
            <a:off x="20" y="10"/>
            <a:ext cx="10691792" cy="756284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72789" y="-2214"/>
            <a:ext cx="4919023" cy="644052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19557" y="-2"/>
            <a:ext cx="4772255" cy="6236141"/>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884987" y="698047"/>
            <a:ext cx="1172492" cy="883327"/>
          </a:xfrm>
          <a:prstGeom prst="rect">
            <a:avLst/>
          </a:prstGeom>
        </p:spPr>
        <p:txBody>
          <a:bodyPr vert="horz" lIns="91440" tIns="45720" rIns="91440" bIns="45720" rtlCol="0" anchor="ctr">
            <a:normAutofit/>
          </a:bodyPr>
          <a:lstStyle/>
          <a:p>
            <a:pPr indent="0">
              <a:lnSpc>
                <a:spcPct val="90000"/>
              </a:lnSpc>
              <a:spcBef>
                <a:spcPct val="0"/>
              </a:spcBef>
              <a:spcAft>
                <a:spcPts val="600"/>
              </a:spcAft>
            </a:pPr>
            <a:r>
              <a:rPr lang="en-US" sz="3500" b="1" dirty="0">
                <a:latin typeface="+mj-lt"/>
                <a:ea typeface="+mj-ea"/>
                <a:cs typeface="+mj-cs"/>
              </a:rPr>
              <a:t>Cliff</a:t>
            </a:r>
          </a:p>
        </p:txBody>
      </p:sp>
      <p:sp>
        <p:nvSpPr>
          <p:cNvPr id="5" name="Rectangle 4"/>
          <p:cNvSpPr/>
          <p:nvPr/>
        </p:nvSpPr>
        <p:spPr>
          <a:xfrm>
            <a:off x="6884987" y="2279411"/>
            <a:ext cx="3764447" cy="2420470"/>
          </a:xfrm>
          <a:prstGeom prst="rect">
            <a:avLst/>
          </a:prstGeom>
        </p:spPr>
        <p:txBody>
          <a:bodyPr vert="horz" lIns="91440" tIns="45720" rIns="91440" bIns="45720" rtlCol="0" anchor="t">
            <a:normAutofit/>
          </a:bodyPr>
          <a:lstStyle/>
          <a:p>
            <a:pPr>
              <a:lnSpc>
                <a:spcPct val="90000"/>
              </a:lnSpc>
              <a:spcBef>
                <a:spcPts val="14280"/>
              </a:spcBef>
            </a:pPr>
            <a:r>
              <a:rPr lang="en-US" sz="2400" dirty="0"/>
              <a:t>Sadly, Ray's brother, Cliff, died of malaria in October 1918 in Damascus. He had served for four years without a serious injury.</a:t>
            </a:r>
          </a:p>
        </p:txBody>
      </p:sp>
      <p:sp>
        <p:nvSpPr>
          <p:cNvPr id="4" name="Rectangle 3"/>
          <p:cNvSpPr/>
          <p:nvPr/>
        </p:nvSpPr>
        <p:spPr>
          <a:xfrm>
            <a:off x="371054" y="294235"/>
            <a:ext cx="4695798" cy="912970"/>
          </a:xfrm>
          <a:prstGeom prst="rect">
            <a:avLst/>
          </a:prstGeom>
          <a:solidFill>
            <a:schemeClr val="bg1"/>
          </a:solidFill>
        </p:spPr>
        <p:txBody>
          <a:bodyPr lIns="0" tIns="0" rIns="0" bIns="0">
            <a:noAutofit/>
          </a:bodyPr>
          <a:lstStyle/>
          <a:p>
            <a:pPr indent="0">
              <a:lnSpc>
                <a:spcPts val="3144"/>
              </a:lnSpc>
              <a:spcAft>
                <a:spcPts val="14280"/>
              </a:spcAft>
            </a:pPr>
            <a:r>
              <a:rPr lang="en-US" sz="2300" dirty="0">
                <a:latin typeface="Calibri"/>
              </a:rPr>
              <a:t>Ray's photo of Wreckage of a German Gotha aircraft in the desert.</a:t>
            </a:r>
          </a:p>
        </p:txBody>
      </p:sp>
      <p:sp>
        <p:nvSpPr>
          <p:cNvPr id="7" name="Footer Placeholder 5">
            <a:extLst>
              <a:ext uri="{FF2B5EF4-FFF2-40B4-BE49-F238E27FC236}">
                <a16:creationId xmlns:a16="http://schemas.microsoft.com/office/drawing/2014/main" id="{D1D61D5B-E5C4-7240-AB89-85DA0537240A}"/>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7638" y="1979407"/>
            <a:ext cx="6550339" cy="4811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902207" y="551687"/>
            <a:ext cx="8887969" cy="1847267"/>
          </a:xfrm>
          <a:prstGeom prst="rect">
            <a:avLst/>
          </a:prstGeom>
        </p:spPr>
        <p:txBody>
          <a:bodyPr lIns="0" tIns="0" rIns="0" bIns="0">
            <a:noAutofit/>
          </a:bodyPr>
          <a:lstStyle/>
          <a:p>
            <a:pPr marR="254000" indent="0" algn="ctr">
              <a:lnSpc>
                <a:spcPts val="3216"/>
              </a:lnSpc>
            </a:pPr>
            <a:r>
              <a:rPr lang="en-US" sz="3600" b="1" dirty="0">
                <a:latin typeface="Calibri"/>
              </a:rPr>
              <a:t>Ray marries</a:t>
            </a:r>
          </a:p>
          <a:p>
            <a:pPr indent="0">
              <a:lnSpc>
                <a:spcPts val="3216"/>
              </a:lnSpc>
            </a:pPr>
            <a:endParaRPr lang="en-US" sz="2300" dirty="0">
              <a:latin typeface="Calibri"/>
            </a:endParaRPr>
          </a:p>
          <a:p>
            <a:pPr indent="0">
              <a:lnSpc>
                <a:spcPts val="3216"/>
              </a:lnSpc>
            </a:pPr>
            <a:r>
              <a:rPr lang="en-US" sz="2300" dirty="0">
                <a:latin typeface="Calibri"/>
              </a:rPr>
              <a:t>After he returned to Australia, Ray worked for a short while as a press photographer.</a:t>
            </a:r>
          </a:p>
        </p:txBody>
      </p:sp>
      <p:sp>
        <p:nvSpPr>
          <p:cNvPr id="4" name="Rectangle 3"/>
          <p:cNvSpPr/>
          <p:nvPr/>
        </p:nvSpPr>
        <p:spPr>
          <a:xfrm>
            <a:off x="7965977" y="2785815"/>
            <a:ext cx="2075630" cy="2378082"/>
          </a:xfrm>
          <a:prstGeom prst="rect">
            <a:avLst/>
          </a:prstGeom>
        </p:spPr>
        <p:txBody>
          <a:bodyPr lIns="0" tIns="0" rIns="0" bIns="0">
            <a:noAutofit/>
          </a:bodyPr>
          <a:lstStyle/>
          <a:p>
            <a:pPr indent="0">
              <a:lnSpc>
                <a:spcPts val="3192"/>
              </a:lnSpc>
              <a:spcBef>
                <a:spcPts val="630"/>
              </a:spcBef>
            </a:pPr>
            <a:r>
              <a:rPr lang="en-US" sz="2300" dirty="0">
                <a:latin typeface="Calibri"/>
              </a:rPr>
              <a:t>In 1921, at the age of 29, Ray married my grandmother, Mary. They had 3 daughters.</a:t>
            </a:r>
          </a:p>
        </p:txBody>
      </p:sp>
      <p:sp>
        <p:nvSpPr>
          <p:cNvPr id="6" name="Footer Placeholder 5">
            <a:extLst>
              <a:ext uri="{FF2B5EF4-FFF2-40B4-BE49-F238E27FC236}">
                <a16:creationId xmlns:a16="http://schemas.microsoft.com/office/drawing/2014/main" id="{D4BA4504-A497-F54C-BF2F-C1F35EE8A1BE}"/>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545"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27205" y="1529573"/>
            <a:ext cx="4389385" cy="2149542"/>
          </a:xfrm>
          <a:prstGeom prst="rect">
            <a:avLst/>
          </a:prstGeom>
        </p:spPr>
        <p:txBody>
          <a:bodyPr vert="horz" lIns="91440" tIns="45720" rIns="91440" bIns="45720" rtlCol="0" anchor="t">
            <a:normAutofit lnSpcReduction="10000"/>
          </a:bodyPr>
          <a:lstStyle/>
          <a:p>
            <a:pPr indent="0">
              <a:lnSpc>
                <a:spcPct val="90000"/>
              </a:lnSpc>
              <a:spcBef>
                <a:spcPct val="0"/>
              </a:spcBef>
              <a:spcAft>
                <a:spcPts val="1470"/>
              </a:spcAft>
            </a:pPr>
            <a:r>
              <a:rPr lang="en-US" sz="2400" dirty="0">
                <a:latin typeface="+mj-lt"/>
                <a:ea typeface="+mj-ea"/>
                <a:cs typeface="+mj-cs"/>
              </a:rPr>
              <a:t>In 1922, Ray enlisted in the newly formed RAAF.</a:t>
            </a:r>
          </a:p>
          <a:p>
            <a:pPr indent="0">
              <a:lnSpc>
                <a:spcPct val="90000"/>
              </a:lnSpc>
              <a:spcBef>
                <a:spcPct val="0"/>
              </a:spcBef>
              <a:spcAft>
                <a:spcPts val="3150"/>
              </a:spcAft>
            </a:pPr>
            <a:r>
              <a:rPr lang="en-US" sz="2400" dirty="0">
                <a:latin typeface="+mj-lt"/>
                <a:ea typeface="+mj-ea"/>
                <a:cs typeface="+mj-cs"/>
              </a:rPr>
              <a:t>His main job was to take aerial photographs to help with mapping, but he took other photos too.</a:t>
            </a:r>
          </a:p>
        </p:txBody>
      </p:sp>
      <p:pic>
        <p:nvPicPr>
          <p:cNvPr id="2" name="Picture 1"/>
          <p:cNvPicPr>
            <a:picLocks noChangeAspect="1"/>
          </p:cNvPicPr>
          <p:nvPr/>
        </p:nvPicPr>
        <p:blipFill rotWithShape="1">
          <a:blip r:embed="rId3">
            <a:alphaModFix/>
          </a:blip>
          <a:srcRect l="21660" r="24901" b="-1"/>
          <a:stretch/>
        </p:blipFill>
        <p:spPr>
          <a:xfrm>
            <a:off x="-267" y="-801"/>
            <a:ext cx="5632715" cy="7562850"/>
          </a:xfrm>
          <a:prstGeom prst="rect">
            <a:avLst/>
          </a:prstGeom>
        </p:spPr>
      </p:pic>
      <p:grpSp>
        <p:nvGrpSpPr>
          <p:cNvPr id="14" name="Group 13">
            <a:extLst>
              <a:ext uri="{FF2B5EF4-FFF2-40B4-BE49-F238E27FC236}">
                <a16:creationId xmlns:a16="http://schemas.microsoft.com/office/drawing/2014/main" id="{B0A10B5A-315F-4751-BA35-34556B5D2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32712" cy="7562851"/>
            <a:chOff x="0" y="0"/>
            <a:chExt cx="6423049" cy="6858001"/>
          </a:xfrm>
        </p:grpSpPr>
        <p:sp>
          <p:nvSpPr>
            <p:cNvPr id="15" name="Freeform: Shape 14">
              <a:extLst>
                <a:ext uri="{FF2B5EF4-FFF2-40B4-BE49-F238E27FC236}">
                  <a16:creationId xmlns:a16="http://schemas.microsoft.com/office/drawing/2014/main" id="{4A5DAC55-04A1-4AB4-A2C6-C859A915C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A7370387-C8AA-4FC4-B636-C83BA7921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4E3C2B3B-4414-484B-8914-7CB18736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8" name="Freeform: Shape 17">
              <a:extLst>
                <a:ext uri="{FF2B5EF4-FFF2-40B4-BE49-F238E27FC236}">
                  <a16:creationId xmlns:a16="http://schemas.microsoft.com/office/drawing/2014/main" id="{AFB69BCB-EE83-44E6-8C11-3344C73D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9" name="Freeform: Shape 18">
              <a:extLst>
                <a:ext uri="{FF2B5EF4-FFF2-40B4-BE49-F238E27FC236}">
                  <a16:creationId xmlns:a16="http://schemas.microsoft.com/office/drawing/2014/main" id="{98E9BA58-2C07-4CA1-99C2-7738FBA37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4" name="Rectangle 3"/>
          <p:cNvSpPr/>
          <p:nvPr/>
        </p:nvSpPr>
        <p:spPr>
          <a:xfrm>
            <a:off x="5863224" y="5937437"/>
            <a:ext cx="3538960" cy="947681"/>
          </a:xfrm>
          <a:prstGeom prst="rect">
            <a:avLst/>
          </a:prstGeom>
        </p:spPr>
        <p:txBody>
          <a:bodyPr lIns="0" tIns="0" rIns="0" bIns="0">
            <a:noAutofit/>
          </a:bodyPr>
          <a:lstStyle/>
          <a:p>
            <a:pPr indent="0">
              <a:lnSpc>
                <a:spcPts val="3168"/>
              </a:lnSpc>
              <a:spcBef>
                <a:spcPts val="3150"/>
              </a:spcBef>
              <a:spcAft>
                <a:spcPts val="11550"/>
              </a:spcAft>
            </a:pPr>
            <a:r>
              <a:rPr lang="en-US" dirty="0">
                <a:latin typeface="Calibri"/>
              </a:rPr>
              <a:t>Ray's photo: Lord Forster reviewing the RAAF</a:t>
            </a:r>
          </a:p>
        </p:txBody>
      </p:sp>
      <p:sp>
        <p:nvSpPr>
          <p:cNvPr id="5" name="Rectangle 4"/>
          <p:cNvSpPr/>
          <p:nvPr/>
        </p:nvSpPr>
        <p:spPr>
          <a:xfrm>
            <a:off x="5863224" y="3883735"/>
            <a:ext cx="3926952" cy="838871"/>
          </a:xfrm>
          <a:prstGeom prst="rect">
            <a:avLst/>
          </a:prstGeom>
        </p:spPr>
        <p:txBody>
          <a:bodyPr wrap="none" lIns="0" tIns="0" rIns="0" bIns="0">
            <a:noAutofit/>
          </a:bodyPr>
          <a:lstStyle/>
          <a:p>
            <a:pPr indent="0">
              <a:spcAft>
                <a:spcPts val="600"/>
              </a:spcAft>
            </a:pPr>
            <a:r>
              <a:rPr lang="en-US" sz="2300" dirty="0">
                <a:latin typeface="Calibri"/>
              </a:rPr>
              <a:t>Ray resigned from the Air Force</a:t>
            </a:r>
          </a:p>
          <a:p>
            <a:pPr indent="0">
              <a:spcAft>
                <a:spcPts val="600"/>
              </a:spcAft>
            </a:pPr>
            <a:r>
              <a:rPr lang="en-US" sz="2300" dirty="0"/>
              <a:t>in 1924.</a:t>
            </a:r>
            <a:endParaRPr lang="en-US" sz="2300" dirty="0">
              <a:latin typeface="Calibri"/>
            </a:endParaRPr>
          </a:p>
        </p:txBody>
      </p:sp>
      <p:sp>
        <p:nvSpPr>
          <p:cNvPr id="7" name="Footer Placeholder 5">
            <a:extLst>
              <a:ext uri="{FF2B5EF4-FFF2-40B4-BE49-F238E27FC236}">
                <a16:creationId xmlns:a16="http://schemas.microsoft.com/office/drawing/2014/main" id="{24227F24-6E9A-6B43-9A15-415725CE414C}"/>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
        <p:nvSpPr>
          <p:cNvPr id="8" name="TextBox 7">
            <a:extLst>
              <a:ext uri="{FF2B5EF4-FFF2-40B4-BE49-F238E27FC236}">
                <a16:creationId xmlns:a16="http://schemas.microsoft.com/office/drawing/2014/main" id="{E23342C3-E64D-2941-A9C6-1C1D55303B92}"/>
              </a:ext>
            </a:extLst>
          </p:cNvPr>
          <p:cNvSpPr txBox="1"/>
          <p:nvPr/>
        </p:nvSpPr>
        <p:spPr>
          <a:xfrm>
            <a:off x="6422315" y="677732"/>
            <a:ext cx="1217000" cy="646331"/>
          </a:xfrm>
          <a:prstGeom prst="rect">
            <a:avLst/>
          </a:prstGeom>
          <a:noFill/>
        </p:spPr>
        <p:txBody>
          <a:bodyPr wrap="none" rtlCol="0">
            <a:spAutoFit/>
          </a:bodyPr>
          <a:lstStyle/>
          <a:p>
            <a:r>
              <a:rPr lang="en-US" sz="3600" b="1" dirty="0"/>
              <a:t>RAAF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213" y="1396261"/>
            <a:ext cx="6355060" cy="4770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694074" y="240406"/>
            <a:ext cx="8686800" cy="819912"/>
          </a:xfrm>
          <a:prstGeom prst="rect">
            <a:avLst/>
          </a:prstGeom>
        </p:spPr>
        <p:txBody>
          <a:bodyPr lIns="0" tIns="0" rIns="0" bIns="0">
            <a:noAutofit/>
          </a:bodyPr>
          <a:lstStyle/>
          <a:p>
            <a:pPr indent="0" algn="ctr">
              <a:spcAft>
                <a:spcPts val="1050"/>
              </a:spcAft>
            </a:pPr>
            <a:r>
              <a:rPr lang="en-US" sz="3600" b="1" dirty="0">
                <a:latin typeface="Calibri"/>
              </a:rPr>
              <a:t>Civilian Life</a:t>
            </a:r>
          </a:p>
        </p:txBody>
      </p:sp>
      <p:sp>
        <p:nvSpPr>
          <p:cNvPr id="4" name="Rectangle 3"/>
          <p:cNvSpPr/>
          <p:nvPr/>
        </p:nvSpPr>
        <p:spPr>
          <a:xfrm>
            <a:off x="7082070" y="3137683"/>
            <a:ext cx="2665075" cy="2121107"/>
          </a:xfrm>
          <a:prstGeom prst="rect">
            <a:avLst/>
          </a:prstGeom>
        </p:spPr>
        <p:txBody>
          <a:bodyPr lIns="0" tIns="0" rIns="0" bIns="0">
            <a:noAutofit/>
          </a:bodyPr>
          <a:lstStyle/>
          <a:p>
            <a:pPr indent="0">
              <a:lnSpc>
                <a:spcPts val="3144"/>
              </a:lnSpc>
              <a:spcBef>
                <a:spcPts val="1470"/>
              </a:spcBef>
              <a:spcAft>
                <a:spcPts val="5880"/>
              </a:spcAft>
            </a:pPr>
            <a:r>
              <a:rPr lang="en-US" sz="2300" dirty="0" err="1">
                <a:latin typeface="Calibri"/>
              </a:rPr>
              <a:t>Stokoe</a:t>
            </a:r>
            <a:r>
              <a:rPr lang="en-US" sz="2300" dirty="0">
                <a:latin typeface="Calibri"/>
              </a:rPr>
              <a:t> Motors showroom built 1935, 265 Exhibition St, Melbourne.</a:t>
            </a:r>
          </a:p>
        </p:txBody>
      </p:sp>
      <p:sp>
        <p:nvSpPr>
          <p:cNvPr id="5" name="Rectangle 4"/>
          <p:cNvSpPr/>
          <p:nvPr/>
        </p:nvSpPr>
        <p:spPr>
          <a:xfrm>
            <a:off x="7160913" y="5198939"/>
            <a:ext cx="2988944" cy="802842"/>
          </a:xfrm>
          <a:prstGeom prst="rect">
            <a:avLst/>
          </a:prstGeom>
        </p:spPr>
        <p:txBody>
          <a:bodyPr lIns="0" tIns="0" rIns="0" bIns="0">
            <a:noAutofit/>
          </a:bodyPr>
          <a:lstStyle/>
          <a:p>
            <a:pPr indent="0">
              <a:lnSpc>
                <a:spcPts val="3168"/>
              </a:lnSpc>
              <a:spcBef>
                <a:spcPts val="5880"/>
              </a:spcBef>
            </a:pPr>
            <a:r>
              <a:rPr lang="en-US" sz="2300" dirty="0">
                <a:latin typeface="Calibri"/>
              </a:rPr>
              <a:t>They sold lots of different models of cars, including </a:t>
            </a:r>
            <a:r>
              <a:rPr lang="en-US" sz="2300" dirty="0" err="1">
                <a:latin typeface="Calibri"/>
              </a:rPr>
              <a:t>Willys</a:t>
            </a:r>
            <a:r>
              <a:rPr lang="en-US" sz="2300" dirty="0">
                <a:latin typeface="Calibri"/>
              </a:rPr>
              <a:t> and Sunbeam cars.</a:t>
            </a:r>
          </a:p>
        </p:txBody>
      </p:sp>
      <p:sp>
        <p:nvSpPr>
          <p:cNvPr id="7" name="Footer Placeholder 5">
            <a:extLst>
              <a:ext uri="{FF2B5EF4-FFF2-40B4-BE49-F238E27FC236}">
                <a16:creationId xmlns:a16="http://schemas.microsoft.com/office/drawing/2014/main" id="{D077069E-98C0-9C41-9CCB-CED156B63DA4}"/>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
        <p:nvSpPr>
          <p:cNvPr id="9" name="TextBox 8">
            <a:extLst>
              <a:ext uri="{FF2B5EF4-FFF2-40B4-BE49-F238E27FC236}">
                <a16:creationId xmlns:a16="http://schemas.microsoft.com/office/drawing/2014/main" id="{2EDAB3F3-3605-B040-8D05-E2775DEBD280}"/>
              </a:ext>
            </a:extLst>
          </p:cNvPr>
          <p:cNvSpPr txBox="1"/>
          <p:nvPr/>
        </p:nvSpPr>
        <p:spPr>
          <a:xfrm>
            <a:off x="6999615" y="1198691"/>
            <a:ext cx="2988944" cy="1938992"/>
          </a:xfrm>
          <a:prstGeom prst="rect">
            <a:avLst/>
          </a:prstGeom>
          <a:noFill/>
        </p:spPr>
        <p:txBody>
          <a:bodyPr wrap="square" rtlCol="0">
            <a:spAutoFit/>
          </a:bodyPr>
          <a:lstStyle/>
          <a:p>
            <a:r>
              <a:rPr lang="en-US" sz="2400" dirty="0"/>
              <a:t>For many years, Ray worked as an advertising manager for </a:t>
            </a:r>
            <a:r>
              <a:rPr lang="en-US" sz="2400" dirty="0" err="1"/>
              <a:t>Stokoe</a:t>
            </a:r>
            <a:r>
              <a:rPr lang="en-US" sz="2400" dirty="0"/>
              <a:t> Motors.</a:t>
            </a:r>
          </a:p>
          <a:p>
            <a:endParaRPr lang="en-US" sz="2400"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4383" y="2394916"/>
            <a:ext cx="6626450" cy="421028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563880" y="439194"/>
            <a:ext cx="3977640" cy="432816"/>
          </a:xfrm>
          <a:prstGeom prst="rect">
            <a:avLst/>
          </a:prstGeom>
        </p:spPr>
        <p:txBody>
          <a:bodyPr wrap="none" lIns="0" tIns="0" rIns="0" bIns="0">
            <a:noAutofit/>
          </a:bodyPr>
          <a:lstStyle/>
          <a:p>
            <a:pPr indent="0"/>
            <a:r>
              <a:rPr lang="en-US" sz="3600" b="1" dirty="0">
                <a:latin typeface="Calibri"/>
              </a:rPr>
              <a:t>At the Races</a:t>
            </a:r>
          </a:p>
        </p:txBody>
      </p:sp>
      <p:sp>
        <p:nvSpPr>
          <p:cNvPr id="4" name="Rectangle 3"/>
          <p:cNvSpPr/>
          <p:nvPr/>
        </p:nvSpPr>
        <p:spPr>
          <a:xfrm>
            <a:off x="499872" y="1093590"/>
            <a:ext cx="8796528" cy="780930"/>
          </a:xfrm>
          <a:prstGeom prst="rect">
            <a:avLst/>
          </a:prstGeom>
        </p:spPr>
        <p:txBody>
          <a:bodyPr lIns="0" tIns="0" rIns="0" bIns="0">
            <a:noAutofit/>
          </a:bodyPr>
          <a:lstStyle/>
          <a:p>
            <a:pPr indent="0">
              <a:lnSpc>
                <a:spcPts val="3144"/>
              </a:lnSpc>
              <a:spcAft>
                <a:spcPts val="420"/>
              </a:spcAft>
            </a:pPr>
            <a:r>
              <a:rPr lang="en-US" sz="2300" dirty="0">
                <a:latin typeface="Calibri"/>
              </a:rPr>
              <a:t>Ray also loved horse racing. He published a book on betting systems in 1947.</a:t>
            </a:r>
          </a:p>
        </p:txBody>
      </p:sp>
      <p:sp>
        <p:nvSpPr>
          <p:cNvPr id="5" name="Rectangle 4"/>
          <p:cNvSpPr/>
          <p:nvPr/>
        </p:nvSpPr>
        <p:spPr>
          <a:xfrm>
            <a:off x="8229509" y="5412433"/>
            <a:ext cx="2208677" cy="1564587"/>
          </a:xfrm>
          <a:prstGeom prst="rect">
            <a:avLst/>
          </a:prstGeom>
        </p:spPr>
        <p:txBody>
          <a:bodyPr lIns="0" tIns="0" rIns="0" bIns="0">
            <a:noAutofit/>
          </a:bodyPr>
          <a:lstStyle/>
          <a:p>
            <a:pPr indent="0">
              <a:lnSpc>
                <a:spcPts val="3168"/>
              </a:lnSpc>
              <a:spcBef>
                <a:spcPts val="420"/>
              </a:spcBef>
            </a:pPr>
            <a:r>
              <a:rPr lang="en-US" sz="2300" dirty="0">
                <a:latin typeface="Calibri"/>
              </a:rPr>
              <a:t>Ray's photograph of Phar Lap with Jimmy Pike.</a:t>
            </a:r>
          </a:p>
        </p:txBody>
      </p:sp>
      <p:sp>
        <p:nvSpPr>
          <p:cNvPr id="6" name="Rectangle 5"/>
          <p:cNvSpPr/>
          <p:nvPr/>
        </p:nvSpPr>
        <p:spPr>
          <a:xfrm>
            <a:off x="1964167" y="1840356"/>
            <a:ext cx="7260336" cy="298704"/>
          </a:xfrm>
          <a:prstGeom prst="rect">
            <a:avLst/>
          </a:prstGeom>
        </p:spPr>
        <p:txBody>
          <a:bodyPr wrap="none" lIns="0" tIns="0" rIns="0" bIns="0">
            <a:noAutofit/>
          </a:bodyPr>
          <a:lstStyle/>
          <a:p>
            <a:pPr indent="0"/>
            <a:r>
              <a:rPr lang="en-US" sz="2300" dirty="0">
                <a:latin typeface="Calibri"/>
              </a:rPr>
              <a:t>He used to call the country races at places like Stony Point.</a:t>
            </a:r>
          </a:p>
        </p:txBody>
      </p:sp>
      <p:sp>
        <p:nvSpPr>
          <p:cNvPr id="8" name="Footer Placeholder 5">
            <a:extLst>
              <a:ext uri="{FF2B5EF4-FFF2-40B4-BE49-F238E27FC236}">
                <a16:creationId xmlns:a16="http://schemas.microsoft.com/office/drawing/2014/main" id="{74C98A4A-A82A-CD46-84C4-CD50693F4F2D}"/>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5923" y="2606076"/>
            <a:ext cx="3525096" cy="42625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899160" y="551688"/>
            <a:ext cx="8427720" cy="1170432"/>
          </a:xfrm>
          <a:prstGeom prst="rect">
            <a:avLst/>
          </a:prstGeom>
        </p:spPr>
        <p:txBody>
          <a:bodyPr lIns="0" tIns="0" rIns="0" bIns="0">
            <a:noAutofit/>
          </a:bodyPr>
          <a:lstStyle/>
          <a:p>
            <a:pPr indent="0" algn="ctr">
              <a:lnSpc>
                <a:spcPts val="3192"/>
              </a:lnSpc>
            </a:pPr>
            <a:r>
              <a:rPr lang="en-US" sz="3600" b="1" dirty="0">
                <a:latin typeface="Calibri"/>
              </a:rPr>
              <a:t>AKA Malvolio….</a:t>
            </a:r>
          </a:p>
          <a:p>
            <a:pPr indent="0">
              <a:lnSpc>
                <a:spcPts val="3192"/>
              </a:lnSpc>
              <a:spcAft>
                <a:spcPts val="420"/>
              </a:spcAft>
            </a:pPr>
            <a:r>
              <a:rPr lang="en-US" sz="2300" dirty="0">
                <a:latin typeface="Calibri"/>
              </a:rPr>
              <a:t>During the 1950s Ray wrote for the racing pages of </a:t>
            </a:r>
            <a:r>
              <a:rPr lang="en-US" sz="2300" i="1" dirty="0">
                <a:latin typeface="Calibri"/>
              </a:rPr>
              <a:t>The Argus</a:t>
            </a:r>
            <a:r>
              <a:rPr lang="en-US" sz="2300" dirty="0">
                <a:latin typeface="Calibri"/>
              </a:rPr>
              <a:t> under the name of 'Malvolio'.</a:t>
            </a:r>
          </a:p>
        </p:txBody>
      </p:sp>
      <p:sp>
        <p:nvSpPr>
          <p:cNvPr id="4" name="Rectangle 3"/>
          <p:cNvSpPr/>
          <p:nvPr/>
        </p:nvSpPr>
        <p:spPr>
          <a:xfrm>
            <a:off x="920496" y="1978152"/>
            <a:ext cx="4559808" cy="298704"/>
          </a:xfrm>
          <a:prstGeom prst="rect">
            <a:avLst/>
          </a:prstGeom>
        </p:spPr>
        <p:txBody>
          <a:bodyPr wrap="none" lIns="0" tIns="0" rIns="0" bIns="0">
            <a:noAutofit/>
          </a:bodyPr>
          <a:lstStyle/>
          <a:p>
            <a:pPr indent="0">
              <a:spcBef>
                <a:spcPts val="420"/>
              </a:spcBef>
            </a:pPr>
            <a:r>
              <a:rPr lang="en-US" sz="2300">
                <a:latin typeface="Calibri"/>
              </a:rPr>
              <a:t>He also broadcast racing tips on 3UZ.</a:t>
            </a:r>
          </a:p>
        </p:txBody>
      </p:sp>
      <p:sp>
        <p:nvSpPr>
          <p:cNvPr id="5" name="Rectangle 4"/>
          <p:cNvSpPr/>
          <p:nvPr/>
        </p:nvSpPr>
        <p:spPr>
          <a:xfrm>
            <a:off x="6010858" y="2455200"/>
            <a:ext cx="3685032" cy="301752"/>
          </a:xfrm>
          <a:prstGeom prst="rect">
            <a:avLst/>
          </a:prstGeom>
        </p:spPr>
        <p:txBody>
          <a:bodyPr wrap="none" lIns="0" tIns="0" rIns="0" bIns="0">
            <a:noAutofit/>
          </a:bodyPr>
          <a:lstStyle/>
          <a:p>
            <a:pPr indent="0"/>
            <a:r>
              <a:rPr lang="en-US" sz="2300" dirty="0">
                <a:latin typeface="Calibri"/>
              </a:rPr>
              <a:t>Ray’s articles from The Argus, 1950</a:t>
            </a:r>
          </a:p>
        </p:txBody>
      </p:sp>
      <p:sp>
        <p:nvSpPr>
          <p:cNvPr id="6" name="Rectangle 5"/>
          <p:cNvSpPr/>
          <p:nvPr/>
        </p:nvSpPr>
        <p:spPr>
          <a:xfrm>
            <a:off x="6859016" y="4178808"/>
            <a:ext cx="1395984" cy="192024"/>
          </a:xfrm>
          <a:prstGeom prst="rect">
            <a:avLst/>
          </a:prstGeom>
        </p:spPr>
        <p:txBody>
          <a:bodyPr wrap="none" lIns="0" tIns="0" rIns="0" bIns="0">
            <a:noAutofit/>
          </a:bodyPr>
          <a:lstStyle/>
          <a:p>
            <a:pPr indent="0"/>
            <a:r>
              <a:rPr lang="en-US" sz="1500" b="1" spc="-50" dirty="0">
                <a:latin typeface="Calibri"/>
              </a:rPr>
              <a:t>MALVOLIO in:</a:t>
            </a:r>
          </a:p>
        </p:txBody>
      </p:sp>
      <p:sp>
        <p:nvSpPr>
          <p:cNvPr id="7" name="Rectangle 6"/>
          <p:cNvSpPr/>
          <p:nvPr/>
        </p:nvSpPr>
        <p:spPr>
          <a:xfrm>
            <a:off x="6033008" y="4553712"/>
            <a:ext cx="3048000" cy="341376"/>
          </a:xfrm>
          <a:prstGeom prst="rect">
            <a:avLst/>
          </a:prstGeom>
        </p:spPr>
        <p:txBody>
          <a:bodyPr lIns="0" tIns="0" rIns="0" bIns="0">
            <a:noAutofit/>
          </a:bodyPr>
          <a:lstStyle/>
          <a:p>
            <a:pPr indent="0" algn="ctr">
              <a:spcAft>
                <a:spcPts val="210"/>
              </a:spcAft>
            </a:pPr>
            <a:r>
              <a:rPr lang="en-US" sz="1500" b="1" spc="-50" dirty="0">
                <a:latin typeface="Calibri"/>
              </a:rPr>
              <a:t>Gin Racing Systems Win?</a:t>
            </a:r>
          </a:p>
          <a:p>
            <a:pPr indent="0"/>
            <a:r>
              <a:rPr lang="en-US" sz="600" dirty="0" err="1">
                <a:latin typeface="Georgia"/>
              </a:rPr>
              <a:t>KlIP</a:t>
            </a:r>
            <a:r>
              <a:rPr lang="en-US" sz="600" dirty="0">
                <a:latin typeface="Georgia"/>
              </a:rPr>
              <a:t> THIS! COLUMNS OP IAHIH POSITIONS HANOT TO YOU* RADIO</a:t>
            </a:r>
          </a:p>
        </p:txBody>
      </p:sp>
      <p:graphicFrame>
        <p:nvGraphicFramePr>
          <p:cNvPr id="8" name="Table 7"/>
          <p:cNvGraphicFramePr>
            <a:graphicFrameLocks noGrp="1"/>
          </p:cNvGraphicFramePr>
          <p:nvPr>
            <p:extLst>
              <p:ext uri="{D42A27DB-BD31-4B8C-83A1-F6EECF244321}">
                <p14:modId xmlns:p14="http://schemas.microsoft.com/office/powerpoint/2010/main" val="3654402538"/>
              </p:ext>
            </p:extLst>
          </p:nvPr>
        </p:nvGraphicFramePr>
        <p:xfrm>
          <a:off x="5843016" y="5137404"/>
          <a:ext cx="3483867" cy="1383712"/>
        </p:xfrm>
        <a:graphic>
          <a:graphicData uri="http://schemas.openxmlformats.org/drawingml/2006/table">
            <a:tbl>
              <a:tblPr/>
              <a:tblGrid>
                <a:gridCol w="528705">
                  <a:extLst>
                    <a:ext uri="{9D8B030D-6E8A-4147-A177-3AD203B41FA5}">
                      <a16:colId xmlns:a16="http://schemas.microsoft.com/office/drawing/2014/main" val="20000"/>
                    </a:ext>
                  </a:extLst>
                </a:gridCol>
                <a:gridCol w="220294">
                  <a:extLst>
                    <a:ext uri="{9D8B030D-6E8A-4147-A177-3AD203B41FA5}">
                      <a16:colId xmlns:a16="http://schemas.microsoft.com/office/drawing/2014/main" val="20001"/>
                    </a:ext>
                  </a:extLst>
                </a:gridCol>
                <a:gridCol w="220294">
                  <a:extLst>
                    <a:ext uri="{9D8B030D-6E8A-4147-A177-3AD203B41FA5}">
                      <a16:colId xmlns:a16="http://schemas.microsoft.com/office/drawing/2014/main" val="20002"/>
                    </a:ext>
                  </a:extLst>
                </a:gridCol>
                <a:gridCol w="220294">
                  <a:extLst>
                    <a:ext uri="{9D8B030D-6E8A-4147-A177-3AD203B41FA5}">
                      <a16:colId xmlns:a16="http://schemas.microsoft.com/office/drawing/2014/main" val="20003"/>
                    </a:ext>
                  </a:extLst>
                </a:gridCol>
                <a:gridCol w="220294">
                  <a:extLst>
                    <a:ext uri="{9D8B030D-6E8A-4147-A177-3AD203B41FA5}">
                      <a16:colId xmlns:a16="http://schemas.microsoft.com/office/drawing/2014/main" val="20004"/>
                    </a:ext>
                  </a:extLst>
                </a:gridCol>
                <a:gridCol w="220294">
                  <a:extLst>
                    <a:ext uri="{9D8B030D-6E8A-4147-A177-3AD203B41FA5}">
                      <a16:colId xmlns:a16="http://schemas.microsoft.com/office/drawing/2014/main" val="20005"/>
                    </a:ext>
                  </a:extLst>
                </a:gridCol>
                <a:gridCol w="220294">
                  <a:extLst>
                    <a:ext uri="{9D8B030D-6E8A-4147-A177-3AD203B41FA5}">
                      <a16:colId xmlns:a16="http://schemas.microsoft.com/office/drawing/2014/main" val="20006"/>
                    </a:ext>
                  </a:extLst>
                </a:gridCol>
                <a:gridCol w="220294">
                  <a:extLst>
                    <a:ext uri="{9D8B030D-6E8A-4147-A177-3AD203B41FA5}">
                      <a16:colId xmlns:a16="http://schemas.microsoft.com/office/drawing/2014/main" val="20007"/>
                    </a:ext>
                  </a:extLst>
                </a:gridCol>
                <a:gridCol w="220294">
                  <a:extLst>
                    <a:ext uri="{9D8B030D-6E8A-4147-A177-3AD203B41FA5}">
                      <a16:colId xmlns:a16="http://schemas.microsoft.com/office/drawing/2014/main" val="20008"/>
                    </a:ext>
                  </a:extLst>
                </a:gridCol>
                <a:gridCol w="283695">
                  <a:extLst>
                    <a:ext uri="{9D8B030D-6E8A-4147-A177-3AD203B41FA5}">
                      <a16:colId xmlns:a16="http://schemas.microsoft.com/office/drawing/2014/main" val="20009"/>
                    </a:ext>
                  </a:extLst>
                </a:gridCol>
                <a:gridCol w="274024">
                  <a:extLst>
                    <a:ext uri="{9D8B030D-6E8A-4147-A177-3AD203B41FA5}">
                      <a16:colId xmlns:a16="http://schemas.microsoft.com/office/drawing/2014/main" val="20010"/>
                    </a:ext>
                  </a:extLst>
                </a:gridCol>
                <a:gridCol w="270800">
                  <a:extLst>
                    <a:ext uri="{9D8B030D-6E8A-4147-A177-3AD203B41FA5}">
                      <a16:colId xmlns:a16="http://schemas.microsoft.com/office/drawing/2014/main" val="20011"/>
                    </a:ext>
                  </a:extLst>
                </a:gridCol>
                <a:gridCol w="364291">
                  <a:extLst>
                    <a:ext uri="{9D8B030D-6E8A-4147-A177-3AD203B41FA5}">
                      <a16:colId xmlns:a16="http://schemas.microsoft.com/office/drawing/2014/main" val="20012"/>
                    </a:ext>
                  </a:extLst>
                </a:gridCol>
              </a:tblGrid>
              <a:tr h="220986">
                <a:tc>
                  <a:txBody>
                    <a:bodyPr/>
                    <a:lstStyle/>
                    <a:p>
                      <a:pPr indent="0" algn="r"/>
                      <a:r>
                        <a:rPr lang="en-US" sz="600" spc="-50">
                          <a:latin typeface="Segoe UI"/>
                        </a:rPr>
                        <a:t>cmr</a:t>
                      </a:r>
                      <a:r>
                        <a:rPr lang="en-US" sz="1300" spc="-50">
                          <a:latin typeface="AngsanaUPC"/>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indent="0"/>
                      <a:r>
                        <a:rPr lang="en-US" sz="1300" spc="-50">
                          <a:solidFill>
                            <a:srgbClr val="202020"/>
                          </a:solidFill>
                          <a:latin typeface="AngsanaUPC"/>
                        </a:rPr>
                        <a:t>—</a:t>
                      </a:r>
                      <a:r>
                        <a:rPr lang="en-US" sz="600" spc="-50">
                          <a:solidFill>
                            <a:srgbClr val="202020"/>
                          </a:solidFill>
                          <a:latin typeface="Segoe UI"/>
                        </a:rPr>
                        <a:t>1</a:t>
                      </a:r>
                      <a:r>
                        <a:rPr lang="en-US" sz="1300" spc="-50">
                          <a:solidFill>
                            <a:srgbClr val="202020"/>
                          </a:solidFill>
                          <a:latin typeface="AngsanaUPC"/>
                        </a:rPr>
                        <a:t>—</a:t>
                      </a:r>
                      <a:r>
                        <a:rPr lang="en-US" sz="600" spc="-50">
                          <a:solidFill>
                            <a:srgbClr val="474747"/>
                          </a:solidFill>
                          <a:latin typeface="Segoe UI"/>
                        </a:rPr>
                        <a:t>1</a:t>
                      </a:r>
                      <a:r>
                        <a:rPr lang="en-US" sz="1300" spc="-50">
                          <a:solidFill>
                            <a:srgbClr val="202020"/>
                          </a:solidFill>
                          <a:latin typeface="AngsanaUPC"/>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600"/>
                    </a:p>
                  </a:txBody>
                  <a:tcPr marL="0" marR="0" marT="0" marB="0"/>
                </a:tc>
                <a:tc hMerge="1">
                  <a:txBody>
                    <a:bodyPr/>
                    <a:lstStyle/>
                    <a:p>
                      <a:endParaRPr sz="600"/>
                    </a:p>
                  </a:txBody>
                  <a:tcPr marL="0" marR="0" marT="0" marB="0"/>
                </a:tc>
                <a:tc gridSpan="2">
                  <a:txBody>
                    <a:bodyPr/>
                    <a:lstStyle/>
                    <a:p>
                      <a:pPr indent="0"/>
                      <a:r>
                        <a:rPr lang="en-US" sz="1300" spc="-50">
                          <a:solidFill>
                            <a:srgbClr val="202020"/>
                          </a:solidFill>
                          <a:latin typeface="AngsanaUPC"/>
                        </a:rPr>
                        <a:t>—</a:t>
                      </a:r>
                      <a:r>
                        <a:rPr lang="en-US" sz="600" spc="-50">
                          <a:solidFill>
                            <a:srgbClr val="202020"/>
                          </a:solidFill>
                          <a:latin typeface="Segoe UI"/>
                        </a:rPr>
                        <a:t>1</a:t>
                      </a:r>
                      <a:r>
                        <a:rPr lang="en-US" sz="600" spc="-50">
                          <a:latin typeface="Segoe UI"/>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600"/>
                    </a:p>
                  </a:txBody>
                  <a:tcPr marL="0" marR="0" marT="0" marB="0"/>
                </a:tc>
                <a:tc gridSpan="3">
                  <a:txBody>
                    <a:bodyPr/>
                    <a:lstStyle/>
                    <a:p>
                      <a:pPr indent="0"/>
                      <a:r>
                        <a:rPr lang="en-US" sz="1300" spc="-50">
                          <a:solidFill>
                            <a:srgbClr val="202020"/>
                          </a:solidFill>
                          <a:latin typeface="AngsanaUPC"/>
                        </a:rPr>
                        <a:t>—</a:t>
                      </a:r>
                      <a:r>
                        <a:rPr lang="en-US" sz="600" spc="-50">
                          <a:solidFill>
                            <a:srgbClr val="202020"/>
                          </a:solidFill>
                          <a:latin typeface="Segoe UI"/>
                        </a:rPr>
                        <a:t>I</a:t>
                      </a:r>
                      <a:r>
                        <a:rPr lang="en-US" sz="1300" spc="-50">
                          <a:solidFill>
                            <a:srgbClr val="202020"/>
                          </a:solidFill>
                          <a:latin typeface="AngsanaUPC"/>
                        </a:rPr>
                        <a:t>—</a:t>
                      </a:r>
                      <a:r>
                        <a:rPr lang="en-US" sz="600" spc="-50">
                          <a:solidFill>
                            <a:srgbClr val="202020"/>
                          </a:solidFill>
                          <a:latin typeface="Segoe UI"/>
                        </a:rPr>
                        <a:t>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600"/>
                    </a:p>
                  </a:txBody>
                  <a:tcPr marL="0" marR="0" marT="0" marB="0"/>
                </a:tc>
                <a:tc hMerge="1">
                  <a:txBody>
                    <a:bodyPr/>
                    <a:lstStyle/>
                    <a:p>
                      <a:endParaRPr sz="600"/>
                    </a:p>
                  </a:txBody>
                  <a:tcPr marL="0" marR="0" marT="0" marB="0"/>
                </a:tc>
                <a:tc gridSpan="4">
                  <a:txBody>
                    <a:bodyPr/>
                    <a:lstStyle/>
                    <a:p>
                      <a:endParaRPr sz="6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600"/>
                    </a:p>
                  </a:txBody>
                  <a:tcPr marL="0" marR="0" marT="0" marB="0"/>
                </a:tc>
                <a:tc hMerge="1">
                  <a:txBody>
                    <a:bodyPr/>
                    <a:lstStyle/>
                    <a:p>
                      <a:endParaRPr sz="600"/>
                    </a:p>
                  </a:txBody>
                  <a:tcPr marL="0" marR="0" marT="0" marB="0"/>
                </a:tc>
                <a:tc hMerge="1">
                  <a:txBody>
                    <a:bodyPr/>
                    <a:lstStyle/>
                    <a:p>
                      <a:endParaRPr sz="600"/>
                    </a:p>
                  </a:txBody>
                  <a:tcPr marL="0" marR="0" marT="0" marB="0"/>
                </a:tc>
                <a:extLst>
                  <a:ext uri="{0D108BD9-81ED-4DB2-BD59-A6C34878D82A}">
                    <a16:rowId xmlns:a16="http://schemas.microsoft.com/office/drawing/2014/main" val="10000"/>
                  </a:ext>
                </a:extLst>
              </a:tr>
              <a:tr h="101994">
                <a:tc rowSpan="2">
                  <a:txBody>
                    <a:bodyPr/>
                    <a:lstStyle/>
                    <a:p>
                      <a:pPr marR="114300" indent="0" algn="just">
                        <a:lnSpc>
                          <a:spcPts val="984"/>
                        </a:lnSpc>
                      </a:pPr>
                      <a:r>
                        <a:rPr lang="en-US" sz="600" spc="-50">
                          <a:latin typeface="Segoe UI"/>
                        </a:rPr>
                        <a:t>MALVOiiO fWto </a:t>
                      </a:r>
                      <a:r>
                        <a:rPr lang="en-US" sz="400" i="1">
                          <a:latin typeface="Segoe UI"/>
                        </a:rPr>
                        <a:t>tyofmm)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spcAft>
                          <a:spcPts val="210"/>
                        </a:spcAft>
                      </a:pPr>
                      <a:r>
                        <a:rPr lang="en-US" sz="600" spc="-50">
                          <a:latin typeface="Segoe UI"/>
                        </a:rPr>
                        <a:t>1</a:t>
                      </a:r>
                    </a:p>
                    <a:p>
                      <a:pPr indent="0"/>
                      <a:r>
                        <a:rPr lang="en-US" sz="600" spc="-50">
                          <a:latin typeface="Segoe U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spcAft>
                          <a:spcPts val="210"/>
                        </a:spcAft>
                      </a:pPr>
                      <a:r>
                        <a:rPr lang="en-US" sz="600" spc="-50">
                          <a:latin typeface="Segoe UI"/>
                        </a:rPr>
                        <a:t>1</a:t>
                      </a:r>
                    </a:p>
                    <a:p>
                      <a:pPr marL="88900" indent="0"/>
                      <a:r>
                        <a:rPr lang="en-US" sz="600" spc="-50">
                          <a:latin typeface="Segoe U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spcAft>
                          <a:spcPts val="210"/>
                        </a:spcAft>
                      </a:pPr>
                      <a:r>
                        <a:rPr lang="en-US" sz="600" spc="-50">
                          <a:latin typeface="Segoe UI"/>
                        </a:rPr>
                        <a:t>•</a:t>
                      </a:r>
                    </a:p>
                    <a:p>
                      <a:pPr indent="0"/>
                      <a:r>
                        <a:rPr lang="en-US" sz="600" spc="-50">
                          <a:latin typeface="Segoe U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spcAft>
                          <a:spcPts val="210"/>
                        </a:spcAft>
                      </a:pPr>
                      <a:r>
                        <a:rPr lang="en-US" sz="600" spc="-50">
                          <a:latin typeface="Segoe UI"/>
                        </a:rPr>
                        <a:t>1</a:t>
                      </a:r>
                    </a:p>
                    <a:p>
                      <a:pPr marL="88900" indent="0"/>
                      <a:r>
                        <a:rPr lang="en-US" sz="1300" spc="-50">
                          <a:latin typeface="AngsanaUPC"/>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r>
                        <a:rPr lang="en-US" sz="600" spc="-50">
                          <a:latin typeface="Segoe UI"/>
                        </a:rPr>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spcAft>
                          <a:spcPts val="210"/>
                        </a:spcAft>
                      </a:pPr>
                      <a:r>
                        <a:rPr lang="en-US" sz="600" spc="-50">
                          <a:latin typeface="Segoe UI"/>
                        </a:rPr>
                        <a:t>11</a:t>
                      </a:r>
                    </a:p>
                    <a:p>
                      <a:pPr indent="0"/>
                      <a:r>
                        <a:rPr lang="en-US" sz="600" spc="-50">
                          <a:latin typeface="Segoe U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r>
                        <a:rPr lang="en-US" sz="600" spc="-50">
                          <a:latin typeface="Segoe U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sz="4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indent="0" algn="r"/>
                      <a:r>
                        <a:rPr lang="en-US" sz="600" spc="-50">
                          <a:latin typeface="Segoe UI"/>
                        </a:rPr>
                        <a:t>1 Wta.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400"/>
                    </a:p>
                  </a:txBody>
                  <a:tcPr marL="0" marR="0" marT="0" marB="0"/>
                </a:tc>
                <a:tc>
                  <a:txBody>
                    <a:bodyPr/>
                    <a:lstStyle/>
                    <a:p>
                      <a:pPr indent="0"/>
                      <a:r>
                        <a:rPr lang="en-US" sz="600" spc="-50">
                          <a:latin typeface="Segoe UI"/>
                        </a:rPr>
                        <a:t>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cap="small" spc="-50">
                          <a:latin typeface="Segoe UI"/>
                        </a:rPr>
                        <a:t>&amp;NImA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9317">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vMerge="1">
                  <a:txBody>
                    <a:bodyPr/>
                    <a:lstStyle/>
                    <a:p>
                      <a:endParaRPr sz="1100"/>
                    </a:p>
                  </a:txBody>
                  <a:tcPr marL="0" marR="0" marT="0" marB="0"/>
                </a:tc>
                <a:tc>
                  <a:txBody>
                    <a:bodyPr/>
                    <a:lstStyle/>
                    <a:p>
                      <a:endParaRPr sz="1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S4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C4R.IM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7638">
                <a:tc>
                  <a:txBody>
                    <a:bodyPr/>
                    <a:lstStyle/>
                    <a:p>
                      <a:pPr indent="0" algn="just">
                        <a:lnSpc>
                          <a:spcPts val="504"/>
                        </a:lnSpc>
                      </a:pPr>
                      <a:r>
                        <a:rPr lang="en-US" sz="600" spc="-50">
                          <a:latin typeface="Segoe UI"/>
                        </a:rPr>
                        <a:t>HUNS</a:t>
                      </a:r>
                    </a:p>
                    <a:p>
                      <a:pPr indent="0" algn="r">
                        <a:lnSpc>
                          <a:spcPts val="504"/>
                        </a:lnSpc>
                      </a:pPr>
                      <a:r>
                        <a:rPr lang="en-US" sz="600" spc="-50">
                          <a:latin typeface="Segoe UI"/>
                        </a:rPr>
                        <a:t>SUtMtUft</a:t>
                      </a:r>
                    </a:p>
                    <a:p>
                      <a:pPr indent="0" algn="r">
                        <a:lnSpc>
                          <a:spcPts val="504"/>
                        </a:lnSpc>
                      </a:pPr>
                      <a:r>
                        <a:rPr lang="en-US" sz="600" cap="small" spc="-50">
                          <a:latin typeface="Segoe UI"/>
                        </a:rPr>
                        <a:t>&lt;Nm</a:t>
                      </a:r>
                      <a:r>
                        <a:rPr lang="en-US" sz="600" spc="-50">
                          <a:latin typeface="Segoe UI"/>
                        </a:rPr>
                        <a:t> lyMMl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spcAft>
                          <a:spcPts val="420"/>
                        </a:spcAft>
                      </a:pPr>
                      <a:r>
                        <a:rPr lang="en-US" sz="1000">
                          <a:solidFill>
                            <a:srgbClr val="202020"/>
                          </a:solidFill>
                          <a:latin typeface="Georgia"/>
                        </a:rPr>
                        <a:t>_</a:t>
                      </a:r>
                    </a:p>
                    <a:p>
                      <a:pPr indent="0" algn="r"/>
                      <a:r>
                        <a:rPr lang="en-US" sz="1300" spc="-50">
                          <a:solidFill>
                            <a:srgbClr val="5C5C5C"/>
                          </a:solidFill>
                          <a:latin typeface="AngsanaUPC"/>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spcAft>
                          <a:spcPts val="210"/>
                        </a:spcAft>
                      </a:pPr>
                      <a:r>
                        <a:rPr lang="en-US" sz="600" spc="-50">
                          <a:latin typeface="Segoe UI"/>
                        </a:rPr>
                        <a:t>,</a:t>
                      </a:r>
                    </a:p>
                    <a:p>
                      <a:pPr indent="0"/>
                      <a:r>
                        <a:rPr lang="en-US" sz="600" spc="-50">
                          <a:latin typeface="Segoe U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spcAft>
                          <a:spcPts val="210"/>
                        </a:spcAft>
                      </a:pPr>
                      <a:r>
                        <a:rPr lang="en-US" sz="600" spc="-50">
                          <a:latin typeface="Segoe UI"/>
                        </a:rPr>
                        <a:t>4</a:t>
                      </a:r>
                    </a:p>
                    <a:p>
                      <a:pPr indent="0"/>
                      <a:r>
                        <a:rPr lang="en-US" sz="600" spc="-50">
                          <a:latin typeface="Segoe UI"/>
                        </a:rPr>
                        <a: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spcAft>
                          <a:spcPts val="210"/>
                        </a:spcAft>
                      </a:pPr>
                      <a:r>
                        <a:rPr lang="en-US" sz="600" spc="-50">
                          <a:latin typeface="Segoe UI"/>
                        </a:rPr>
                        <a:t>4</a:t>
                      </a:r>
                    </a:p>
                    <a:p>
                      <a:pPr marL="88900" indent="0"/>
                      <a:r>
                        <a:rPr lang="en-US" sz="600" spc="-50">
                          <a:latin typeface="Segoe UI"/>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spcAft>
                          <a:spcPts val="210"/>
                        </a:spcAft>
                      </a:pPr>
                      <a:r>
                        <a:rPr lang="en-US" sz="600" spc="-50">
                          <a:latin typeface="Segoe UI"/>
                        </a:rPr>
                        <a:t>1</a:t>
                      </a:r>
                    </a:p>
                    <a:p>
                      <a:pPr indent="0"/>
                      <a:r>
                        <a:rPr lang="en-US" sz="600" spc="-50">
                          <a:latin typeface="Segoe U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1300" spc="-50" dirty="0">
                          <a:solidFill>
                            <a:srgbClr val="202020"/>
                          </a:solidFill>
                          <a:latin typeface="AngsanaUPC"/>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dirty="0">
                          <a:latin typeface="Segoe UI"/>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147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414.4.4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1584">
                <a:tc rowSpan="2">
                  <a:txBody>
                    <a:bodyPr/>
                    <a:lstStyle/>
                    <a:p>
                      <a:pPr indent="0"/>
                      <a:r>
                        <a:rPr lang="en-US" sz="1300" spc="-50">
                          <a:latin typeface="AngsanaUPC"/>
                        </a:rPr>
                        <a:t>looms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sz="1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sz="1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sz="1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r>
                        <a:rPr lang="en-US" sz="400">
                          <a:solidFill>
                            <a:srgbClr val="202020"/>
                          </a:solidFill>
                          <a:latin typeface="Georgi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r>
                        <a:rPr lang="en-US" sz="400">
                          <a:solidFill>
                            <a:srgbClr val="202020"/>
                          </a:solidFill>
                          <a:latin typeface="Georgi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r>
                        <a:rPr lang="en-US" sz="600" spc="-50">
                          <a:latin typeface="Segoe UI"/>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r>
                        <a:rPr lang="en-US" sz="600" spc="-50">
                          <a:latin typeface="Segoe UI"/>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1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1300" spc="-50">
                          <a:latin typeface="AngsanaUPC"/>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a:t>
                      </a:r>
                    </a:p>
                    <a:p>
                      <a:pPr indent="0"/>
                      <a:r>
                        <a:rPr lang="en-US" sz="600" spc="-50">
                          <a:latin typeface="Segoe UI"/>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4t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r>
                        <a:rPr lang="en-US" sz="600" spc="-50">
                          <a:latin typeface="Segoe UI"/>
                        </a:rPr>
                        <a:t>41MJ</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2193">
                <a:tc vMerge="1">
                  <a:txBody>
                    <a:bodyPr/>
                    <a:lstStyle/>
                    <a:p>
                      <a:endParaRPr sz="500"/>
                    </a:p>
                  </a:txBody>
                  <a:tcPr marL="0" marR="0" marT="0" marB="0"/>
                </a:tc>
                <a:tc vMerge="1">
                  <a:txBody>
                    <a:bodyPr/>
                    <a:lstStyle/>
                    <a:p>
                      <a:endParaRPr sz="500"/>
                    </a:p>
                  </a:txBody>
                  <a:tcPr marL="0" marR="0" marT="0" marB="0"/>
                </a:tc>
                <a:tc vMerge="1">
                  <a:txBody>
                    <a:bodyPr/>
                    <a:lstStyle/>
                    <a:p>
                      <a:endParaRPr sz="500"/>
                    </a:p>
                  </a:txBody>
                  <a:tcPr marL="0" marR="0" marT="0" marB="0"/>
                </a:tc>
                <a:tc vMerge="1">
                  <a:txBody>
                    <a:bodyPr/>
                    <a:lstStyle/>
                    <a:p>
                      <a:endParaRPr sz="500"/>
                    </a:p>
                  </a:txBody>
                  <a:tcPr marL="0" marR="0" marT="0" marB="0"/>
                </a:tc>
                <a:tc vMerge="1">
                  <a:txBody>
                    <a:bodyPr/>
                    <a:lstStyle/>
                    <a:p>
                      <a:endParaRPr sz="500"/>
                    </a:p>
                  </a:txBody>
                  <a:tcPr marL="0" marR="0" marT="0" marB="0"/>
                </a:tc>
                <a:tc vMerge="1">
                  <a:txBody>
                    <a:bodyPr/>
                    <a:lstStyle/>
                    <a:p>
                      <a:endParaRPr sz="500"/>
                    </a:p>
                  </a:txBody>
                  <a:tcPr marL="0" marR="0" marT="0" marB="0"/>
                </a:tc>
                <a:tc vMerge="1">
                  <a:txBody>
                    <a:bodyPr/>
                    <a:lstStyle/>
                    <a:p>
                      <a:endParaRPr sz="500"/>
                    </a:p>
                  </a:txBody>
                  <a:tcPr marL="0" marR="0" marT="0" marB="0"/>
                </a:tc>
                <a:tc vMerge="1">
                  <a:txBody>
                    <a:bodyPr/>
                    <a:lstStyle/>
                    <a:p>
                      <a:endParaRPr sz="500"/>
                    </a:p>
                  </a:txBody>
                  <a:tcPr marL="0" marR="0" marT="0" marB="0"/>
                </a:tc>
                <a:tc gridSpan="2">
                  <a:txBody>
                    <a:bodyPr/>
                    <a:lstStyle/>
                    <a:p>
                      <a:endParaRPr sz="5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500"/>
                    </a:p>
                  </a:txBody>
                  <a:tcPr marL="0" marR="0" marT="0" marB="0"/>
                </a:tc>
                <a:tc gridSpan="3">
                  <a:txBody>
                    <a:bodyPr/>
                    <a:lstStyle/>
                    <a:p>
                      <a:pPr indent="0"/>
                      <a:r>
                        <a:rPr lang="en-US" sz="600" spc="-50" dirty="0">
                          <a:latin typeface="Segoe UI"/>
                        </a:rPr>
                        <a:t>■ </a:t>
                      </a:r>
                      <a:r>
                        <a:rPr lang="en-US" sz="400" dirty="0">
                          <a:latin typeface="Georgia"/>
                        </a:rPr>
                        <a:t>PINK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sz="500"/>
                    </a:p>
                  </a:txBody>
                  <a:tcPr marL="0" marR="0" marT="0" marB="0"/>
                </a:tc>
                <a:tc hMerge="1">
                  <a:txBody>
                    <a:bodyPr/>
                    <a:lstStyle/>
                    <a:p>
                      <a:endParaRPr sz="500"/>
                    </a:p>
                  </a:txBody>
                  <a:tcPr marL="0" marR="0" marT="0" marB="0"/>
                </a:tc>
                <a:extLst>
                  <a:ext uri="{0D108BD9-81ED-4DB2-BD59-A6C34878D82A}">
                    <a16:rowId xmlns:a16="http://schemas.microsoft.com/office/drawing/2014/main" val="10005"/>
                  </a:ext>
                </a:extLst>
              </a:tr>
            </a:tbl>
          </a:graphicData>
        </a:graphic>
      </p:graphicFrame>
      <p:sp>
        <p:nvSpPr>
          <p:cNvPr id="9" name="Rectangle 8"/>
          <p:cNvSpPr/>
          <p:nvPr/>
        </p:nvSpPr>
        <p:spPr>
          <a:xfrm>
            <a:off x="5843016" y="6007608"/>
            <a:ext cx="2795016" cy="213360"/>
          </a:xfrm>
          <a:prstGeom prst="rect">
            <a:avLst/>
          </a:prstGeom>
        </p:spPr>
        <p:txBody>
          <a:bodyPr lIns="0" tIns="0" rIns="0" bIns="0">
            <a:noAutofit/>
          </a:bodyPr>
          <a:lstStyle/>
          <a:p>
            <a:pPr indent="0" algn="ctr">
              <a:lnSpc>
                <a:spcPts val="696"/>
              </a:lnSpc>
            </a:pPr>
            <a:r>
              <a:rPr lang="en-US" sz="700" spc="-50">
                <a:latin typeface="Georgia"/>
              </a:rPr>
              <a:t>LMm </a:t>
            </a:r>
            <a:r>
              <a:rPr lang="en-US" sz="600" i="1" cap="small">
                <a:latin typeface="Georgia"/>
              </a:rPr>
              <a:t>h</a:t>
            </a:r>
            <a:r>
              <a:rPr lang="en-US" sz="700" spc="-50">
                <a:latin typeface="Georgia"/>
              </a:rPr>
              <a:t> SSR—IYI—IUL at Ml Nalfi*—IUZ I.M </a:t>
            </a:r>
            <a:r>
              <a:rPr lang="en-US" sz="600">
                <a:latin typeface="Georgia"/>
              </a:rPr>
              <a:t>(Mi </a:t>
            </a:r>
            <a:r>
              <a:rPr lang="en-US" sz="700" cap="small" spc="-50">
                <a:latin typeface="Georgia"/>
              </a:rPr>
              <a:t>m» HmI POR CORRSCT ORMR OP RACO</a:t>
            </a:r>
          </a:p>
        </p:txBody>
      </p:sp>
      <p:sp>
        <p:nvSpPr>
          <p:cNvPr id="11" name="TextBox 10">
            <a:extLst>
              <a:ext uri="{FF2B5EF4-FFF2-40B4-BE49-F238E27FC236}">
                <a16:creationId xmlns:a16="http://schemas.microsoft.com/office/drawing/2014/main" id="{D50201DD-1E10-F543-BF13-552C6F1D56CE}"/>
              </a:ext>
            </a:extLst>
          </p:cNvPr>
          <p:cNvSpPr txBox="1"/>
          <p:nvPr/>
        </p:nvSpPr>
        <p:spPr>
          <a:xfrm>
            <a:off x="5592901" y="3642681"/>
            <a:ext cx="3984096" cy="3013349"/>
          </a:xfrm>
          <a:prstGeom prst="rect">
            <a:avLst/>
          </a:prstGeom>
          <a:noFill/>
          <a:ln w="47625">
            <a:solidFill>
              <a:schemeClr val="tx1"/>
            </a:solidFill>
            <a:prstDash val="solid"/>
          </a:ln>
        </p:spPr>
        <p:txBody>
          <a:bodyPr wrap="square" rtlCol="0">
            <a:spAutoFit/>
          </a:bodyPr>
          <a:lstStyle/>
          <a:p>
            <a:endParaRPr lang="en-US" dirty="0"/>
          </a:p>
        </p:txBody>
      </p:sp>
      <p:sp>
        <p:nvSpPr>
          <p:cNvPr id="12" name="Footer Placeholder 5">
            <a:extLst>
              <a:ext uri="{FF2B5EF4-FFF2-40B4-BE49-F238E27FC236}">
                <a16:creationId xmlns:a16="http://schemas.microsoft.com/office/drawing/2014/main" id="{7B4046ED-0472-7B41-9B93-E925078C4B7D}"/>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6700" y="2524103"/>
            <a:ext cx="5604349" cy="4048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905256" y="551688"/>
            <a:ext cx="8628888" cy="1725168"/>
          </a:xfrm>
          <a:prstGeom prst="rect">
            <a:avLst/>
          </a:prstGeom>
        </p:spPr>
        <p:txBody>
          <a:bodyPr lIns="0" tIns="0" rIns="0" bIns="0">
            <a:noAutofit/>
          </a:bodyPr>
          <a:lstStyle/>
          <a:p>
            <a:pPr marR="123952" indent="0" algn="ctr">
              <a:lnSpc>
                <a:spcPts val="3192"/>
              </a:lnSpc>
            </a:pPr>
            <a:r>
              <a:rPr lang="en-US" sz="3600" b="1" dirty="0">
                <a:latin typeface="Calibri"/>
              </a:rPr>
              <a:t>Re-enlisting</a:t>
            </a:r>
          </a:p>
          <a:p>
            <a:pPr indent="0" algn="just">
              <a:lnSpc>
                <a:spcPts val="3192"/>
              </a:lnSpc>
              <a:spcAft>
                <a:spcPts val="420"/>
              </a:spcAft>
            </a:pPr>
            <a:r>
              <a:rPr lang="en-US" sz="2300" dirty="0">
                <a:latin typeface="Calibri"/>
              </a:rPr>
              <a:t>When World War II broke out, Ray, at the age of 50, re-enlisted in the army.</a:t>
            </a:r>
          </a:p>
          <a:p>
            <a:pPr indent="0" algn="just">
              <a:spcAft>
                <a:spcPts val="1470"/>
              </a:spcAft>
            </a:pPr>
            <a:r>
              <a:rPr lang="en-US" sz="2300" dirty="0">
                <a:latin typeface="Calibri"/>
              </a:rPr>
              <a:t>He had many assignments during the war, including training troops.</a:t>
            </a:r>
          </a:p>
        </p:txBody>
      </p:sp>
      <p:sp>
        <p:nvSpPr>
          <p:cNvPr id="4" name="Rectangle 3"/>
          <p:cNvSpPr/>
          <p:nvPr/>
        </p:nvSpPr>
        <p:spPr>
          <a:xfrm>
            <a:off x="6339840" y="4683835"/>
            <a:ext cx="2663952" cy="1725167"/>
          </a:xfrm>
          <a:prstGeom prst="rect">
            <a:avLst/>
          </a:prstGeom>
        </p:spPr>
        <p:txBody>
          <a:bodyPr lIns="0" tIns="0" rIns="0" bIns="0">
            <a:noAutofit/>
          </a:bodyPr>
          <a:lstStyle/>
          <a:p>
            <a:pPr indent="0" algn="just">
              <a:lnSpc>
                <a:spcPts val="3144"/>
              </a:lnSpc>
              <a:spcBef>
                <a:spcPts val="1470"/>
              </a:spcBef>
              <a:spcAft>
                <a:spcPts val="11550"/>
              </a:spcAft>
            </a:pPr>
            <a:r>
              <a:rPr lang="en-US" sz="2300" dirty="0">
                <a:latin typeface="Calibri"/>
              </a:rPr>
              <a:t>This photo shows Ray training recruits at Royal Park.</a:t>
            </a:r>
          </a:p>
        </p:txBody>
      </p:sp>
      <p:sp>
        <p:nvSpPr>
          <p:cNvPr id="5" name="Rectangle 4"/>
          <p:cNvSpPr/>
          <p:nvPr/>
        </p:nvSpPr>
        <p:spPr>
          <a:xfrm>
            <a:off x="6339840" y="2391939"/>
            <a:ext cx="3770555" cy="1725167"/>
          </a:xfrm>
          <a:prstGeom prst="rect">
            <a:avLst/>
          </a:prstGeom>
        </p:spPr>
        <p:txBody>
          <a:bodyPr lIns="0" tIns="0" rIns="0" bIns="0">
            <a:noAutofit/>
          </a:bodyPr>
          <a:lstStyle/>
          <a:p>
            <a:pPr indent="0" algn="just">
              <a:lnSpc>
                <a:spcPts val="3144"/>
              </a:lnSpc>
              <a:spcBef>
                <a:spcPts val="11550"/>
              </a:spcBef>
            </a:pPr>
            <a:r>
              <a:rPr lang="en-US" sz="2300" dirty="0">
                <a:latin typeface="Calibri"/>
              </a:rPr>
              <a:t>Ray was </a:t>
            </a:r>
            <a:r>
              <a:rPr lang="en-US" sz="2300" dirty="0" err="1">
                <a:latin typeface="Calibri"/>
              </a:rPr>
              <a:t>honourably</a:t>
            </a:r>
            <a:r>
              <a:rPr lang="en-US" sz="2300" dirty="0">
                <a:latin typeface="Calibri"/>
              </a:rPr>
              <a:t> discharged from the army in 1944 after breaking his wrist playing table tennis!</a:t>
            </a:r>
          </a:p>
        </p:txBody>
      </p:sp>
      <p:sp>
        <p:nvSpPr>
          <p:cNvPr id="7" name="Footer Placeholder 5">
            <a:extLst>
              <a:ext uri="{FF2B5EF4-FFF2-40B4-BE49-F238E27FC236}">
                <a16:creationId xmlns:a16="http://schemas.microsoft.com/office/drawing/2014/main" id="{4788FABF-88DA-AA4A-BE46-090B9593A18E}"/>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5C139EED-4C0F-144D-A43A-6240E8BD71D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35497" y="410394"/>
            <a:ext cx="2034463" cy="791230"/>
          </a:xfrm>
          <a:prstGeom prst="rect">
            <a:avLst/>
          </a:prstGeom>
        </p:spPr>
      </p:pic>
      <p:sp>
        <p:nvSpPr>
          <p:cNvPr id="5" name="TextBox 4">
            <a:extLst>
              <a:ext uri="{FF2B5EF4-FFF2-40B4-BE49-F238E27FC236}">
                <a16:creationId xmlns:a16="http://schemas.microsoft.com/office/drawing/2014/main" id="{A50E0C06-6540-2B4C-99DA-E1BD497588FD}"/>
              </a:ext>
            </a:extLst>
          </p:cNvPr>
          <p:cNvSpPr txBox="1"/>
          <p:nvPr/>
        </p:nvSpPr>
        <p:spPr>
          <a:xfrm>
            <a:off x="1044760" y="1960744"/>
            <a:ext cx="8608642" cy="4278094"/>
          </a:xfrm>
          <a:prstGeom prst="rect">
            <a:avLst/>
          </a:prstGeom>
          <a:noFill/>
        </p:spPr>
        <p:txBody>
          <a:bodyPr wrap="square" rtlCol="0">
            <a:spAutoFit/>
          </a:bodyPr>
          <a:lstStyle/>
          <a:p>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You can download this and other booklets from the Rotary Club of Canterbury website (</a:t>
            </a:r>
            <a:r>
              <a:rPr lang="en-US" sz="1600" u="sng" dirty="0">
                <a:solidFill>
                  <a:srgbClr val="0000FF"/>
                </a:solidFill>
                <a:ea typeface="Times New Roman" panose="02020603050405020304" pitchFamily="18" charset="0"/>
                <a:hlinkClick r:id="rId3"/>
              </a:rPr>
              <a:t>www.canterburyrotary.org</a:t>
            </a:r>
            <a:r>
              <a:rPr lang="en-US" sz="1600" dirty="0">
                <a:ea typeface="Times New Roman" panose="02020603050405020304" pitchFamily="18" charset="0"/>
              </a:rPr>
              <a:t>).</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4"/>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r>
              <a:rPr lang="en-US" sz="1600" dirty="0">
                <a:solidFill>
                  <a:srgbClr val="000000"/>
                </a:solidFill>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
        <p:nvSpPr>
          <p:cNvPr id="10" name="Footer Placeholder 5">
            <a:extLst>
              <a:ext uri="{FF2B5EF4-FFF2-40B4-BE49-F238E27FC236}">
                <a16:creationId xmlns:a16="http://schemas.microsoft.com/office/drawing/2014/main" id="{8993380B-CDE3-354F-9282-4AA9DA8785AA}"/>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extLst>
      <p:ext uri="{BB962C8B-B14F-4D97-AF65-F5344CB8AC3E}">
        <p14:creationId xmlns:p14="http://schemas.microsoft.com/office/powerpoint/2010/main" val="359348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2416" y="1394298"/>
            <a:ext cx="5417690" cy="4958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980092" y="522797"/>
            <a:ext cx="3944112" cy="396240"/>
          </a:xfrm>
          <a:prstGeom prst="rect">
            <a:avLst/>
          </a:prstGeom>
        </p:spPr>
        <p:txBody>
          <a:bodyPr wrap="none" lIns="0" tIns="0" rIns="0" bIns="0">
            <a:noAutofit/>
          </a:bodyPr>
          <a:lstStyle/>
          <a:p>
            <a:pPr indent="0" algn="ctr">
              <a:spcAft>
                <a:spcPts val="1050"/>
              </a:spcAft>
            </a:pPr>
            <a:r>
              <a:rPr lang="en-US" sz="3600" b="1" dirty="0">
                <a:latin typeface="Calibri"/>
              </a:rPr>
              <a:t>Ray – Bowls, Books and Cameras</a:t>
            </a:r>
          </a:p>
        </p:txBody>
      </p:sp>
      <p:sp>
        <p:nvSpPr>
          <p:cNvPr id="4" name="Rectangle 3"/>
          <p:cNvSpPr/>
          <p:nvPr/>
        </p:nvSpPr>
        <p:spPr>
          <a:xfrm>
            <a:off x="628605" y="1364650"/>
            <a:ext cx="3599150" cy="1887820"/>
          </a:xfrm>
          <a:prstGeom prst="rect">
            <a:avLst/>
          </a:prstGeom>
        </p:spPr>
        <p:txBody>
          <a:bodyPr lIns="0" tIns="0" rIns="0" bIns="0">
            <a:noAutofit/>
          </a:bodyPr>
          <a:lstStyle/>
          <a:p>
            <a:pPr indent="0">
              <a:lnSpc>
                <a:spcPts val="3168"/>
              </a:lnSpc>
              <a:spcAft>
                <a:spcPts val="11550"/>
              </a:spcAft>
            </a:pPr>
            <a:r>
              <a:rPr lang="en-US" sz="2300" dirty="0">
                <a:latin typeface="Calibri"/>
              </a:rPr>
              <a:t>Ray was a keen bowler. He edited the </a:t>
            </a:r>
            <a:r>
              <a:rPr lang="en-US" sz="2300" i="1" dirty="0">
                <a:latin typeface="Calibri"/>
              </a:rPr>
              <a:t>Bowls Magazine</a:t>
            </a:r>
            <a:r>
              <a:rPr lang="en-US" sz="2300" dirty="0">
                <a:latin typeface="Calibri"/>
              </a:rPr>
              <a:t> for several years in the 1960s.</a:t>
            </a:r>
          </a:p>
        </p:txBody>
      </p:sp>
      <p:sp>
        <p:nvSpPr>
          <p:cNvPr id="5" name="Rectangle 4"/>
          <p:cNvSpPr/>
          <p:nvPr/>
        </p:nvSpPr>
        <p:spPr>
          <a:xfrm>
            <a:off x="628605" y="3072796"/>
            <a:ext cx="3502331" cy="1671724"/>
          </a:xfrm>
          <a:prstGeom prst="rect">
            <a:avLst/>
          </a:prstGeom>
        </p:spPr>
        <p:txBody>
          <a:bodyPr lIns="0" tIns="0" rIns="0" bIns="0">
            <a:noAutofit/>
          </a:bodyPr>
          <a:lstStyle/>
          <a:p>
            <a:pPr indent="0">
              <a:lnSpc>
                <a:spcPts val="3168"/>
              </a:lnSpc>
              <a:spcBef>
                <a:spcPts val="11550"/>
              </a:spcBef>
              <a:spcAft>
                <a:spcPts val="3150"/>
              </a:spcAft>
            </a:pPr>
            <a:r>
              <a:rPr lang="en-US" sz="2300" dirty="0">
                <a:latin typeface="Calibri"/>
              </a:rPr>
              <a:t>He maintained his interest in photography, and was a member and judge for the local camera club.</a:t>
            </a:r>
          </a:p>
        </p:txBody>
      </p:sp>
      <p:sp>
        <p:nvSpPr>
          <p:cNvPr id="6" name="Rectangle 5"/>
          <p:cNvSpPr/>
          <p:nvPr/>
        </p:nvSpPr>
        <p:spPr>
          <a:xfrm>
            <a:off x="628605" y="5333011"/>
            <a:ext cx="3782030" cy="697992"/>
          </a:xfrm>
          <a:prstGeom prst="rect">
            <a:avLst/>
          </a:prstGeom>
        </p:spPr>
        <p:txBody>
          <a:bodyPr lIns="0" tIns="0" rIns="0" bIns="0">
            <a:noAutofit/>
          </a:bodyPr>
          <a:lstStyle/>
          <a:p>
            <a:pPr indent="0">
              <a:lnSpc>
                <a:spcPts val="3144"/>
              </a:lnSpc>
              <a:spcBef>
                <a:spcPts val="3150"/>
              </a:spcBef>
            </a:pPr>
            <a:r>
              <a:rPr lang="en-US" sz="2300" dirty="0">
                <a:latin typeface="Calibri"/>
              </a:rPr>
              <a:t>In his 70s, Ray had his last job at </a:t>
            </a:r>
            <a:r>
              <a:rPr lang="en-US" sz="2300" dirty="0" err="1">
                <a:latin typeface="Calibri"/>
              </a:rPr>
              <a:t>Chadstone</a:t>
            </a:r>
            <a:r>
              <a:rPr lang="en-US" sz="2300" dirty="0">
                <a:latin typeface="Calibri"/>
              </a:rPr>
              <a:t> Shopping Centre in a camera shop.</a:t>
            </a:r>
          </a:p>
        </p:txBody>
      </p:sp>
      <p:sp>
        <p:nvSpPr>
          <p:cNvPr id="8" name="Footer Placeholder 5">
            <a:extLst>
              <a:ext uri="{FF2B5EF4-FFF2-40B4-BE49-F238E27FC236}">
                <a16:creationId xmlns:a16="http://schemas.microsoft.com/office/drawing/2014/main" id="{732F3E4A-4F6E-2F46-B3C2-2DF2CD37E49B}"/>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1131" y="1363979"/>
            <a:ext cx="8249550" cy="45372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371088" y="551688"/>
            <a:ext cx="3977640" cy="432816"/>
          </a:xfrm>
          <a:prstGeom prst="rect">
            <a:avLst/>
          </a:prstGeom>
        </p:spPr>
        <p:txBody>
          <a:bodyPr wrap="none" lIns="0" tIns="0" rIns="0" bIns="0">
            <a:noAutofit/>
          </a:bodyPr>
          <a:lstStyle/>
          <a:p>
            <a:pPr indent="0"/>
            <a:r>
              <a:rPr lang="en-US" sz="3600" b="1">
                <a:latin typeface="Calibri"/>
              </a:rPr>
              <a:t>My Grandfather, Ray</a:t>
            </a:r>
          </a:p>
        </p:txBody>
      </p:sp>
      <p:sp>
        <p:nvSpPr>
          <p:cNvPr id="4" name="Rectangle 3"/>
          <p:cNvSpPr/>
          <p:nvPr/>
        </p:nvSpPr>
        <p:spPr>
          <a:xfrm>
            <a:off x="2290133" y="6240780"/>
            <a:ext cx="5929191" cy="1100328"/>
          </a:xfrm>
          <a:prstGeom prst="rect">
            <a:avLst/>
          </a:prstGeom>
        </p:spPr>
        <p:txBody>
          <a:bodyPr lIns="0" tIns="0" rIns="0" bIns="0">
            <a:noAutofit/>
          </a:bodyPr>
          <a:lstStyle/>
          <a:p>
            <a:pPr indent="0">
              <a:lnSpc>
                <a:spcPts val="3144"/>
              </a:lnSpc>
            </a:pPr>
            <a:r>
              <a:rPr lang="en-US" sz="2300" dirty="0">
                <a:latin typeface="Calibri"/>
              </a:rPr>
              <a:t>Photo: Ray and family on his 80</a:t>
            </a:r>
            <a:r>
              <a:rPr lang="en-US" sz="2300" baseline="30000" dirty="0">
                <a:latin typeface="Calibri"/>
              </a:rPr>
              <a:t>th </a:t>
            </a:r>
            <a:r>
              <a:rPr lang="en-US" sz="2300" dirty="0">
                <a:latin typeface="Calibri"/>
              </a:rPr>
              <a:t>birthday, 1971.</a:t>
            </a:r>
          </a:p>
        </p:txBody>
      </p:sp>
      <p:sp>
        <p:nvSpPr>
          <p:cNvPr id="7" name="Footer Placeholder 5">
            <a:extLst>
              <a:ext uri="{FF2B5EF4-FFF2-40B4-BE49-F238E27FC236}">
                <a16:creationId xmlns:a16="http://schemas.microsoft.com/office/drawing/2014/main" id="{FA551A65-C48C-3B4B-9681-D1A91BF1DED3}"/>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AF01F8B-E40D-EA4D-9583-B569BA2FA879}"/>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pic>
        <p:nvPicPr>
          <p:cNvPr id="3" name="Picture 2" descr="A picture containing drawing&#10;&#10;Description automatically generated">
            <a:extLst>
              <a:ext uri="{FF2B5EF4-FFF2-40B4-BE49-F238E27FC236}">
                <a16:creationId xmlns:a16="http://schemas.microsoft.com/office/drawing/2014/main" id="{FB0D8EAE-A1CE-EF4B-8841-98B6B55A54DF}"/>
              </a:ext>
            </a:extLst>
          </p:cNvPr>
          <p:cNvPicPr/>
          <p:nvPr/>
        </p:nvPicPr>
        <p:blipFill>
          <a:blip r:embed="rId2" cstate="screen">
            <a:extLst>
              <a:ext uri="{28A0092B-C50C-407E-A947-70E740481C1C}">
                <a14:useLocalDpi xmlns:a14="http://schemas.microsoft.com/office/drawing/2010/main"/>
              </a:ext>
            </a:extLst>
          </a:blip>
          <a:stretch>
            <a:fillRect/>
          </a:stretch>
        </p:blipFill>
        <p:spPr>
          <a:xfrm>
            <a:off x="735497" y="410394"/>
            <a:ext cx="2034463" cy="791230"/>
          </a:xfrm>
          <a:prstGeom prst="rect">
            <a:avLst/>
          </a:prstGeom>
        </p:spPr>
      </p:pic>
    </p:spTree>
    <p:extLst>
      <p:ext uri="{BB962C8B-B14F-4D97-AF65-F5344CB8AC3E}">
        <p14:creationId xmlns:p14="http://schemas.microsoft.com/office/powerpoint/2010/main" val="288143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426" t="9091"/>
          <a:stretch/>
        </p:blipFill>
        <p:spPr>
          <a:xfrm>
            <a:off x="0" y="-2214"/>
            <a:ext cx="10691792" cy="756284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72789" y="-2214"/>
            <a:ext cx="4919023" cy="644052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19557" y="-2"/>
            <a:ext cx="4772255" cy="6236141"/>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284438" y="106226"/>
            <a:ext cx="4360442" cy="1150648"/>
          </a:xfrm>
          <a:prstGeom prst="rect">
            <a:avLst/>
          </a:prstGeom>
        </p:spPr>
        <p:txBody>
          <a:bodyPr vert="horz" lIns="91440" tIns="45720" rIns="91440" bIns="45720" rtlCol="0" anchor="ctr">
            <a:normAutofit/>
          </a:bodyPr>
          <a:lstStyle/>
          <a:p>
            <a:pPr indent="0">
              <a:lnSpc>
                <a:spcPct val="90000"/>
              </a:lnSpc>
              <a:spcBef>
                <a:spcPct val="0"/>
              </a:spcBef>
              <a:spcAft>
                <a:spcPts val="1050"/>
              </a:spcAft>
            </a:pPr>
            <a:r>
              <a:rPr lang="en-US" sz="3500" b="1" dirty="0">
                <a:latin typeface="+mj-lt"/>
                <a:ea typeface="+mj-ea"/>
                <a:cs typeface="+mj-cs"/>
              </a:rPr>
              <a:t>My Grandfather, Ray</a:t>
            </a:r>
          </a:p>
        </p:txBody>
      </p:sp>
      <p:sp>
        <p:nvSpPr>
          <p:cNvPr id="4" name="Rectangle 3"/>
          <p:cNvSpPr/>
          <p:nvPr/>
        </p:nvSpPr>
        <p:spPr>
          <a:xfrm>
            <a:off x="6450926" y="1010588"/>
            <a:ext cx="3968885" cy="3037144"/>
          </a:xfrm>
          <a:prstGeom prst="rect">
            <a:avLst/>
          </a:prstGeom>
        </p:spPr>
        <p:txBody>
          <a:bodyPr vert="horz" lIns="91440" tIns="45720" rIns="91440" bIns="45720" rtlCol="0" anchor="t">
            <a:normAutofit/>
          </a:bodyPr>
          <a:lstStyle/>
          <a:p>
            <a:pPr>
              <a:lnSpc>
                <a:spcPct val="90000"/>
              </a:lnSpc>
              <a:spcBef>
                <a:spcPts val="1470"/>
              </a:spcBef>
              <a:spcAft>
                <a:spcPts val="420"/>
              </a:spcAft>
            </a:pPr>
            <a:r>
              <a:rPr lang="en-US" sz="2400" dirty="0"/>
              <a:t>My grandfather, Ray, had an interesting life.</a:t>
            </a:r>
          </a:p>
          <a:p>
            <a:pPr>
              <a:lnSpc>
                <a:spcPct val="90000"/>
              </a:lnSpc>
              <a:spcBef>
                <a:spcPts val="1470"/>
              </a:spcBef>
              <a:spcAft>
                <a:spcPts val="420"/>
              </a:spcAft>
            </a:pPr>
            <a:r>
              <a:rPr lang="en-US" sz="2400" dirty="0"/>
              <a:t>Ray was born in East Brunswick in 1891, the second of five children - 4 boys and 1 girl.</a:t>
            </a:r>
          </a:p>
        </p:txBody>
      </p:sp>
      <p:sp>
        <p:nvSpPr>
          <p:cNvPr id="5" name="Rectangle 4"/>
          <p:cNvSpPr/>
          <p:nvPr/>
        </p:nvSpPr>
        <p:spPr>
          <a:xfrm>
            <a:off x="6569242" y="3412238"/>
            <a:ext cx="4075638" cy="1411023"/>
          </a:xfrm>
          <a:prstGeom prst="rect">
            <a:avLst/>
          </a:prstGeom>
        </p:spPr>
        <p:txBody>
          <a:bodyPr lIns="0" tIns="0" rIns="0" bIns="0">
            <a:noAutofit/>
          </a:bodyPr>
          <a:lstStyle/>
          <a:p>
            <a:pPr indent="0">
              <a:lnSpc>
                <a:spcPts val="3120"/>
              </a:lnSpc>
              <a:spcBef>
                <a:spcPts val="420"/>
              </a:spcBef>
              <a:spcAft>
                <a:spcPts val="420"/>
              </a:spcAft>
            </a:pPr>
            <a:r>
              <a:rPr lang="en-US" sz="2400" dirty="0">
                <a:latin typeface="Calibri"/>
              </a:rPr>
              <a:t>Early in the 20</a:t>
            </a:r>
            <a:r>
              <a:rPr lang="en-US" sz="2400" baseline="30000" dirty="0">
                <a:latin typeface="Calibri"/>
              </a:rPr>
              <a:t>th</a:t>
            </a:r>
            <a:r>
              <a:rPr lang="en-US" sz="2400" dirty="0">
                <a:latin typeface="Calibri"/>
              </a:rPr>
              <a:t> century, the family moved to a farm at </a:t>
            </a:r>
            <a:r>
              <a:rPr lang="en-US" sz="2400" dirty="0" err="1">
                <a:latin typeface="Calibri"/>
              </a:rPr>
              <a:t>Wonyip</a:t>
            </a:r>
            <a:r>
              <a:rPr lang="en-US" sz="2400" dirty="0">
                <a:latin typeface="Calibri"/>
              </a:rPr>
              <a:t> in Gippsland, Victoria.</a:t>
            </a:r>
          </a:p>
        </p:txBody>
      </p:sp>
      <p:sp>
        <p:nvSpPr>
          <p:cNvPr id="6" name="Rectangle 5"/>
          <p:cNvSpPr/>
          <p:nvPr/>
        </p:nvSpPr>
        <p:spPr>
          <a:xfrm>
            <a:off x="7824070" y="5192448"/>
            <a:ext cx="2720972" cy="903656"/>
          </a:xfrm>
          <a:prstGeom prst="rect">
            <a:avLst/>
          </a:prstGeom>
        </p:spPr>
        <p:txBody>
          <a:bodyPr lIns="0" tIns="0" rIns="0" bIns="0">
            <a:noAutofit/>
          </a:bodyPr>
          <a:lstStyle/>
          <a:p>
            <a:pPr indent="0">
              <a:lnSpc>
                <a:spcPts val="3120"/>
              </a:lnSpc>
              <a:spcBef>
                <a:spcPts val="420"/>
              </a:spcBef>
            </a:pPr>
            <a:r>
              <a:rPr lang="en-US" sz="1600" dirty="0">
                <a:latin typeface="Calibri"/>
              </a:rPr>
              <a:t>An early photo Ray took of his home in Gippsland.</a:t>
            </a:r>
          </a:p>
        </p:txBody>
      </p:sp>
      <p:sp>
        <p:nvSpPr>
          <p:cNvPr id="7" name="Footer Placeholder 5">
            <a:extLst>
              <a:ext uri="{FF2B5EF4-FFF2-40B4-BE49-F238E27FC236}">
                <a16:creationId xmlns:a16="http://schemas.microsoft.com/office/drawing/2014/main" id="{4B54D63B-30F7-0345-A764-697BF23BC49C}"/>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9108" y="1423585"/>
            <a:ext cx="8508900" cy="614634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954" y="2217400"/>
            <a:ext cx="6466598" cy="5347250"/>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0423" y="1963942"/>
            <a:ext cx="7047129" cy="5605988"/>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598088"/>
            <a:ext cx="9062981" cy="6971844"/>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45" y="6813789"/>
            <a:ext cx="442708" cy="751573"/>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65478"/>
            <a:ext cx="9727043" cy="763540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2112"/>
            <a:ext cx="927180" cy="677646"/>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45" y="-7394"/>
            <a:ext cx="522062" cy="388987"/>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0" y="-2112"/>
            <a:ext cx="313236" cy="23585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58874" y="-2112"/>
            <a:ext cx="5075827" cy="7550921"/>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98674" y="3167"/>
            <a:ext cx="2588032" cy="281795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7709052" y="725980"/>
            <a:ext cx="2566035" cy="2729383"/>
          </a:xfrm>
          <a:prstGeom prst="rect">
            <a:avLst/>
          </a:prstGeom>
        </p:spPr>
        <p:txBody>
          <a:bodyPr vert="horz" lIns="91440" tIns="45720" rIns="91440" bIns="45720" rtlCol="0" anchor="b">
            <a:normAutofit/>
          </a:bodyPr>
          <a:lstStyle/>
          <a:p>
            <a:pPr indent="0">
              <a:lnSpc>
                <a:spcPct val="90000"/>
              </a:lnSpc>
              <a:spcBef>
                <a:spcPct val="0"/>
              </a:spcBef>
            </a:pPr>
            <a:endParaRPr lang="en-US" sz="2400" b="1" dirty="0">
              <a:latin typeface="+mj-lt"/>
              <a:ea typeface="+mj-ea"/>
              <a:cs typeface="+mj-cs"/>
            </a:endParaRPr>
          </a:p>
          <a:p>
            <a:pPr indent="0">
              <a:lnSpc>
                <a:spcPct val="90000"/>
              </a:lnSpc>
              <a:spcBef>
                <a:spcPct val="0"/>
              </a:spcBef>
              <a:spcAft>
                <a:spcPts val="1260"/>
              </a:spcAft>
            </a:pPr>
            <a:r>
              <a:rPr lang="en-US" sz="2400" dirty="0">
                <a:latin typeface="+mj-lt"/>
                <a:ea typeface="+mj-ea"/>
                <a:cs typeface="+mj-cs"/>
              </a:rPr>
              <a:t>In September 1914, soon after World War I broke out, Ray and his younger brother, Cliff, enlisted in the AIF.</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87794" y="-2112"/>
            <a:ext cx="1898911" cy="1497863"/>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01525" y="-2112"/>
            <a:ext cx="785180" cy="589640"/>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659537" y="2446005"/>
            <a:ext cx="3875042" cy="4697402"/>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p:cNvPicPr>
            <a:picLocks noChangeAspect="1"/>
          </p:cNvPicPr>
          <p:nvPr/>
        </p:nvPicPr>
        <p:blipFill rotWithShape="1">
          <a:blip r:embed="rId3"/>
          <a:srcRect l="9215" r="3567" b="2"/>
          <a:stretch/>
        </p:blipFill>
        <p:spPr>
          <a:xfrm>
            <a:off x="881838" y="444653"/>
            <a:ext cx="6806844" cy="589221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Rectangle 3"/>
          <p:cNvSpPr/>
          <p:nvPr/>
        </p:nvSpPr>
        <p:spPr>
          <a:xfrm>
            <a:off x="6063607" y="6720382"/>
            <a:ext cx="4197096" cy="301752"/>
          </a:xfrm>
          <a:prstGeom prst="rect">
            <a:avLst/>
          </a:prstGeom>
        </p:spPr>
        <p:txBody>
          <a:bodyPr wrap="none" lIns="0" tIns="0" rIns="0" bIns="0">
            <a:noAutofit/>
          </a:bodyPr>
          <a:lstStyle/>
          <a:p>
            <a:pPr indent="0">
              <a:spcAft>
                <a:spcPts val="600"/>
              </a:spcAft>
            </a:pPr>
            <a:r>
              <a:rPr lang="en-US" sz="2400" dirty="0">
                <a:latin typeface="Calibri"/>
              </a:rPr>
              <a:t>Ray was 23, Cliff was 22 years old.</a:t>
            </a:r>
          </a:p>
        </p:txBody>
      </p:sp>
      <p:sp>
        <p:nvSpPr>
          <p:cNvPr id="5" name="Rectangle 4"/>
          <p:cNvSpPr/>
          <p:nvPr/>
        </p:nvSpPr>
        <p:spPr>
          <a:xfrm>
            <a:off x="6057987" y="6202135"/>
            <a:ext cx="3956304" cy="301752"/>
          </a:xfrm>
          <a:prstGeom prst="rect">
            <a:avLst/>
          </a:prstGeom>
        </p:spPr>
        <p:txBody>
          <a:bodyPr wrap="none" lIns="0" tIns="0" rIns="0" bIns="0">
            <a:noAutofit/>
          </a:bodyPr>
          <a:lstStyle/>
          <a:p>
            <a:pPr indent="0">
              <a:spcBef>
                <a:spcPts val="1050"/>
              </a:spcBef>
              <a:spcAft>
                <a:spcPts val="12600"/>
              </a:spcAft>
            </a:pPr>
            <a:r>
              <a:rPr lang="en-US" sz="2300" dirty="0">
                <a:latin typeface="Calibri"/>
              </a:rPr>
              <a:t>Photo: Cliff on left; Ray on right.</a:t>
            </a:r>
          </a:p>
        </p:txBody>
      </p:sp>
      <p:sp>
        <p:nvSpPr>
          <p:cNvPr id="6" name="Rectangle 5"/>
          <p:cNvSpPr/>
          <p:nvPr/>
        </p:nvSpPr>
        <p:spPr>
          <a:xfrm>
            <a:off x="7794209" y="3617040"/>
            <a:ext cx="2643965" cy="1122272"/>
          </a:xfrm>
          <a:prstGeom prst="rect">
            <a:avLst/>
          </a:prstGeom>
        </p:spPr>
        <p:txBody>
          <a:bodyPr lIns="0" tIns="0" rIns="0" bIns="0">
            <a:noAutofit/>
          </a:bodyPr>
          <a:lstStyle/>
          <a:p>
            <a:pPr indent="0">
              <a:lnSpc>
                <a:spcPts val="3168"/>
              </a:lnSpc>
              <a:spcBef>
                <a:spcPts val="12600"/>
              </a:spcBef>
            </a:pPr>
            <a:r>
              <a:rPr lang="en-US" sz="2300" dirty="0">
                <a:latin typeface="Calibri"/>
              </a:rPr>
              <a:t>Ray and Cliff were assigned to the 9</a:t>
            </a:r>
            <a:r>
              <a:rPr lang="en-US" sz="2300" baseline="30000" dirty="0">
                <a:latin typeface="Calibri"/>
              </a:rPr>
              <a:t>th</a:t>
            </a:r>
            <a:r>
              <a:rPr lang="en-US" sz="2300" dirty="0">
                <a:latin typeface="Calibri"/>
              </a:rPr>
              <a:t> Light Horse Regiment.</a:t>
            </a:r>
          </a:p>
        </p:txBody>
      </p:sp>
      <p:sp>
        <p:nvSpPr>
          <p:cNvPr id="8" name="Footer Placeholder 5">
            <a:extLst>
              <a:ext uri="{FF2B5EF4-FFF2-40B4-BE49-F238E27FC236}">
                <a16:creationId xmlns:a16="http://schemas.microsoft.com/office/drawing/2014/main" id="{B2212816-3E8A-8842-8E59-5FA96E525AE3}"/>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
        <p:nvSpPr>
          <p:cNvPr id="9" name="TextBox 8">
            <a:extLst>
              <a:ext uri="{FF2B5EF4-FFF2-40B4-BE49-F238E27FC236}">
                <a16:creationId xmlns:a16="http://schemas.microsoft.com/office/drawing/2014/main" id="{E7A310B3-1C12-F544-AD4A-52B839E89A1B}"/>
              </a:ext>
            </a:extLst>
          </p:cNvPr>
          <p:cNvSpPr txBox="1"/>
          <p:nvPr/>
        </p:nvSpPr>
        <p:spPr>
          <a:xfrm>
            <a:off x="5833399" y="276244"/>
            <a:ext cx="2868306" cy="584775"/>
          </a:xfrm>
          <a:prstGeom prst="rect">
            <a:avLst/>
          </a:prstGeom>
          <a:noFill/>
        </p:spPr>
        <p:txBody>
          <a:bodyPr wrap="square" rtlCol="0">
            <a:spAutoFit/>
          </a:bodyPr>
          <a:lstStyle/>
          <a:p>
            <a:r>
              <a:rPr lang="en-US" sz="3200" b="1" dirty="0"/>
              <a:t>Enlistment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t="23329" r="2" b="39185"/>
          <a:stretch/>
        </p:blipFill>
        <p:spPr>
          <a:xfrm>
            <a:off x="4282184" y="70597"/>
            <a:ext cx="6409628" cy="3710828"/>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rotWithShape="1">
          <a:blip r:embed="rId4"/>
          <a:srcRect l="1676" r="2892" b="-1"/>
          <a:stretch/>
        </p:blipFill>
        <p:spPr>
          <a:xfrm>
            <a:off x="4282184" y="3852011"/>
            <a:ext cx="6409628" cy="371083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45907" cy="756285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8305" cy="756285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275242" y="355550"/>
            <a:ext cx="4401492" cy="640389"/>
          </a:xfrm>
          <a:prstGeom prst="rect">
            <a:avLst/>
          </a:prstGeom>
        </p:spPr>
        <p:txBody>
          <a:bodyPr vert="horz" lIns="91440" tIns="45720" rIns="91440" bIns="45720" rtlCol="0" anchor="b">
            <a:normAutofit fontScale="85000" lnSpcReduction="20000"/>
          </a:bodyPr>
          <a:lstStyle/>
          <a:p>
            <a:pPr indent="0">
              <a:lnSpc>
                <a:spcPct val="90000"/>
              </a:lnSpc>
              <a:spcBef>
                <a:spcPct val="0"/>
              </a:spcBef>
              <a:spcAft>
                <a:spcPts val="600"/>
              </a:spcAft>
            </a:pPr>
            <a:r>
              <a:rPr lang="en-US" sz="5300" b="1" kern="1200" dirty="0">
                <a:solidFill>
                  <a:schemeClr val="tx1"/>
                </a:solidFill>
                <a:latin typeface="+mj-lt"/>
                <a:ea typeface="+mj-ea"/>
                <a:cs typeface="+mj-cs"/>
              </a:rPr>
              <a:t>Egypt</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6971" y="461934"/>
            <a:ext cx="161341" cy="6174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16" y="4919622"/>
            <a:ext cx="4401492" cy="2016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28915" y="1350481"/>
            <a:ext cx="4227306" cy="1261573"/>
          </a:xfrm>
          <a:prstGeom prst="rect">
            <a:avLst/>
          </a:prstGeom>
        </p:spPr>
        <p:txBody>
          <a:bodyPr wrap="none" lIns="0" tIns="0" rIns="0" bIns="0">
            <a:noAutofit/>
          </a:bodyPr>
          <a:lstStyle/>
          <a:p>
            <a:pPr indent="0">
              <a:spcAft>
                <a:spcPts val="600"/>
              </a:spcAft>
            </a:pPr>
            <a:r>
              <a:rPr lang="en-US" sz="2300" dirty="0">
                <a:latin typeface="Calibri"/>
              </a:rPr>
              <a:t>After training, they embarked for</a:t>
            </a:r>
          </a:p>
          <a:p>
            <a:pPr indent="0">
              <a:spcAft>
                <a:spcPts val="600"/>
              </a:spcAft>
            </a:pPr>
            <a:r>
              <a:rPr lang="en-US" sz="2300" dirty="0"/>
              <a:t>Egypt before going on to Gallipoli.</a:t>
            </a:r>
            <a:endParaRPr lang="en-US" sz="2300" dirty="0">
              <a:latin typeface="Calibri"/>
            </a:endParaRPr>
          </a:p>
        </p:txBody>
      </p:sp>
      <p:sp>
        <p:nvSpPr>
          <p:cNvPr id="6" name="Rectangle 5"/>
          <p:cNvSpPr/>
          <p:nvPr/>
        </p:nvSpPr>
        <p:spPr>
          <a:xfrm>
            <a:off x="428915" y="2536924"/>
            <a:ext cx="4962144" cy="301752"/>
          </a:xfrm>
          <a:prstGeom prst="rect">
            <a:avLst/>
          </a:prstGeom>
        </p:spPr>
        <p:txBody>
          <a:bodyPr wrap="none" lIns="0" tIns="0" rIns="0" bIns="0">
            <a:noAutofit/>
          </a:bodyPr>
          <a:lstStyle/>
          <a:p>
            <a:pPr indent="0">
              <a:spcAft>
                <a:spcPts val="600"/>
              </a:spcAft>
            </a:pPr>
            <a:r>
              <a:rPr lang="en-US" sz="2300" dirty="0">
                <a:latin typeface="Calibri"/>
              </a:rPr>
              <a:t>Ray was a keen photographer all his life.</a:t>
            </a:r>
          </a:p>
        </p:txBody>
      </p:sp>
      <p:sp>
        <p:nvSpPr>
          <p:cNvPr id="7" name="Rectangle 6"/>
          <p:cNvSpPr/>
          <p:nvPr/>
        </p:nvSpPr>
        <p:spPr>
          <a:xfrm>
            <a:off x="428915" y="3380961"/>
            <a:ext cx="4058864" cy="1013623"/>
          </a:xfrm>
          <a:prstGeom prst="rect">
            <a:avLst/>
          </a:prstGeom>
        </p:spPr>
        <p:txBody>
          <a:bodyPr wrap="none" lIns="0" tIns="0" rIns="0" bIns="0">
            <a:noAutofit/>
          </a:bodyPr>
          <a:lstStyle/>
          <a:p>
            <a:pPr indent="0">
              <a:spcAft>
                <a:spcPts val="600"/>
              </a:spcAft>
            </a:pPr>
            <a:r>
              <a:rPr lang="en-US" sz="2300" dirty="0">
                <a:latin typeface="Calibri"/>
              </a:rPr>
              <a:t>These photos were taken by</a:t>
            </a:r>
          </a:p>
          <a:p>
            <a:pPr indent="0">
              <a:spcAft>
                <a:spcPts val="600"/>
              </a:spcAft>
            </a:pPr>
            <a:r>
              <a:rPr lang="en-US" sz="2300" dirty="0"/>
              <a:t>Ray in Egypt 1915.</a:t>
            </a:r>
            <a:endParaRPr lang="en-US" sz="2300" dirty="0">
              <a:latin typeface="Calibri"/>
            </a:endParaRPr>
          </a:p>
        </p:txBody>
      </p:sp>
      <p:sp>
        <p:nvSpPr>
          <p:cNvPr id="9" name="Footer Placeholder 5">
            <a:extLst>
              <a:ext uri="{FF2B5EF4-FFF2-40B4-BE49-F238E27FC236}">
                <a16:creationId xmlns:a16="http://schemas.microsoft.com/office/drawing/2014/main" id="{151EA6C6-A381-5A41-87A7-82527376EAC4}"/>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B67967-F60F-4386-8C29-8CB8AC647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6285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alphaModFix/>
          </a:blip>
          <a:srcRect l="22568" r="3387" b="-1"/>
          <a:stretch/>
        </p:blipFill>
        <p:spPr>
          <a:xfrm>
            <a:off x="-160383" y="-181513"/>
            <a:ext cx="5654336" cy="5097359"/>
          </a:xfrm>
          <a:prstGeom prst="rect">
            <a:avLst/>
          </a:prstGeom>
          <a:solidFill>
            <a:srgbClr val="FFFFFF">
              <a:shade val="85000"/>
            </a:srgbClr>
          </a:solidFill>
          <a:effectLst>
            <a:softEdge rad="533400"/>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rotWithShape="1">
          <a:blip r:embed="rId4">
            <a:alphaModFix/>
          </a:blip>
          <a:srcRect l="2724" r="8277"/>
          <a:stretch/>
        </p:blipFill>
        <p:spPr>
          <a:xfrm>
            <a:off x="-163614" y="3511920"/>
            <a:ext cx="5654335" cy="4240753"/>
          </a:xfrm>
          <a:prstGeom prst="rect">
            <a:avLst/>
          </a:prstGeom>
          <a:solidFill>
            <a:srgbClr val="FFFFFF">
              <a:shade val="85000"/>
            </a:srgbClr>
          </a:solidFill>
          <a:effectLst>
            <a:softEdge rad="533400"/>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0691812" cy="7562850"/>
          </a:xfrm>
          <a:prstGeom prst="rect">
            <a:avLst/>
          </a:prstGeom>
        </p:spPr>
      </p:pic>
      <p:sp>
        <p:nvSpPr>
          <p:cNvPr id="4" name="Rectangle 3"/>
          <p:cNvSpPr/>
          <p:nvPr/>
        </p:nvSpPr>
        <p:spPr>
          <a:xfrm>
            <a:off x="7457204" y="297684"/>
            <a:ext cx="4227032" cy="1803746"/>
          </a:xfrm>
          <a:prstGeom prst="rect">
            <a:avLst/>
          </a:prstGeom>
        </p:spPr>
        <p:txBody>
          <a:bodyPr vert="horz" lIns="91440" tIns="45720" rIns="91440" bIns="45720" rtlCol="0" anchor="t">
            <a:normAutofit/>
          </a:bodyPr>
          <a:lstStyle/>
          <a:p>
            <a:pPr indent="0">
              <a:lnSpc>
                <a:spcPct val="90000"/>
              </a:lnSpc>
              <a:spcBef>
                <a:spcPct val="0"/>
              </a:spcBef>
              <a:spcAft>
                <a:spcPts val="600"/>
              </a:spcAft>
            </a:pPr>
            <a:r>
              <a:rPr lang="en-US" sz="4300" b="1" kern="1200" dirty="0">
                <a:solidFill>
                  <a:srgbClr val="000000"/>
                </a:solidFill>
                <a:latin typeface="+mj-lt"/>
                <a:ea typeface="+mj-ea"/>
                <a:cs typeface="+mj-cs"/>
              </a:rPr>
              <a:t>Gallipoli</a:t>
            </a:r>
          </a:p>
        </p:txBody>
      </p:sp>
      <p:sp>
        <p:nvSpPr>
          <p:cNvPr id="5" name="Rectangle 4"/>
          <p:cNvSpPr/>
          <p:nvPr/>
        </p:nvSpPr>
        <p:spPr>
          <a:xfrm>
            <a:off x="5809488" y="3379562"/>
            <a:ext cx="3779520" cy="768822"/>
          </a:xfrm>
          <a:prstGeom prst="rect">
            <a:avLst/>
          </a:prstGeom>
        </p:spPr>
        <p:txBody>
          <a:bodyPr wrap="none" lIns="0" tIns="0" rIns="0" bIns="0">
            <a:noAutofit/>
          </a:bodyPr>
          <a:lstStyle/>
          <a:p>
            <a:pPr indent="0">
              <a:spcAft>
                <a:spcPts val="600"/>
              </a:spcAft>
            </a:pPr>
            <a:r>
              <a:rPr lang="en-US" sz="2300" dirty="0">
                <a:latin typeface="Calibri"/>
              </a:rPr>
              <a:t>My photos of Gallipoli in 1913.</a:t>
            </a:r>
          </a:p>
        </p:txBody>
      </p:sp>
      <p:sp>
        <p:nvSpPr>
          <p:cNvPr id="6" name="Rectangle 5"/>
          <p:cNvSpPr/>
          <p:nvPr/>
        </p:nvSpPr>
        <p:spPr>
          <a:xfrm>
            <a:off x="5809488" y="1575816"/>
            <a:ext cx="3761232" cy="1119258"/>
          </a:xfrm>
          <a:prstGeom prst="rect">
            <a:avLst/>
          </a:prstGeom>
        </p:spPr>
        <p:txBody>
          <a:bodyPr lIns="0" tIns="0" rIns="0" bIns="0">
            <a:noAutofit/>
          </a:bodyPr>
          <a:lstStyle/>
          <a:p>
            <a:pPr indent="0" algn="just">
              <a:lnSpc>
                <a:spcPts val="3192"/>
              </a:lnSpc>
              <a:spcAft>
                <a:spcPts val="600"/>
              </a:spcAft>
            </a:pPr>
            <a:r>
              <a:rPr lang="en-US" sz="2300" dirty="0">
                <a:latin typeface="Calibri"/>
              </a:rPr>
              <a:t>Ray landed at Gallipoli on the 16</a:t>
            </a:r>
            <a:r>
              <a:rPr lang="en-US" sz="2300" baseline="30000" dirty="0">
                <a:latin typeface="Calibri"/>
              </a:rPr>
              <a:t>th</a:t>
            </a:r>
            <a:r>
              <a:rPr lang="en-US" sz="2300" dirty="0">
                <a:latin typeface="Calibri"/>
              </a:rPr>
              <a:t>  May 1915.</a:t>
            </a:r>
            <a:endParaRPr lang="en-US" sz="2300">
              <a:latin typeface="Calibri"/>
            </a:endParaRPr>
          </a:p>
        </p:txBody>
      </p:sp>
      <p:sp>
        <p:nvSpPr>
          <p:cNvPr id="8" name="Footer Placeholder 5">
            <a:extLst>
              <a:ext uri="{FF2B5EF4-FFF2-40B4-BE49-F238E27FC236}">
                <a16:creationId xmlns:a16="http://schemas.microsoft.com/office/drawing/2014/main" id="{91D0AA04-72CC-D04B-A2D1-D935A18A0123}"/>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2534" y="1516829"/>
            <a:ext cx="6658108" cy="4445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765048" y="518160"/>
            <a:ext cx="1330004" cy="432816"/>
          </a:xfrm>
          <a:prstGeom prst="rect">
            <a:avLst/>
          </a:prstGeom>
        </p:spPr>
        <p:txBody>
          <a:bodyPr wrap="none" lIns="0" tIns="0" rIns="0" bIns="0">
            <a:noAutofit/>
          </a:bodyPr>
          <a:lstStyle/>
          <a:p>
            <a:pPr indent="0"/>
            <a:r>
              <a:rPr lang="en-US" sz="3600" b="1" dirty="0">
                <a:latin typeface="Calibri"/>
              </a:rPr>
              <a:t>Malta</a:t>
            </a:r>
          </a:p>
        </p:txBody>
      </p:sp>
      <p:sp>
        <p:nvSpPr>
          <p:cNvPr id="5" name="Rectangle 4"/>
          <p:cNvSpPr/>
          <p:nvPr/>
        </p:nvSpPr>
        <p:spPr>
          <a:xfrm>
            <a:off x="7188321" y="3098490"/>
            <a:ext cx="3379146" cy="1761740"/>
          </a:xfrm>
          <a:prstGeom prst="rect">
            <a:avLst/>
          </a:prstGeom>
        </p:spPr>
        <p:txBody>
          <a:bodyPr lIns="0" tIns="0" rIns="0" bIns="0">
            <a:noAutofit/>
          </a:bodyPr>
          <a:lstStyle/>
          <a:p>
            <a:pPr indent="0">
              <a:lnSpc>
                <a:spcPts val="3144"/>
              </a:lnSpc>
              <a:spcAft>
                <a:spcPts val="420"/>
              </a:spcAft>
            </a:pPr>
            <a:r>
              <a:rPr lang="en-US" sz="2300" dirty="0">
                <a:latin typeface="Calibri"/>
              </a:rPr>
              <a:t>In July Ray contracted enteric fever and was taken to the </a:t>
            </a:r>
            <a:r>
              <a:rPr lang="en-US" sz="2300" dirty="0" err="1">
                <a:latin typeface="Calibri"/>
              </a:rPr>
              <a:t>Imtarfa</a:t>
            </a:r>
            <a:r>
              <a:rPr lang="en-US" sz="2300" dirty="0">
                <a:latin typeface="Calibri"/>
              </a:rPr>
              <a:t> Hospital on Malta.</a:t>
            </a:r>
          </a:p>
        </p:txBody>
      </p:sp>
      <p:sp>
        <p:nvSpPr>
          <p:cNvPr id="6" name="Rectangle 5"/>
          <p:cNvSpPr/>
          <p:nvPr/>
        </p:nvSpPr>
        <p:spPr>
          <a:xfrm>
            <a:off x="5345906" y="681899"/>
            <a:ext cx="4767963" cy="1502664"/>
          </a:xfrm>
          <a:prstGeom prst="rect">
            <a:avLst/>
          </a:prstGeom>
        </p:spPr>
        <p:txBody>
          <a:bodyPr lIns="0" tIns="0" rIns="0" bIns="0">
            <a:noAutofit/>
          </a:bodyPr>
          <a:lstStyle/>
          <a:p>
            <a:pPr indent="0">
              <a:lnSpc>
                <a:spcPts val="3144"/>
              </a:lnSpc>
              <a:spcBef>
                <a:spcPts val="420"/>
              </a:spcBef>
              <a:spcAft>
                <a:spcPts val="3150"/>
              </a:spcAft>
            </a:pPr>
            <a:r>
              <a:rPr lang="en-US" sz="2300" dirty="0">
                <a:latin typeface="Calibri"/>
              </a:rPr>
              <a:t>This is a postcard sent by Ray from Malta. The x marks the spot where he was being treated.</a:t>
            </a:r>
          </a:p>
        </p:txBody>
      </p:sp>
      <p:sp>
        <p:nvSpPr>
          <p:cNvPr id="7" name="Rectangle 6"/>
          <p:cNvSpPr/>
          <p:nvPr/>
        </p:nvSpPr>
        <p:spPr>
          <a:xfrm>
            <a:off x="7194244" y="4917953"/>
            <a:ext cx="2907792" cy="1761740"/>
          </a:xfrm>
          <a:prstGeom prst="rect">
            <a:avLst/>
          </a:prstGeom>
        </p:spPr>
        <p:txBody>
          <a:bodyPr lIns="0" tIns="0" rIns="0" bIns="0">
            <a:noAutofit/>
          </a:bodyPr>
          <a:lstStyle/>
          <a:p>
            <a:pPr indent="0">
              <a:lnSpc>
                <a:spcPts val="3168"/>
              </a:lnSpc>
              <a:spcBef>
                <a:spcPts val="3150"/>
              </a:spcBef>
              <a:spcAft>
                <a:spcPts val="420"/>
              </a:spcAft>
            </a:pPr>
            <a:r>
              <a:rPr lang="en-US" sz="2300" dirty="0">
                <a:latin typeface="Calibri"/>
              </a:rPr>
              <a:t>On the back of the card he wrote:</a:t>
            </a:r>
          </a:p>
          <a:p>
            <a:pPr indent="0">
              <a:lnSpc>
                <a:spcPts val="3168"/>
              </a:lnSpc>
            </a:pPr>
            <a:r>
              <a:rPr lang="en-US" sz="2300" i="1" dirty="0">
                <a:latin typeface="Calibri"/>
              </a:rPr>
              <a:t>Enteric is no joke. I've had 5 weeks of it.</a:t>
            </a:r>
          </a:p>
        </p:txBody>
      </p:sp>
      <p:sp>
        <p:nvSpPr>
          <p:cNvPr id="9" name="Footer Placeholder 5">
            <a:extLst>
              <a:ext uri="{FF2B5EF4-FFF2-40B4-BE49-F238E27FC236}">
                <a16:creationId xmlns:a16="http://schemas.microsoft.com/office/drawing/2014/main" id="{5B2DF25F-ED4B-F445-A394-4D876BD423C3}"/>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C42E92AC-B948-104F-9ABB-A0021C8BCCEF}"/>
                  </a:ext>
                </a:extLst>
              </p14:cNvPr>
              <p14:cNvContentPartPr/>
              <p14:nvPr/>
            </p14:nvContentPartPr>
            <p14:xfrm>
              <a:off x="9652447" y="4464360"/>
              <a:ext cx="360" cy="6120"/>
            </p14:xfrm>
          </p:contentPart>
        </mc:Choice>
        <mc:Fallback xmlns="">
          <p:pic>
            <p:nvPicPr>
              <p:cNvPr id="14" name="Ink 13">
                <a:extLst>
                  <a:ext uri="{FF2B5EF4-FFF2-40B4-BE49-F238E27FC236}">
                    <a16:creationId xmlns:a16="http://schemas.microsoft.com/office/drawing/2014/main" id="{C42E92AC-B948-104F-9ABB-A0021C8BCCEF}"/>
                  </a:ext>
                </a:extLst>
              </p:cNvPr>
              <p:cNvPicPr/>
              <p:nvPr/>
            </p:nvPicPr>
            <p:blipFill>
              <a:blip r:embed="rId5"/>
              <a:stretch>
                <a:fillRect/>
              </a:stretch>
            </p:blipFill>
            <p:spPr>
              <a:xfrm>
                <a:off x="9643447" y="4455360"/>
                <a:ext cx="18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CF70F58-AB64-A841-BDEC-A7182A4C946F}"/>
                  </a:ext>
                </a:extLst>
              </p14:cNvPr>
              <p14:cNvContentPartPr/>
              <p14:nvPr/>
            </p14:nvContentPartPr>
            <p14:xfrm>
              <a:off x="-210113" y="1190160"/>
              <a:ext cx="360" cy="360"/>
            </p14:xfrm>
          </p:contentPart>
        </mc:Choice>
        <mc:Fallback xmlns="">
          <p:pic>
            <p:nvPicPr>
              <p:cNvPr id="15" name="Ink 14">
                <a:extLst>
                  <a:ext uri="{FF2B5EF4-FFF2-40B4-BE49-F238E27FC236}">
                    <a16:creationId xmlns:a16="http://schemas.microsoft.com/office/drawing/2014/main" id="{1CF70F58-AB64-A841-BDEC-A7182A4C946F}"/>
                  </a:ext>
                </a:extLst>
              </p:cNvPr>
              <p:cNvPicPr/>
              <p:nvPr/>
            </p:nvPicPr>
            <p:blipFill>
              <a:blip r:embed="rId7"/>
              <a:stretch>
                <a:fillRect/>
              </a:stretch>
            </p:blipFill>
            <p:spPr>
              <a:xfrm>
                <a:off x="-218753" y="1181160"/>
                <a:ext cx="18000" cy="18000"/>
              </a:xfrm>
              <a:prstGeom prst="rect">
                <a:avLst/>
              </a:prstGeom>
            </p:spPr>
          </p:pic>
        </mc:Fallback>
      </mc:AlternateContent>
      <p:sp>
        <p:nvSpPr>
          <p:cNvPr id="18" name="Oval 17">
            <a:extLst>
              <a:ext uri="{FF2B5EF4-FFF2-40B4-BE49-F238E27FC236}">
                <a16:creationId xmlns:a16="http://schemas.microsoft.com/office/drawing/2014/main" id="{C8CCF64C-047D-4792-90D9-44A6465BD02A}"/>
              </a:ext>
            </a:extLst>
          </p:cNvPr>
          <p:cNvSpPr/>
          <p:nvPr/>
        </p:nvSpPr>
        <p:spPr>
          <a:xfrm>
            <a:off x="2806079" y="1921193"/>
            <a:ext cx="914400" cy="9144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blip>
          <a:srcRect l="40162" r="3674" b="1"/>
          <a:stretch/>
        </p:blipFill>
        <p:spPr>
          <a:xfrm>
            <a:off x="5084173" y="10"/>
            <a:ext cx="5607372" cy="756284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0691812" cy="7562850"/>
          </a:xfrm>
          <a:prstGeom prst="rect">
            <a:avLst/>
          </a:prstGeom>
        </p:spPr>
      </p:pic>
      <p:sp>
        <p:nvSpPr>
          <p:cNvPr id="3" name="Rectangle 2"/>
          <p:cNvSpPr/>
          <p:nvPr/>
        </p:nvSpPr>
        <p:spPr>
          <a:xfrm>
            <a:off x="435805" y="295447"/>
            <a:ext cx="4212564" cy="862054"/>
          </a:xfrm>
          <a:prstGeom prst="rect">
            <a:avLst/>
          </a:prstGeom>
        </p:spPr>
        <p:txBody>
          <a:bodyPr vert="horz" lIns="91440" tIns="45720" rIns="91440" bIns="45720" rtlCol="0" anchor="ctr">
            <a:normAutofit/>
          </a:bodyPr>
          <a:lstStyle/>
          <a:p>
            <a:pPr indent="0">
              <a:lnSpc>
                <a:spcPct val="90000"/>
              </a:lnSpc>
              <a:spcBef>
                <a:spcPct val="0"/>
              </a:spcBef>
              <a:spcAft>
                <a:spcPts val="600"/>
              </a:spcAft>
            </a:pPr>
            <a:r>
              <a:rPr lang="en-US" sz="4400" b="1" dirty="0">
                <a:solidFill>
                  <a:srgbClr val="000000"/>
                </a:solidFill>
                <a:latin typeface="+mj-lt"/>
                <a:ea typeface="+mj-ea"/>
                <a:cs typeface="+mj-cs"/>
              </a:rPr>
              <a:t>Salisbury</a:t>
            </a:r>
          </a:p>
        </p:txBody>
      </p:sp>
      <p:sp>
        <p:nvSpPr>
          <p:cNvPr id="5" name="Rectangle 4"/>
          <p:cNvSpPr/>
          <p:nvPr/>
        </p:nvSpPr>
        <p:spPr>
          <a:xfrm>
            <a:off x="435805" y="2505668"/>
            <a:ext cx="4212564" cy="3847492"/>
          </a:xfrm>
          <a:prstGeom prst="rect">
            <a:avLst/>
          </a:prstGeom>
        </p:spPr>
        <p:txBody>
          <a:bodyPr vert="horz" lIns="91440" tIns="45720" rIns="91440" bIns="45720" rtlCol="0" anchor="ctr">
            <a:normAutofit/>
          </a:bodyPr>
          <a:lstStyle/>
          <a:p>
            <a:pPr>
              <a:lnSpc>
                <a:spcPct val="90000"/>
              </a:lnSpc>
              <a:spcBef>
                <a:spcPts val="420"/>
              </a:spcBef>
            </a:pPr>
            <a:r>
              <a:rPr lang="en-US" sz="2400" dirty="0">
                <a:solidFill>
                  <a:srgbClr val="000000"/>
                </a:solidFill>
              </a:rPr>
              <a:t>This is one of Ray's photos (1916) taken at Salisbury, UK of his friend, Roy Burrell, and a donkey they 'captured' to carry around their photographic gear.</a:t>
            </a:r>
          </a:p>
        </p:txBody>
      </p:sp>
      <p:sp>
        <p:nvSpPr>
          <p:cNvPr id="4" name="Rectangle 3"/>
          <p:cNvSpPr/>
          <p:nvPr/>
        </p:nvSpPr>
        <p:spPr>
          <a:xfrm>
            <a:off x="562618" y="1209690"/>
            <a:ext cx="4212564" cy="3188539"/>
          </a:xfrm>
          <a:prstGeom prst="rect">
            <a:avLst/>
          </a:prstGeom>
        </p:spPr>
        <p:txBody>
          <a:bodyPr lIns="0" tIns="0" rIns="0" bIns="0">
            <a:noAutofit/>
          </a:bodyPr>
          <a:lstStyle/>
          <a:p>
            <a:pPr indent="0">
              <a:lnSpc>
                <a:spcPts val="3168"/>
              </a:lnSpc>
              <a:spcAft>
                <a:spcPts val="420"/>
              </a:spcAft>
            </a:pPr>
            <a:r>
              <a:rPr lang="en-US" sz="2300" dirty="0">
                <a:latin typeface="Calibri"/>
              </a:rPr>
              <a:t>From Malta, Ray was taken to hospital in London. He was finally discharged in June 1916.</a:t>
            </a:r>
          </a:p>
        </p:txBody>
      </p:sp>
      <p:sp>
        <p:nvSpPr>
          <p:cNvPr id="6" name="Rectangle 5"/>
          <p:cNvSpPr/>
          <p:nvPr/>
        </p:nvSpPr>
        <p:spPr>
          <a:xfrm>
            <a:off x="9073896" y="6790944"/>
            <a:ext cx="716280" cy="155448"/>
          </a:xfrm>
          <a:prstGeom prst="rect">
            <a:avLst/>
          </a:prstGeom>
        </p:spPr>
        <p:txBody>
          <a:bodyPr wrap="none" lIns="0" tIns="0" rIns="0" bIns="0">
            <a:noAutofit/>
          </a:bodyPr>
          <a:lstStyle/>
          <a:p>
            <a:pPr indent="0">
              <a:spcAft>
                <a:spcPts val="600"/>
              </a:spcAft>
            </a:pPr>
            <a:r>
              <a:rPr lang="en-US" sz="1050" b="1">
                <a:latin typeface="Calibri"/>
              </a:rPr>
              <a:t>Page 7 of 19</a:t>
            </a:r>
          </a:p>
        </p:txBody>
      </p:sp>
      <p:sp>
        <p:nvSpPr>
          <p:cNvPr id="7" name="Footer Placeholder 5">
            <a:extLst>
              <a:ext uri="{FF2B5EF4-FFF2-40B4-BE49-F238E27FC236}">
                <a16:creationId xmlns:a16="http://schemas.microsoft.com/office/drawing/2014/main" id="{E40EDC35-7662-E54A-85B4-4DE577A06AF8}"/>
              </a:ext>
            </a:extLst>
          </p:cNvPr>
          <p:cNvSpPr txBox="1">
            <a:spLocks/>
          </p:cNvSpPr>
          <p:nvPr/>
        </p:nvSpPr>
        <p:spPr>
          <a:xfrm>
            <a:off x="253627" y="6977020"/>
            <a:ext cx="5543295" cy="8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1418</Words>
  <Application>Microsoft Macintosh PowerPoint</Application>
  <PresentationFormat>Custom</PresentationFormat>
  <Paragraphs>207</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AngsanaUPC</vt:lpstr>
      <vt:lpstr>Arial</vt:lpstr>
      <vt:lpstr>Avenir Next LT Pro</vt:lpstr>
      <vt:lpstr>Calibri</vt:lpstr>
      <vt:lpstr>Georgia</vt:lpstr>
      <vt:lpstr>Rockwell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edda williams</dc:creator>
  <cp:lastModifiedBy>edda williams</cp:lastModifiedBy>
  <cp:revision>3</cp:revision>
  <dcterms:created xsi:type="dcterms:W3CDTF">2020-10-08T07:35:16Z</dcterms:created>
  <dcterms:modified xsi:type="dcterms:W3CDTF">2020-10-14T06:15:38Z</dcterms:modified>
</cp:coreProperties>
</file>