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5"/>
  </p:notesMasterIdLst>
  <p:sldIdLst>
    <p:sldId id="258" r:id="rId2"/>
    <p:sldId id="477" r:id="rId3"/>
    <p:sldId id="478" r:id="rId4"/>
    <p:sldId id="279" r:id="rId5"/>
    <p:sldId id="293" r:id="rId6"/>
    <p:sldId id="294" r:id="rId7"/>
    <p:sldId id="296" r:id="rId8"/>
    <p:sldId id="297" r:id="rId9"/>
    <p:sldId id="299" r:id="rId10"/>
    <p:sldId id="300" r:id="rId11"/>
    <p:sldId id="301" r:id="rId12"/>
    <p:sldId id="302" r:id="rId13"/>
    <p:sldId id="303" r:id="rId14"/>
    <p:sldId id="304" r:id="rId15"/>
    <p:sldId id="306" r:id="rId16"/>
    <p:sldId id="307" r:id="rId17"/>
    <p:sldId id="308" r:id="rId18"/>
    <p:sldId id="309" r:id="rId19"/>
    <p:sldId id="310" r:id="rId20"/>
    <p:sldId id="311" r:id="rId21"/>
    <p:sldId id="312" r:id="rId22"/>
    <p:sldId id="314"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398" r:id="rId106"/>
    <p:sldId id="399"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437" r:id="rId145"/>
    <p:sldId id="438" r:id="rId146"/>
    <p:sldId id="439" r:id="rId147"/>
    <p:sldId id="440" r:id="rId148"/>
    <p:sldId id="441" r:id="rId149"/>
    <p:sldId id="442" r:id="rId150"/>
    <p:sldId id="443" r:id="rId151"/>
    <p:sldId id="444" r:id="rId152"/>
    <p:sldId id="445" r:id="rId153"/>
    <p:sldId id="446" r:id="rId154"/>
    <p:sldId id="447" r:id="rId155"/>
    <p:sldId id="448" r:id="rId156"/>
    <p:sldId id="449" r:id="rId157"/>
    <p:sldId id="450" r:id="rId158"/>
    <p:sldId id="451" r:id="rId159"/>
    <p:sldId id="452" r:id="rId160"/>
    <p:sldId id="453" r:id="rId161"/>
    <p:sldId id="454" r:id="rId162"/>
    <p:sldId id="455" r:id="rId163"/>
    <p:sldId id="456" r:id="rId164"/>
    <p:sldId id="457" r:id="rId165"/>
    <p:sldId id="458" r:id="rId166"/>
    <p:sldId id="459" r:id="rId167"/>
    <p:sldId id="460" r:id="rId168"/>
    <p:sldId id="461" r:id="rId169"/>
    <p:sldId id="462" r:id="rId170"/>
    <p:sldId id="463" r:id="rId171"/>
    <p:sldId id="464" r:id="rId172"/>
    <p:sldId id="465" r:id="rId173"/>
    <p:sldId id="466" r:id="rId174"/>
    <p:sldId id="467" r:id="rId175"/>
    <p:sldId id="468" r:id="rId176"/>
    <p:sldId id="469" r:id="rId177"/>
    <p:sldId id="470" r:id="rId178"/>
    <p:sldId id="471" r:id="rId179"/>
    <p:sldId id="472" r:id="rId180"/>
    <p:sldId id="473" r:id="rId181"/>
    <p:sldId id="474" r:id="rId182"/>
    <p:sldId id="475" r:id="rId183"/>
    <p:sldId id="476" r:id="rId1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6208"/>
  </p:normalViewPr>
  <p:slideViewPr>
    <p:cSldViewPr snapToGrid="0" snapToObjects="1">
      <p:cViewPr varScale="1">
        <p:scale>
          <a:sx n="116" d="100"/>
          <a:sy n="116" d="100"/>
        </p:scale>
        <p:origin x="20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5EAD8-9C05-2344-A468-9905889903E8}" type="datetimeFigureOut">
              <a:rPr lang="en-US" smtClean="0"/>
              <a:t>10/19/20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FB4C0-B0B6-4044-A215-24FE821248B4}" type="slidenum">
              <a:rPr lang="en-US" smtClean="0"/>
              <a:t>‹#›</a:t>
            </a:fld>
            <a:endParaRPr lang="en-US"/>
          </a:p>
        </p:txBody>
      </p:sp>
    </p:spTree>
    <p:extLst>
      <p:ext uri="{BB962C8B-B14F-4D97-AF65-F5344CB8AC3E}">
        <p14:creationId xmlns:p14="http://schemas.microsoft.com/office/powerpoint/2010/main" val="49110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138249882@N06/45505563325"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138249882@N0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52257130@N00/32065776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52257130@N0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lickr.com/photos/15216811@N06/6527569819" TargetMode="External"/><Relationship Id="rId7" Type="http://schemas.openxmlformats.org/officeDocument/2006/relationships/hyperlink" Target="https://www.flickr.com/photos/79841314@N07"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flickr.com/photos/79841314@N07/7318395650" TargetMode="Externa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15216811@N06"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44095870@N00/66473478"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44095870@N0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11250735@N07/11338452985"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11250735@N07"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historydaily.org/santa-claus-father-christma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hotos/145461080@N03/31542686861"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145461080@N03"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lickr.com/photos/127294011@N07/15417323923"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127294011@N07"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uzhgorod.in/en/news/2014/dekabr/uzhgorod_children_received_new_year_s_gifts_but_there_is_one_bu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lickr.com/photos/43989966@N03/10543871434"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43989966@N03"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ommons.wikimedia.org/w/index.php?curid=30446545"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creativecommons.org/licenses/by-sa/3.0?ref=ccsearch&amp;atype=rich" TargetMode="External"/><Relationship Id="rId4" Type="http://schemas.openxmlformats.org/officeDocument/2006/relationships/hyperlink" Target="https://commons.wikimedia.org/wiki/User:Mrjohncumming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lickr.com/photos/61396214@N07/49269601656"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61396214@N0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87688819@N04/23651971910"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87688819@N0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94937042@N00/5379508117"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94937042@N0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24257141@N05/4123041796"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24257141@N0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29708259@N04/3107669705"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29708259@N0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a:t>
            </a:r>
            <a:r>
              <a:rPr lang="en-US" dirty="0" err="1"/>
              <a:t>www.potterybarnkids.com</a:t>
            </a:r>
            <a:r>
              <a:rPr lang="en-US" dirty="0"/>
              <a:t>/products/luxe-velvet-stocking-collection/  </a:t>
            </a:r>
          </a:p>
          <a:p>
            <a:endParaRPr lang="en-US" dirty="0"/>
          </a:p>
          <a:p>
            <a:r>
              <a:rPr lang="en-US" dirty="0"/>
              <a:t>2. Photo provided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1</a:t>
            </a:fld>
            <a:endParaRPr lang="en-US"/>
          </a:p>
        </p:txBody>
      </p:sp>
    </p:spTree>
    <p:extLst>
      <p:ext uri="{BB962C8B-B14F-4D97-AF65-F5344CB8AC3E}">
        <p14:creationId xmlns:p14="http://schemas.microsoft.com/office/powerpoint/2010/main" val="276808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"Make a Chinese Christmas Wish on the National Taiwan Normal University Tree"</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havephonewilltravel</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BY-NC-ND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11</a:t>
            </a:fld>
            <a:endParaRPr lang="en-US"/>
          </a:p>
        </p:txBody>
      </p:sp>
    </p:spTree>
    <p:extLst>
      <p:ext uri="{BB962C8B-B14F-4D97-AF65-F5344CB8AC3E}">
        <p14:creationId xmlns:p14="http://schemas.microsoft.com/office/powerpoint/2010/main" val="414407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supplied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12</a:t>
            </a:fld>
            <a:endParaRPr lang="en-US"/>
          </a:p>
        </p:txBody>
      </p:sp>
    </p:spTree>
    <p:extLst>
      <p:ext uri="{BB962C8B-B14F-4D97-AF65-F5344CB8AC3E}">
        <p14:creationId xmlns:p14="http://schemas.microsoft.com/office/powerpoint/2010/main" val="366424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supplied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13</a:t>
            </a:fld>
            <a:endParaRPr lang="en-US"/>
          </a:p>
        </p:txBody>
      </p:sp>
    </p:spTree>
    <p:extLst>
      <p:ext uri="{BB962C8B-B14F-4D97-AF65-F5344CB8AC3E}">
        <p14:creationId xmlns:p14="http://schemas.microsoft.com/office/powerpoint/2010/main" val="216315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supplied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14</a:t>
            </a:fld>
            <a:endParaRPr lang="en-US"/>
          </a:p>
        </p:txBody>
      </p:sp>
    </p:spTree>
    <p:extLst>
      <p:ext uri="{BB962C8B-B14F-4D97-AF65-F5344CB8AC3E}">
        <p14:creationId xmlns:p14="http://schemas.microsoft.com/office/powerpoint/2010/main" val="376889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supplied by author</a:t>
            </a:r>
          </a:p>
          <a:p>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16</a:t>
            </a:fld>
            <a:endParaRPr lang="en-US"/>
          </a:p>
        </p:txBody>
      </p:sp>
    </p:spTree>
    <p:extLst>
      <p:ext uri="{BB962C8B-B14F-4D97-AF65-F5344CB8AC3E}">
        <p14:creationId xmlns:p14="http://schemas.microsoft.com/office/powerpoint/2010/main" val="309621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supplied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17</a:t>
            </a:fld>
            <a:endParaRPr lang="en-US"/>
          </a:p>
        </p:txBody>
      </p:sp>
    </p:spTree>
    <p:extLst>
      <p:ext uri="{BB962C8B-B14F-4D97-AF65-F5344CB8AC3E}">
        <p14:creationId xmlns:p14="http://schemas.microsoft.com/office/powerpoint/2010/main" val="69874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"Dried Cranberry Shortbread Cookies"</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Vita Arina</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BY-NC 2.0</a:t>
            </a:r>
            <a:endParaRPr lang="en-AU" sz="1200" b="0" i="0" u="none" strike="noStrike" kern="1200" cap="all" dirty="0">
              <a:solidFill>
                <a:schemeClr val="tx1"/>
              </a:solidFill>
              <a:effectLst/>
              <a:latin typeface="+mn-lt"/>
              <a:ea typeface="+mn-ea"/>
              <a:cs typeface="+mn-cs"/>
            </a:endParaRPr>
          </a:p>
          <a:p>
            <a:endParaRPr lang="en-AU" sz="1200" b="0" i="0" u="none" strike="noStrike"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cap="all" dirty="0">
                <a:solidFill>
                  <a:schemeClr val="tx1"/>
                </a:solidFill>
                <a:effectLst/>
                <a:latin typeface="+mn-lt"/>
                <a:ea typeface="+mn-ea"/>
                <a:cs typeface="+mn-cs"/>
              </a:rPr>
              <a:t>x</a:t>
            </a:r>
            <a:r>
              <a:rPr lang="en-US" dirty="0"/>
              <a:t>Photo supplied by author</a:t>
            </a:r>
          </a:p>
          <a:p>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18</a:t>
            </a:fld>
            <a:endParaRPr lang="en-US"/>
          </a:p>
        </p:txBody>
      </p:sp>
    </p:spTree>
    <p:extLst>
      <p:ext uri="{BB962C8B-B14F-4D97-AF65-F5344CB8AC3E}">
        <p14:creationId xmlns:p14="http://schemas.microsoft.com/office/powerpoint/2010/main" val="324033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supplied by author</a:t>
            </a:r>
          </a:p>
          <a:p>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19</a:t>
            </a:fld>
            <a:endParaRPr lang="en-US"/>
          </a:p>
        </p:txBody>
      </p:sp>
    </p:spTree>
    <p:extLst>
      <p:ext uri="{BB962C8B-B14F-4D97-AF65-F5344CB8AC3E}">
        <p14:creationId xmlns:p14="http://schemas.microsoft.com/office/powerpoint/2010/main" val="358125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"Nicol-Ettone 2011 edition - IMG_2261"</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Nicola since 1972</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 2.0</a:t>
            </a:r>
            <a:endParaRPr lang="en-AU" sz="1200" b="0" i="0" u="none" strike="noStrike" kern="1200" cap="all" dirty="0">
              <a:solidFill>
                <a:schemeClr val="tx1"/>
              </a:solidFill>
              <a:effectLst/>
              <a:latin typeface="+mn-lt"/>
              <a:ea typeface="+mn-ea"/>
              <a:cs typeface="+mn-cs"/>
            </a:endParaRPr>
          </a:p>
          <a:p>
            <a:endParaRPr lang="en-AU" sz="1200" b="0" i="0" u="none" strike="noStrike" kern="1200" cap="all"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hlinkClick r:id="rId6"/>
              </a:rPr>
              <a:t>"The biggest antipasto in Colorado."</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7"/>
              </a:rPr>
              <a:t>BuzzFarmers</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20</a:t>
            </a:fld>
            <a:endParaRPr lang="en-US"/>
          </a:p>
        </p:txBody>
      </p:sp>
    </p:spTree>
    <p:extLst>
      <p:ext uri="{BB962C8B-B14F-4D97-AF65-F5344CB8AC3E}">
        <p14:creationId xmlns:p14="http://schemas.microsoft.com/office/powerpoint/2010/main" val="248289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"christmas tree 2004"</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scottfeldstein</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21</a:t>
            </a:fld>
            <a:endParaRPr lang="en-US"/>
          </a:p>
        </p:txBody>
      </p:sp>
    </p:spTree>
    <p:extLst>
      <p:ext uri="{BB962C8B-B14F-4D97-AF65-F5344CB8AC3E}">
        <p14:creationId xmlns:p14="http://schemas.microsoft.com/office/powerpoint/2010/main" val="129833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"christmas tree ornament"</a:t>
            </a:r>
            <a:r>
              <a:rPr lang="en-AU" dirty="0"/>
              <a:t> by </a:t>
            </a:r>
            <a:r>
              <a:rPr lang="en-AU" dirty="0">
                <a:hlinkClick r:id="rId4"/>
              </a:rPr>
              <a:t>zaimoku_woodpile</a:t>
            </a:r>
            <a:r>
              <a:rPr lang="en-AU" dirty="0"/>
              <a:t> is licensed under </a:t>
            </a:r>
            <a:r>
              <a:rPr lang="en-AU" cap="all" dirty="0">
                <a:hlinkClick r:id="rId5"/>
              </a:rPr>
              <a:t>CC BY 2.0</a:t>
            </a:r>
            <a:endParaRPr lang="en-US" dirty="0"/>
          </a:p>
          <a:p>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3</a:t>
            </a:fld>
            <a:endParaRPr lang="en-US"/>
          </a:p>
        </p:txBody>
      </p:sp>
    </p:spTree>
    <p:extLst>
      <p:ext uri="{BB962C8B-B14F-4D97-AF65-F5344CB8AC3E}">
        <p14:creationId xmlns:p14="http://schemas.microsoft.com/office/powerpoint/2010/main" val="21308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supplied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22</a:t>
            </a:fld>
            <a:endParaRPr lang="en-US"/>
          </a:p>
        </p:txBody>
      </p:sp>
    </p:spTree>
    <p:extLst>
      <p:ext uri="{BB962C8B-B14F-4D97-AF65-F5344CB8AC3E}">
        <p14:creationId xmlns:p14="http://schemas.microsoft.com/office/powerpoint/2010/main" val="3062176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supplied by author</a:t>
            </a:r>
          </a:p>
          <a:p>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23</a:t>
            </a:fld>
            <a:endParaRPr lang="en-US"/>
          </a:p>
        </p:txBody>
      </p:sp>
    </p:spTree>
    <p:extLst>
      <p:ext uri="{BB962C8B-B14F-4D97-AF65-F5344CB8AC3E}">
        <p14:creationId xmlns:p14="http://schemas.microsoft.com/office/powerpoint/2010/main" val="12959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https://historydaily.org/santa-claus-father-christmas</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24</a:t>
            </a:fld>
            <a:endParaRPr lang="en-US"/>
          </a:p>
        </p:txBody>
      </p:sp>
    </p:spTree>
    <p:extLst>
      <p:ext uri="{BB962C8B-B14F-4D97-AF65-F5344CB8AC3E}">
        <p14:creationId xmlns:p14="http://schemas.microsoft.com/office/powerpoint/2010/main" val="2174714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"Netherlands clogs"</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Photography Love Travel</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BY-SA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25</a:t>
            </a:fld>
            <a:endParaRPr lang="en-US"/>
          </a:p>
        </p:txBody>
      </p:sp>
    </p:spTree>
    <p:extLst>
      <p:ext uri="{BB962C8B-B14F-4D97-AF65-F5344CB8AC3E}">
        <p14:creationId xmlns:p14="http://schemas.microsoft.com/office/powerpoint/2010/main" val="321480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"carrots for reindeer in a ceramic mug on a wood table next to a plate with pine cones in the background"</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PersonalCreations.com</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26</a:t>
            </a:fld>
            <a:endParaRPr lang="en-US"/>
          </a:p>
        </p:txBody>
      </p:sp>
    </p:spTree>
    <p:extLst>
      <p:ext uri="{BB962C8B-B14F-4D97-AF65-F5344CB8AC3E}">
        <p14:creationId xmlns:p14="http://schemas.microsoft.com/office/powerpoint/2010/main" val="413850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http://uzhgorod.in/en/news/2014/dekabr/uzhgorod_children_received_new_year_s_gifts_but_there_is_one_but</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27</a:t>
            </a:fld>
            <a:endParaRPr lang="en-US"/>
          </a:p>
        </p:txBody>
      </p:sp>
    </p:spTree>
    <p:extLst>
      <p:ext uri="{BB962C8B-B14F-4D97-AF65-F5344CB8AC3E}">
        <p14:creationId xmlns:p14="http://schemas.microsoft.com/office/powerpoint/2010/main" val="2365638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"merry christmas crackers"</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athriftymrs.com</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BY-SA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28</a:t>
            </a:fld>
            <a:endParaRPr lang="en-US"/>
          </a:p>
        </p:txBody>
      </p:sp>
    </p:spTree>
    <p:extLst>
      <p:ext uri="{BB962C8B-B14F-4D97-AF65-F5344CB8AC3E}">
        <p14:creationId xmlns:p14="http://schemas.microsoft.com/office/powerpoint/2010/main" val="3121361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"File:A choir of Natural History Museum, Science Museum and Victoria and Albert Museum staff members sing carols in the central hall of the Natural History Museum 02.jpg"</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John Cummings</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BY-SA 3.0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29</a:t>
            </a:fld>
            <a:endParaRPr lang="en-US"/>
          </a:p>
        </p:txBody>
      </p:sp>
    </p:spTree>
    <p:extLst>
      <p:ext uri="{BB962C8B-B14F-4D97-AF65-F5344CB8AC3E}">
        <p14:creationId xmlns:p14="http://schemas.microsoft.com/office/powerpoint/2010/main" val="355379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"joyeux Noel! Mery Christmas!"</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Y.O.T.O</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BY-NC-SA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30</a:t>
            </a:fld>
            <a:endParaRPr lang="en-US"/>
          </a:p>
        </p:txBody>
      </p:sp>
    </p:spTree>
    <p:extLst>
      <p:ext uri="{BB962C8B-B14F-4D97-AF65-F5344CB8AC3E}">
        <p14:creationId xmlns:p14="http://schemas.microsoft.com/office/powerpoint/2010/main" val="302988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a:t>
            </a:r>
            <a:r>
              <a:rPr lang="en-US" dirty="0" err="1"/>
              <a:t>www.thegoodbook.com</a:t>
            </a:r>
            <a:r>
              <a:rPr lang="en-US" dirty="0"/>
              <a:t>/media/</a:t>
            </a:r>
            <a:r>
              <a:rPr lang="en-US" dirty="0" err="1"/>
              <a:t>blog_posts</a:t>
            </a:r>
            <a:r>
              <a:rPr lang="en-US" dirty="0"/>
              <a:t>/</a:t>
            </a:r>
            <a:r>
              <a:rPr lang="en-US" dirty="0" err="1"/>
              <a:t>carol.jpg</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4</a:t>
            </a:fld>
            <a:endParaRPr lang="en-US"/>
          </a:p>
        </p:txBody>
      </p:sp>
    </p:spTree>
    <p:extLst>
      <p:ext uri="{BB962C8B-B14F-4D97-AF65-F5344CB8AC3E}">
        <p14:creationId xmlns:p14="http://schemas.microsoft.com/office/powerpoint/2010/main" val="309969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"Christian Christmas Nativity Scene"</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johndillon77</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BY-SA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5</a:t>
            </a:fld>
            <a:endParaRPr lang="en-US"/>
          </a:p>
        </p:txBody>
      </p:sp>
    </p:spTree>
    <p:extLst>
      <p:ext uri="{BB962C8B-B14F-4D97-AF65-F5344CB8AC3E}">
        <p14:creationId xmlns:p14="http://schemas.microsoft.com/office/powerpoint/2010/main" val="45964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"Christmas Star"</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kahunapulej</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BY-NC-SA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6</a:t>
            </a:fld>
            <a:endParaRPr lang="en-US"/>
          </a:p>
        </p:txBody>
      </p:sp>
    </p:spTree>
    <p:extLst>
      <p:ext uri="{BB962C8B-B14F-4D97-AF65-F5344CB8AC3E}">
        <p14:creationId xmlns:p14="http://schemas.microsoft.com/office/powerpoint/2010/main" val="161590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supplied by the author</a:t>
            </a:r>
          </a:p>
        </p:txBody>
      </p:sp>
      <p:sp>
        <p:nvSpPr>
          <p:cNvPr id="4" name="Slide Number Placeholder 3"/>
          <p:cNvSpPr>
            <a:spLocks noGrp="1"/>
          </p:cNvSpPr>
          <p:nvPr>
            <p:ph type="sldNum" sz="quarter" idx="5"/>
          </p:nvPr>
        </p:nvSpPr>
        <p:spPr/>
        <p:txBody>
          <a:bodyPr/>
          <a:lstStyle/>
          <a:p>
            <a:fld id="{41AFB4C0-B0B6-4044-A215-24FE821248B4}" type="slidenum">
              <a:rPr lang="en-US" smtClean="0"/>
              <a:t>7</a:t>
            </a:fld>
            <a:endParaRPr lang="en-US"/>
          </a:p>
        </p:txBody>
      </p:sp>
    </p:spTree>
    <p:extLst>
      <p:ext uri="{BB962C8B-B14F-4D97-AF65-F5344CB8AC3E}">
        <p14:creationId xmlns:p14="http://schemas.microsoft.com/office/powerpoint/2010/main" val="139817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"tiny cute Christmas gifts"</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PetitPlat - Stephanie Kilgast</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BY-NC-ND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8</a:t>
            </a:fld>
            <a:endParaRPr lang="en-US"/>
          </a:p>
        </p:txBody>
      </p:sp>
    </p:spTree>
    <p:extLst>
      <p:ext uri="{BB962C8B-B14F-4D97-AF65-F5344CB8AC3E}">
        <p14:creationId xmlns:p14="http://schemas.microsoft.com/office/powerpoint/2010/main" val="31879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"holly tree"</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hlinkClick r:id="rId4"/>
              </a:rPr>
              <a:t>nannetteturner</a:t>
            </a:r>
            <a:r>
              <a:rPr lang="en-AU" sz="1200" b="0" i="0" kern="1200" dirty="0">
                <a:solidFill>
                  <a:schemeClr val="tx1"/>
                </a:solidFill>
                <a:effectLst/>
                <a:latin typeface="+mn-lt"/>
                <a:ea typeface="+mn-ea"/>
                <a:cs typeface="+mn-cs"/>
              </a:rPr>
              <a:t> is licensed under </a:t>
            </a:r>
            <a:r>
              <a:rPr lang="en-AU" sz="1200" b="0" i="0" u="none" strike="noStrike" kern="1200" cap="all" dirty="0">
                <a:solidFill>
                  <a:schemeClr val="tx1"/>
                </a:solidFill>
                <a:effectLst/>
                <a:latin typeface="+mn-lt"/>
                <a:ea typeface="+mn-ea"/>
                <a:cs typeface="+mn-cs"/>
                <a:hlinkClick r:id="rId5"/>
              </a:rPr>
              <a:t>CC BY 2.0</a:t>
            </a:r>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9</a:t>
            </a:fld>
            <a:endParaRPr lang="en-US"/>
          </a:p>
        </p:txBody>
      </p:sp>
    </p:spTree>
    <p:extLst>
      <p:ext uri="{BB962C8B-B14F-4D97-AF65-F5344CB8AC3E}">
        <p14:creationId xmlns:p14="http://schemas.microsoft.com/office/powerpoint/2010/main" val="111655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supplied by author</a:t>
            </a:r>
          </a:p>
          <a:p>
            <a:endParaRPr lang="en-US" dirty="0"/>
          </a:p>
        </p:txBody>
      </p:sp>
      <p:sp>
        <p:nvSpPr>
          <p:cNvPr id="4" name="Slide Number Placeholder 3"/>
          <p:cNvSpPr>
            <a:spLocks noGrp="1"/>
          </p:cNvSpPr>
          <p:nvPr>
            <p:ph type="sldNum" sz="quarter" idx="5"/>
          </p:nvPr>
        </p:nvSpPr>
        <p:spPr/>
        <p:txBody>
          <a:bodyPr/>
          <a:lstStyle/>
          <a:p>
            <a:fld id="{41AFB4C0-B0B6-4044-A215-24FE821248B4}" type="slidenum">
              <a:rPr lang="en-US" smtClean="0"/>
              <a:t>10</a:t>
            </a:fld>
            <a:endParaRPr lang="en-US"/>
          </a:p>
        </p:txBody>
      </p:sp>
    </p:spTree>
    <p:extLst>
      <p:ext uri="{BB962C8B-B14F-4D97-AF65-F5344CB8AC3E}">
        <p14:creationId xmlns:p14="http://schemas.microsoft.com/office/powerpoint/2010/main" val="84369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99E5-AED9-484E-95E5-5C3D3116AC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06E4EC-97E4-7140-A64B-AE28CC610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C7B349-5C35-0B42-9FA8-560C4A648E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AA8962-C529-7B4C-9B1C-8A7CF7855233}"/>
              </a:ext>
            </a:extLst>
          </p:cNvPr>
          <p:cNvSpPr>
            <a:spLocks noGrp="1"/>
          </p:cNvSpPr>
          <p:nvPr>
            <p:ph type="ftr" sz="quarter" idx="11"/>
          </p:nvPr>
        </p:nvSpPr>
        <p:spPr/>
        <p:txBody>
          <a:bodyPr/>
          <a:lstStyle/>
          <a:p>
            <a:r>
              <a:rPr lang="en-US"/>
              <a:t>Rotaray Club of Canterbury Let's Stay Connected Project</a:t>
            </a:r>
          </a:p>
        </p:txBody>
      </p:sp>
      <p:sp>
        <p:nvSpPr>
          <p:cNvPr id="6" name="Slide Number Placeholder 5">
            <a:extLst>
              <a:ext uri="{FF2B5EF4-FFF2-40B4-BE49-F238E27FC236}">
                <a16:creationId xmlns:a16="http://schemas.microsoft.com/office/drawing/2014/main" id="{4A4017D9-294F-774A-A68D-AB21CE735E4F}"/>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214212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1ED7-28EA-3F45-AEE3-19920546645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B0908A-8C9B-9946-851C-4CC0C48068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ED8D09-041D-6A43-B947-5BACAF0556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32D637-26B7-0240-B466-7F670370F2A1}"/>
              </a:ext>
            </a:extLst>
          </p:cNvPr>
          <p:cNvSpPr>
            <a:spLocks noGrp="1"/>
          </p:cNvSpPr>
          <p:nvPr>
            <p:ph type="ftr" sz="quarter" idx="11"/>
          </p:nvPr>
        </p:nvSpPr>
        <p:spPr/>
        <p:txBody>
          <a:bodyPr/>
          <a:lstStyle/>
          <a:p>
            <a:r>
              <a:rPr lang="en-US"/>
              <a:t>Rotaray Club of Canterbury Let's Stay Connected Project</a:t>
            </a:r>
          </a:p>
        </p:txBody>
      </p:sp>
      <p:sp>
        <p:nvSpPr>
          <p:cNvPr id="6" name="Slide Number Placeholder 5">
            <a:extLst>
              <a:ext uri="{FF2B5EF4-FFF2-40B4-BE49-F238E27FC236}">
                <a16:creationId xmlns:a16="http://schemas.microsoft.com/office/drawing/2014/main" id="{BA145A66-80BF-5F48-9556-BFD5A146FA56}"/>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365472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BEBB0-6FC9-C040-98F4-8EDD95E32A5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096431-44B1-E049-A31B-BCC6DDCA5B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3F4B03-E54A-EE4F-822E-7393EF9EFC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A5F633-FFDB-EB40-A6EA-F08B38B98485}"/>
              </a:ext>
            </a:extLst>
          </p:cNvPr>
          <p:cNvSpPr>
            <a:spLocks noGrp="1"/>
          </p:cNvSpPr>
          <p:nvPr>
            <p:ph type="ftr" sz="quarter" idx="11"/>
          </p:nvPr>
        </p:nvSpPr>
        <p:spPr/>
        <p:txBody>
          <a:bodyPr/>
          <a:lstStyle/>
          <a:p>
            <a:r>
              <a:rPr lang="en-US"/>
              <a:t>Rotaray Club of Canterbury Let's Stay Connected Project</a:t>
            </a:r>
          </a:p>
        </p:txBody>
      </p:sp>
      <p:sp>
        <p:nvSpPr>
          <p:cNvPr id="6" name="Slide Number Placeholder 5">
            <a:extLst>
              <a:ext uri="{FF2B5EF4-FFF2-40B4-BE49-F238E27FC236}">
                <a16:creationId xmlns:a16="http://schemas.microsoft.com/office/drawing/2014/main" id="{9765DD84-B885-514A-8F7E-95A091E110FE}"/>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391108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8D9D-E774-3548-89DF-52C310D3BE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206AE4-4C75-CE4A-88E2-05CBF0F02830}"/>
              </a:ext>
            </a:extLst>
          </p:cNvPr>
          <p:cNvSpPr>
            <a:spLocks noGrp="1"/>
          </p:cNvSpPr>
          <p:nvPr>
            <p:ph type="body"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144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50C5-7487-5F44-938A-4922DB2DD1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13002B-9EA2-6645-BA0C-45FA007DE5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FCBF5C-A276-554D-9E94-ECA0C92489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8916D2-8306-C943-9B59-6A2F304C2F7F}"/>
              </a:ext>
            </a:extLst>
          </p:cNvPr>
          <p:cNvSpPr>
            <a:spLocks noGrp="1"/>
          </p:cNvSpPr>
          <p:nvPr>
            <p:ph type="ftr" sz="quarter" idx="11"/>
          </p:nvPr>
        </p:nvSpPr>
        <p:spPr/>
        <p:txBody>
          <a:bodyPr/>
          <a:lstStyle/>
          <a:p>
            <a:r>
              <a:rPr lang="en-US"/>
              <a:t>Rotaray Club of Canterbury Let's Stay Connected Project</a:t>
            </a:r>
          </a:p>
        </p:txBody>
      </p:sp>
      <p:sp>
        <p:nvSpPr>
          <p:cNvPr id="6" name="Slide Number Placeholder 5">
            <a:extLst>
              <a:ext uri="{FF2B5EF4-FFF2-40B4-BE49-F238E27FC236}">
                <a16:creationId xmlns:a16="http://schemas.microsoft.com/office/drawing/2014/main" id="{6EC74278-AEBF-734D-B65D-0134A531E24C}"/>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83987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0DF2-D8DE-9B46-8584-B0535760B6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25B04F0-F64A-A149-B370-60F81E009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F762B0-B45E-8846-BBDB-25EDC663E6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865DD6-58CD-2F4C-AAEA-3BBF8EEBDF64}"/>
              </a:ext>
            </a:extLst>
          </p:cNvPr>
          <p:cNvSpPr>
            <a:spLocks noGrp="1"/>
          </p:cNvSpPr>
          <p:nvPr>
            <p:ph type="ftr" sz="quarter" idx="11"/>
          </p:nvPr>
        </p:nvSpPr>
        <p:spPr/>
        <p:txBody>
          <a:bodyPr/>
          <a:lstStyle/>
          <a:p>
            <a:r>
              <a:rPr lang="en-US"/>
              <a:t>Rotaray Club of Canterbury Let's Stay Connected Project</a:t>
            </a:r>
          </a:p>
        </p:txBody>
      </p:sp>
      <p:sp>
        <p:nvSpPr>
          <p:cNvPr id="6" name="Slide Number Placeholder 5">
            <a:extLst>
              <a:ext uri="{FF2B5EF4-FFF2-40B4-BE49-F238E27FC236}">
                <a16:creationId xmlns:a16="http://schemas.microsoft.com/office/drawing/2014/main" id="{7C22748F-C585-5341-8D75-BC157B0563D1}"/>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325983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953F-6FF8-EE49-8BB9-96BB6C1B6D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C65B03-6B2E-4D4D-B86C-0600AD787F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BDD6D7-04F5-8E4A-9B2F-F7E573BFEE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ECB25C-4A48-9947-85B0-EEB2AAC440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F9B0B9C-DE3F-794C-8550-8F1F0517AA01}"/>
              </a:ext>
            </a:extLst>
          </p:cNvPr>
          <p:cNvSpPr>
            <a:spLocks noGrp="1"/>
          </p:cNvSpPr>
          <p:nvPr>
            <p:ph type="ftr" sz="quarter" idx="11"/>
          </p:nvPr>
        </p:nvSpPr>
        <p:spPr/>
        <p:txBody>
          <a:bodyPr/>
          <a:lstStyle/>
          <a:p>
            <a:r>
              <a:rPr lang="en-US"/>
              <a:t>Rotaray Club of Canterbury Let's Stay Connected Project</a:t>
            </a:r>
          </a:p>
        </p:txBody>
      </p:sp>
      <p:sp>
        <p:nvSpPr>
          <p:cNvPr id="7" name="Slide Number Placeholder 6">
            <a:extLst>
              <a:ext uri="{FF2B5EF4-FFF2-40B4-BE49-F238E27FC236}">
                <a16:creationId xmlns:a16="http://schemas.microsoft.com/office/drawing/2014/main" id="{3ED46544-92B6-4347-88D1-FCE4089141C6}"/>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333005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3E84-5D02-4240-BCAA-2EC40BACBF1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5F0369-1E57-6049-9C1B-062300C5D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AE99D9-AE4D-4E48-948D-0467DA8819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015051-E84F-F645-B330-CD995962E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034287-5A43-DF4F-B149-52E2B276E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5E716E-9A30-3D40-BE3E-655D6AAFD17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ADD5C2B-470E-4A4E-B1D7-8165DABE99E5}"/>
              </a:ext>
            </a:extLst>
          </p:cNvPr>
          <p:cNvSpPr>
            <a:spLocks noGrp="1"/>
          </p:cNvSpPr>
          <p:nvPr>
            <p:ph type="ftr" sz="quarter" idx="11"/>
          </p:nvPr>
        </p:nvSpPr>
        <p:spPr/>
        <p:txBody>
          <a:bodyPr/>
          <a:lstStyle/>
          <a:p>
            <a:r>
              <a:rPr lang="en-US"/>
              <a:t>Rotaray Club of Canterbury Let's Stay Connected Project</a:t>
            </a:r>
          </a:p>
        </p:txBody>
      </p:sp>
      <p:sp>
        <p:nvSpPr>
          <p:cNvPr id="9" name="Slide Number Placeholder 8">
            <a:extLst>
              <a:ext uri="{FF2B5EF4-FFF2-40B4-BE49-F238E27FC236}">
                <a16:creationId xmlns:a16="http://schemas.microsoft.com/office/drawing/2014/main" id="{B6E57D69-45B1-194F-ADB6-8F1AC682E89B}"/>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408819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B756-F261-CA42-A2BF-81930D7807A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4E63AAD-56F5-2D47-B781-2176661DBB6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19AD5D5-DA1C-8142-B820-FA044DC74BD0}"/>
              </a:ext>
            </a:extLst>
          </p:cNvPr>
          <p:cNvSpPr>
            <a:spLocks noGrp="1"/>
          </p:cNvSpPr>
          <p:nvPr>
            <p:ph type="ftr" sz="quarter" idx="11"/>
          </p:nvPr>
        </p:nvSpPr>
        <p:spPr/>
        <p:txBody>
          <a:bodyPr/>
          <a:lstStyle/>
          <a:p>
            <a:r>
              <a:rPr lang="en-US"/>
              <a:t>Rotaray Club of Canterbury Let's Stay Connected Project</a:t>
            </a:r>
          </a:p>
        </p:txBody>
      </p:sp>
      <p:sp>
        <p:nvSpPr>
          <p:cNvPr id="5" name="Slide Number Placeholder 4">
            <a:extLst>
              <a:ext uri="{FF2B5EF4-FFF2-40B4-BE49-F238E27FC236}">
                <a16:creationId xmlns:a16="http://schemas.microsoft.com/office/drawing/2014/main" id="{5B5E930D-463E-334C-8B49-F0A80000EF63}"/>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38075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490A6-25F8-274A-B94C-21A7EC47390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7BB961E-11C7-F948-8B27-4CE3A900A094}"/>
              </a:ext>
            </a:extLst>
          </p:cNvPr>
          <p:cNvSpPr>
            <a:spLocks noGrp="1"/>
          </p:cNvSpPr>
          <p:nvPr>
            <p:ph type="ftr" sz="quarter" idx="11"/>
          </p:nvPr>
        </p:nvSpPr>
        <p:spPr/>
        <p:txBody>
          <a:bodyPr/>
          <a:lstStyle/>
          <a:p>
            <a:r>
              <a:rPr lang="en-US"/>
              <a:t>Rotaray Club of Canterbury Let's Stay Connected Project</a:t>
            </a:r>
          </a:p>
        </p:txBody>
      </p:sp>
      <p:sp>
        <p:nvSpPr>
          <p:cNvPr id="4" name="Slide Number Placeholder 3">
            <a:extLst>
              <a:ext uri="{FF2B5EF4-FFF2-40B4-BE49-F238E27FC236}">
                <a16:creationId xmlns:a16="http://schemas.microsoft.com/office/drawing/2014/main" id="{1F0E93D6-E6B0-B64F-A421-62655EC56B04}"/>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171883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728E-4E20-5B4A-93AB-CB395A82F9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7221FB-9286-7941-B8FF-416348FC0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AA5691-E0C9-F049-8FCB-131F0D69E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A727F3-EFD2-0549-BEA4-25A61DD1299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DADC86C-7825-0D40-A2E3-17475B3E302B}"/>
              </a:ext>
            </a:extLst>
          </p:cNvPr>
          <p:cNvSpPr>
            <a:spLocks noGrp="1"/>
          </p:cNvSpPr>
          <p:nvPr>
            <p:ph type="ftr" sz="quarter" idx="11"/>
          </p:nvPr>
        </p:nvSpPr>
        <p:spPr/>
        <p:txBody>
          <a:bodyPr/>
          <a:lstStyle/>
          <a:p>
            <a:r>
              <a:rPr lang="en-US"/>
              <a:t>Rotaray Club of Canterbury Let's Stay Connected Project</a:t>
            </a:r>
          </a:p>
        </p:txBody>
      </p:sp>
      <p:sp>
        <p:nvSpPr>
          <p:cNvPr id="7" name="Slide Number Placeholder 6">
            <a:extLst>
              <a:ext uri="{FF2B5EF4-FFF2-40B4-BE49-F238E27FC236}">
                <a16:creationId xmlns:a16="http://schemas.microsoft.com/office/drawing/2014/main" id="{240E4E78-3270-3C4A-892E-021410338513}"/>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314567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F0DA-307A-EF49-967A-B031F5DFA3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5A3163D-86FB-F944-99A0-DF8D46854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D4B6FC-FA9A-3145-8FD0-3A038AB8F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E0A9C-82A9-DB41-A7FD-640D8D0DC14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30930B-EBF6-8744-8E10-62A86710D0C8}"/>
              </a:ext>
            </a:extLst>
          </p:cNvPr>
          <p:cNvSpPr>
            <a:spLocks noGrp="1"/>
          </p:cNvSpPr>
          <p:nvPr>
            <p:ph type="ftr" sz="quarter" idx="11"/>
          </p:nvPr>
        </p:nvSpPr>
        <p:spPr/>
        <p:txBody>
          <a:bodyPr/>
          <a:lstStyle/>
          <a:p>
            <a:r>
              <a:rPr lang="en-US"/>
              <a:t>Rotaray Club of Canterbury Let's Stay Connected Project</a:t>
            </a:r>
          </a:p>
        </p:txBody>
      </p:sp>
      <p:sp>
        <p:nvSpPr>
          <p:cNvPr id="7" name="Slide Number Placeholder 6">
            <a:extLst>
              <a:ext uri="{FF2B5EF4-FFF2-40B4-BE49-F238E27FC236}">
                <a16:creationId xmlns:a16="http://schemas.microsoft.com/office/drawing/2014/main" id="{A3282D68-206B-074B-A089-38A3C01D305D}"/>
              </a:ext>
            </a:extLst>
          </p:cNvPr>
          <p:cNvSpPr>
            <a:spLocks noGrp="1"/>
          </p:cNvSpPr>
          <p:nvPr>
            <p:ph type="sldNum" sz="quarter" idx="12"/>
          </p:nvPr>
        </p:nvSpPr>
        <p:spPr/>
        <p:txBody>
          <a:bodyPr/>
          <a:lstStyle/>
          <a:p>
            <a:fld id="{BD388E53-0E84-1646-BF9B-E720C52857BE}" type="slidenum">
              <a:rPr lang="en-US" smtClean="0"/>
              <a:t>‹#›</a:t>
            </a:fld>
            <a:endParaRPr lang="en-US"/>
          </a:p>
        </p:txBody>
      </p:sp>
    </p:spTree>
    <p:extLst>
      <p:ext uri="{BB962C8B-B14F-4D97-AF65-F5344CB8AC3E}">
        <p14:creationId xmlns:p14="http://schemas.microsoft.com/office/powerpoint/2010/main" val="125849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E721F-715E-3B4D-AED8-30CA20010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A4120A-A31B-2942-929B-A62E3FAF0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3AA393-DB38-D94D-B736-0D3FC4343D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3977A4F-E989-1A40-B16F-A501BFEC1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Rotaray Club of Canterbury Let's Stay Connected Project</a:t>
            </a:r>
          </a:p>
        </p:txBody>
      </p:sp>
      <p:sp>
        <p:nvSpPr>
          <p:cNvPr id="6" name="Slide Number Placeholder 5">
            <a:extLst>
              <a:ext uri="{FF2B5EF4-FFF2-40B4-BE49-F238E27FC236}">
                <a16:creationId xmlns:a16="http://schemas.microsoft.com/office/drawing/2014/main" id="{E14C2D2D-C339-A049-A06A-BDD1FC86A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88E53-0E84-1646-BF9B-E720C52857BE}" type="slidenum">
              <a:rPr lang="en-US" smtClean="0"/>
              <a:t>‹#›</a:t>
            </a:fld>
            <a:endParaRPr lang="en-US"/>
          </a:p>
        </p:txBody>
      </p:sp>
    </p:spTree>
    <p:extLst>
      <p:ext uri="{BB962C8B-B14F-4D97-AF65-F5344CB8AC3E}">
        <p14:creationId xmlns:p14="http://schemas.microsoft.com/office/powerpoint/2010/main" val="75329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president@caterburyrota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3D82F2-8828-4C80-AF95-242810E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FD0D34F-65E4-4896-8016-F401017B6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27A25769-8A6A-4983-92E9-E41BEB53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B7AE1C-0DB0-194C-B5FA-85FABA92B6AB}"/>
              </a:ext>
            </a:extLst>
          </p:cNvPr>
          <p:cNvSpPr>
            <a:spLocks noGrp="1"/>
          </p:cNvSpPr>
          <p:nvPr>
            <p:ph type="title"/>
          </p:nvPr>
        </p:nvSpPr>
        <p:spPr>
          <a:xfrm>
            <a:off x="1115568" y="548640"/>
            <a:ext cx="10168128" cy="1179576"/>
          </a:xfrm>
        </p:spPr>
        <p:txBody>
          <a:bodyPr vert="horz" lIns="91440" tIns="45720" rIns="91440" bIns="45720" rtlCol="0" anchor="ctr">
            <a:normAutofit/>
          </a:bodyPr>
          <a:lstStyle/>
          <a:p>
            <a:pPr marR="0"/>
            <a:r>
              <a:rPr lang="en-US" sz="4000" b="0" i="0" u="none" strike="noStrike" kern="1200" baseline="0">
                <a:solidFill>
                  <a:schemeClr val="tx1"/>
                </a:solidFill>
                <a:latin typeface="+mj-lt"/>
                <a:ea typeface="+mj-ea"/>
                <a:cs typeface="+mj-cs"/>
              </a:rPr>
              <a:t>CHRISTMAS TRADITIONS by Carolyn</a:t>
            </a:r>
          </a:p>
        </p:txBody>
      </p:sp>
      <p:sp>
        <p:nvSpPr>
          <p:cNvPr id="16" name="Rectangle 15">
            <a:extLst>
              <a:ext uri="{FF2B5EF4-FFF2-40B4-BE49-F238E27FC236}">
                <a16:creationId xmlns:a16="http://schemas.microsoft.com/office/drawing/2014/main" id="{D6669D83-0E36-4F8C-B68A-D549AC194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671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picture containing indoor, sitting, piece, wooden&#10;&#10;Description automatically generated">
            <a:extLst>
              <a:ext uri="{FF2B5EF4-FFF2-40B4-BE49-F238E27FC236}">
                <a16:creationId xmlns:a16="http://schemas.microsoft.com/office/drawing/2014/main" id="{EECDBAB5-49D4-B644-8FBF-79E123C48EA1}"/>
              </a:ext>
            </a:extLst>
          </p:cNvPr>
          <p:cNvPicPr/>
          <p:nvPr/>
        </p:nvPicPr>
        <p:blipFill rotWithShape="1">
          <a:blip r:embed="rId3" cstate="screen">
            <a:extLst>
              <a:ext uri="{28A0092B-C50C-407E-A947-70E740481C1C}">
                <a14:useLocalDpi xmlns:a14="http://schemas.microsoft.com/office/drawing/2010/main"/>
              </a:ext>
            </a:extLst>
          </a:blip>
          <a:srcRect/>
          <a:stretch/>
        </p:blipFill>
        <p:spPr>
          <a:xfrm rot="5400000">
            <a:off x="785986" y="2807605"/>
            <a:ext cx="3694176" cy="3035013"/>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EFD4177D-47E6-EF47-892A-1F2D3E4F9069}"/>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4507437" y="2478024"/>
            <a:ext cx="3039303" cy="3694176"/>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A picture containing drawing&#10;&#10;Description automatically generated">
            <a:extLst>
              <a:ext uri="{FF2B5EF4-FFF2-40B4-BE49-F238E27FC236}">
                <a16:creationId xmlns:a16="http://schemas.microsoft.com/office/drawing/2014/main" id="{6C9D5AB7-B1A7-C74D-8FC4-BE506968262A}"/>
              </a:ext>
            </a:extLst>
          </p:cNvPr>
          <p:cNvPicPr/>
          <p:nvPr/>
        </p:nvPicPr>
        <p:blipFill>
          <a:blip r:embed="rId5" cstate="screen">
            <a:extLst>
              <a:ext uri="{28A0092B-C50C-407E-A947-70E740481C1C}">
                <a14:useLocalDpi xmlns:a14="http://schemas.microsoft.com/office/drawing/2010/main"/>
              </a:ext>
            </a:extLst>
          </a:blip>
          <a:stretch>
            <a:fillRect/>
          </a:stretch>
        </p:blipFill>
        <p:spPr>
          <a:xfrm>
            <a:off x="466344" y="124251"/>
            <a:ext cx="1443355" cy="561340"/>
          </a:xfrm>
          <a:prstGeom prst="rect">
            <a:avLst/>
          </a:prstGeom>
        </p:spPr>
      </p:pic>
      <p:sp>
        <p:nvSpPr>
          <p:cNvPr id="13" name="TextBox 12">
            <a:extLst>
              <a:ext uri="{FF2B5EF4-FFF2-40B4-BE49-F238E27FC236}">
                <a16:creationId xmlns:a16="http://schemas.microsoft.com/office/drawing/2014/main" id="{AA726BBE-2AF5-4444-B90E-39638665ADB2}"/>
              </a:ext>
            </a:extLst>
          </p:cNvPr>
          <p:cNvSpPr txBox="1"/>
          <p:nvPr/>
        </p:nvSpPr>
        <p:spPr>
          <a:xfrm>
            <a:off x="336883" y="6364417"/>
            <a:ext cx="6705601"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114737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A09B0C-3380-C148-8AA9-4D35E62B9C0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800"/>
              <a:t>Traditions in other countries</a:t>
            </a:r>
            <a:br>
              <a:rPr lang="en-US" sz="2800"/>
            </a:br>
            <a:endParaRPr lang="en-US" sz="28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E020F0F-EAC5-F741-95C7-F702B37CA7E1}"/>
              </a:ext>
            </a:extLst>
          </p:cNvPr>
          <p:cNvSpPr>
            <a:spLocks noGrp="1"/>
          </p:cNvSpPr>
          <p:nvPr>
            <p:ph type="body" idx="1"/>
          </p:nvPr>
        </p:nvSpPr>
        <p:spPr>
          <a:xfrm>
            <a:off x="590719" y="1984249"/>
            <a:ext cx="4851403" cy="4325842"/>
          </a:xfrm>
        </p:spPr>
        <p:txBody>
          <a:bodyPr vert="horz" lIns="91440" tIns="45720" rIns="91440" bIns="45720" rtlCol="0" anchor="ctr">
            <a:normAutofit/>
          </a:bodyPr>
          <a:lstStyle/>
          <a:p>
            <a:pPr marL="0" indent="0">
              <a:buNone/>
            </a:pPr>
            <a:r>
              <a:rPr lang="en-US" sz="2400" dirty="0"/>
              <a:t>In Sweden, Gavle or the Yule goat is based on a 19</a:t>
            </a:r>
            <a:r>
              <a:rPr lang="en-US" sz="2400" baseline="30000" dirty="0"/>
              <a:t>th</a:t>
            </a:r>
            <a:r>
              <a:rPr lang="en-US" sz="2400" dirty="0"/>
              <a:t> Century tradition of men dressing as goats to give gifts to their families. The Gavle is burned at the end of the Christmas celebrations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A96286-DD86-6843-816E-FD15C208B284}"/>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5977788" y="799352"/>
            <a:ext cx="5425410" cy="5259296"/>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601F9BB7-D038-C446-95DB-31308AE75F73}"/>
              </a:ext>
            </a:extLst>
          </p:cNvPr>
          <p:cNvSpPr txBox="1"/>
          <p:nvPr/>
        </p:nvSpPr>
        <p:spPr>
          <a:xfrm>
            <a:off x="665085" y="2317208"/>
            <a:ext cx="2759242" cy="523220"/>
          </a:xfrm>
          <a:prstGeom prst="rect">
            <a:avLst/>
          </a:prstGeom>
          <a:noFill/>
        </p:spPr>
        <p:txBody>
          <a:bodyPr wrap="square" rtlCol="0">
            <a:spAutoFit/>
          </a:bodyPr>
          <a:lstStyle/>
          <a:p>
            <a:r>
              <a:rPr lang="en-US" sz="2800" dirty="0"/>
              <a:t>Sweden</a:t>
            </a:r>
          </a:p>
        </p:txBody>
      </p:sp>
      <p:sp>
        <p:nvSpPr>
          <p:cNvPr id="16" name="TextBox 15">
            <a:extLst>
              <a:ext uri="{FF2B5EF4-FFF2-40B4-BE49-F238E27FC236}">
                <a16:creationId xmlns:a16="http://schemas.microsoft.com/office/drawing/2014/main" id="{2DC3DA71-5DEB-D844-9DE5-02CC192693B7}"/>
              </a:ext>
            </a:extLst>
          </p:cNvPr>
          <p:cNvSpPr txBox="1"/>
          <p:nvPr/>
        </p:nvSpPr>
        <p:spPr>
          <a:xfrm>
            <a:off x="257268" y="6360513"/>
            <a:ext cx="6009365"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21384950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83C7-8A72-164C-BC62-3535BB6070BD}"/>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B714DE8F-D8CC-8D41-9956-62E3B1802F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47795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8D84-68EA-3743-9EA0-D75FDD8F3EF4}"/>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What rituals did your family have on Christmas Eve? </a:t>
            </a:r>
          </a:p>
        </p:txBody>
      </p:sp>
      <p:sp>
        <p:nvSpPr>
          <p:cNvPr id="3" name="Text Placeholder 2">
            <a:extLst>
              <a:ext uri="{FF2B5EF4-FFF2-40B4-BE49-F238E27FC236}">
                <a16:creationId xmlns:a16="http://schemas.microsoft.com/office/drawing/2014/main" id="{B3E10D3E-CB55-B442-A2C5-93F1D6BCD4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25325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C189-3555-BC40-89AD-3EABD2E4BCE0}"/>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75728408-C282-FE43-BA58-599832B0A7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76662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EE73-6D99-0143-B836-9E6F45ED72E8}"/>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Can you name all the reindeer?</a:t>
            </a:r>
          </a:p>
        </p:txBody>
      </p:sp>
      <p:sp>
        <p:nvSpPr>
          <p:cNvPr id="3" name="Text Placeholder 2">
            <a:extLst>
              <a:ext uri="{FF2B5EF4-FFF2-40B4-BE49-F238E27FC236}">
                <a16:creationId xmlns:a16="http://schemas.microsoft.com/office/drawing/2014/main" id="{B066026F-19AB-A54F-BF48-EDC67A456A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5966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353D-A068-F24D-AB4E-3511B3586F3F}"/>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Christmas gifts</a:t>
            </a:r>
          </a:p>
        </p:txBody>
      </p:sp>
      <p:sp>
        <p:nvSpPr>
          <p:cNvPr id="3" name="Text Placeholder 2">
            <a:extLst>
              <a:ext uri="{FF2B5EF4-FFF2-40B4-BE49-F238E27FC236}">
                <a16:creationId xmlns:a16="http://schemas.microsoft.com/office/drawing/2014/main" id="{3055B744-BCD5-D74C-BF43-5D34F7782A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97353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001A-7D2B-2146-848D-529101BC871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E996ABD9-A3F7-B74E-A8FE-CF3B91CCFE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02928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06B2-428A-C24C-B4F1-BC6BF6C2D536}"/>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The origins of gift giving go back to the three wise men bringing gifts to the Christ child in the manger. Their gifts were gold, frankincense and myrrh. Frankincense is an incense. Myrrh is scented oil. Gifts were also given by richer people to poorer people on Boxing Day.</a:t>
            </a:r>
          </a:p>
        </p:txBody>
      </p:sp>
      <p:sp>
        <p:nvSpPr>
          <p:cNvPr id="3" name="Text Placeholder 2">
            <a:extLst>
              <a:ext uri="{FF2B5EF4-FFF2-40B4-BE49-F238E27FC236}">
                <a16:creationId xmlns:a16="http://schemas.microsoft.com/office/drawing/2014/main" id="{8B429090-C15C-B746-B5EC-B7E8D67F76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6871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C94F-42FA-324E-A356-0FBBDF3A21AE}"/>
              </a:ext>
            </a:extLst>
          </p:cNvPr>
          <p:cNvSpPr>
            <a:spLocks noGrp="1"/>
          </p:cNvSpPr>
          <p:nvPr>
            <p:ph type="title"/>
          </p:nvPr>
        </p:nvSpPr>
        <p:spPr/>
        <p:txBody>
          <a:bodyPr/>
          <a:lstStyle/>
          <a:p>
            <a:pPr marR="0" rtl="0"/>
            <a:endParaRPr lang="en-AU" b="0" i="0" u="none" strike="noStrike" baseline="0">
              <a:solidFill>
                <a:srgbClr val="00B05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458ADFD1-8020-B141-8111-4500998E87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03660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AAE8-AD94-E04D-B625-2C80B847AD57}"/>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9561BC93-FAD3-6E40-9383-8E6E68549F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90560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52A2-09D1-8E43-BC2A-8A84291F0D9F}"/>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What gift giving traditions did you have in your family?</a:t>
            </a:r>
          </a:p>
        </p:txBody>
      </p:sp>
      <p:sp>
        <p:nvSpPr>
          <p:cNvPr id="3" name="Text Placeholder 2">
            <a:extLst>
              <a:ext uri="{FF2B5EF4-FFF2-40B4-BE49-F238E27FC236}">
                <a16:creationId xmlns:a16="http://schemas.microsoft.com/office/drawing/2014/main" id="{96DC4D79-E978-DB4C-A6C9-6D504324C3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760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B44B86-37D1-F94F-AEB3-550BF9470F3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C01B270-ECF5-5E48-ABEF-D07FC935C858}"/>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marR="0"/>
            <a:r>
              <a:rPr lang="en-US" b="0" i="0" u="none" strike="noStrike" baseline="0" dirty="0">
                <a:solidFill>
                  <a:srgbClr val="000000"/>
                </a:solidFill>
              </a:rPr>
              <a:t>China</a:t>
            </a:r>
          </a:p>
        </p:txBody>
      </p:sp>
      <p:sp>
        <p:nvSpPr>
          <p:cNvPr id="3" name="Text Placeholder 2">
            <a:extLst>
              <a:ext uri="{FF2B5EF4-FFF2-40B4-BE49-F238E27FC236}">
                <a16:creationId xmlns:a16="http://schemas.microsoft.com/office/drawing/2014/main" id="{73EAE29B-663B-EB4F-90B5-E2ED1F14F65E}"/>
              </a:ext>
            </a:extLst>
          </p:cNvPr>
          <p:cNvSpPr>
            <a:spLocks noGrp="1"/>
          </p:cNvSpPr>
          <p:nvPr>
            <p:ph type="body" idx="1"/>
          </p:nvPr>
        </p:nvSpPr>
        <p:spPr>
          <a:xfrm>
            <a:off x="804997" y="2272142"/>
            <a:ext cx="4706803" cy="4160741"/>
          </a:xfrm>
        </p:spPr>
        <p:txBody>
          <a:bodyPr vert="horz" lIns="91440" tIns="45720" rIns="91440" bIns="45720" rtlCol="0" anchor="ctr">
            <a:normAutofit/>
          </a:bodyPr>
          <a:lstStyle/>
          <a:p>
            <a:pPr marL="0" indent="0">
              <a:buNone/>
            </a:pPr>
            <a:r>
              <a:rPr lang="en-US" sz="2400" dirty="0">
                <a:solidFill>
                  <a:srgbClr val="000000"/>
                </a:solidFill>
              </a:rPr>
              <a:t>In China, muslin stockings are hung to receive gifts. These are called ‘Christmas old men.’ Santa is called ‘Lan </a:t>
            </a:r>
            <a:r>
              <a:rPr lang="en-US" sz="2400" dirty="0" err="1">
                <a:solidFill>
                  <a:srgbClr val="000000"/>
                </a:solidFill>
              </a:rPr>
              <a:t>Khoong-Khoong</a:t>
            </a:r>
            <a:r>
              <a:rPr lang="en-US" sz="2400" dirty="0">
                <a:solidFill>
                  <a:srgbClr val="000000"/>
                </a:solidFill>
              </a:rPr>
              <a:t>’ or Nice old Father. </a:t>
            </a:r>
          </a:p>
          <a:p>
            <a:pPr marL="0" indent="0">
              <a:buNone/>
            </a:pPr>
            <a:r>
              <a:rPr lang="en-US" sz="2400" dirty="0">
                <a:solidFill>
                  <a:srgbClr val="000000"/>
                </a:solidFill>
              </a:rPr>
              <a:t>The Christmas tree is decorated with red paper, paper flowers and lanterns to </a:t>
            </a:r>
            <a:r>
              <a:rPr lang="en-US" sz="2400" dirty="0" err="1">
                <a:solidFill>
                  <a:srgbClr val="000000"/>
                </a:solidFill>
              </a:rPr>
              <a:t>symbolise</a:t>
            </a:r>
            <a:r>
              <a:rPr lang="en-US" sz="2400" dirty="0">
                <a:solidFill>
                  <a:srgbClr val="000000"/>
                </a:solidFill>
              </a:rPr>
              <a:t> happiness. </a:t>
            </a:r>
          </a:p>
        </p:txBody>
      </p:sp>
      <p:sp>
        <p:nvSpPr>
          <p:cNvPr id="7" name="TextBox 6">
            <a:extLst>
              <a:ext uri="{FF2B5EF4-FFF2-40B4-BE49-F238E27FC236}">
                <a16:creationId xmlns:a16="http://schemas.microsoft.com/office/drawing/2014/main" id="{94AD7C07-0EEF-6443-810D-301C7E74F457}"/>
              </a:ext>
            </a:extLst>
          </p:cNvPr>
          <p:cNvSpPr txBox="1"/>
          <p:nvPr/>
        </p:nvSpPr>
        <p:spPr>
          <a:xfrm>
            <a:off x="336883" y="6245498"/>
            <a:ext cx="5951622"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23594829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FABF-B95A-9040-B739-C0BDBBE7ABD9}"/>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AA25839D-EF85-5847-B997-85015721D8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79628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CBFB-ACB4-2F43-9A65-91BF219FF66E}"/>
              </a:ext>
            </a:extLst>
          </p:cNvPr>
          <p:cNvSpPr>
            <a:spLocks noGrp="1"/>
          </p:cNvSpPr>
          <p:nvPr>
            <p:ph type="title"/>
          </p:nvPr>
        </p:nvSpPr>
        <p:spPr/>
        <p:txBody>
          <a:bodyPr>
            <a:normAutofit fontScale="90000"/>
          </a:bodyPr>
          <a:lstStyle/>
          <a:p>
            <a:pPr marR="0" rtl="0"/>
            <a:r>
              <a:rPr lang="en-AU" b="0" i="0" u="none" strike="noStrike" baseline="0">
                <a:solidFill>
                  <a:srgbClr val="7030A0"/>
                </a:solidFill>
                <a:latin typeface="Lucida Handwriting" panose="03010101010101010101" pitchFamily="66" charset="77"/>
              </a:rPr>
              <a:t>My favourite Christmas present ever, was my first two-wheeler bike. I was so excited! </a:t>
            </a:r>
          </a:p>
        </p:txBody>
      </p:sp>
      <p:sp>
        <p:nvSpPr>
          <p:cNvPr id="3" name="Text Placeholder 2">
            <a:extLst>
              <a:ext uri="{FF2B5EF4-FFF2-40B4-BE49-F238E27FC236}">
                <a16:creationId xmlns:a16="http://schemas.microsoft.com/office/drawing/2014/main" id="{FFE67304-7407-7B48-ACBB-F2455514D5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245738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2D08-EAB9-1643-BADA-9A02F0DBC440}"/>
              </a:ext>
            </a:extLst>
          </p:cNvPr>
          <p:cNvSpPr>
            <a:spLocks noGrp="1"/>
          </p:cNvSpPr>
          <p:nvPr>
            <p:ph type="title"/>
          </p:nvPr>
        </p:nvSpPr>
        <p:spPr/>
        <p:txBody>
          <a:bodyPr>
            <a:normAutofit fontScale="90000"/>
          </a:bodyPr>
          <a:lstStyle/>
          <a:p>
            <a:pPr marR="0" rtl="0"/>
            <a:r>
              <a:rPr lang="en-AU" b="0" i="0" u="none" strike="noStrike" baseline="0">
                <a:solidFill>
                  <a:srgbClr val="7030A0"/>
                </a:solidFill>
                <a:latin typeface="Lucida Handwriting" panose="03010101010101010101" pitchFamily="66" charset="77"/>
              </a:rPr>
              <a:t>These days, I love receiving books, jewellery and unusual and special foods.</a:t>
            </a:r>
          </a:p>
        </p:txBody>
      </p:sp>
      <p:sp>
        <p:nvSpPr>
          <p:cNvPr id="3" name="Text Placeholder 2">
            <a:extLst>
              <a:ext uri="{FF2B5EF4-FFF2-40B4-BE49-F238E27FC236}">
                <a16:creationId xmlns:a16="http://schemas.microsoft.com/office/drawing/2014/main" id="{3ECB8D6C-ACCB-F54B-9001-022BE193CA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46586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6DB6-F46B-6843-BD38-0C30648ACE6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BFD63517-9E01-AC47-91BA-F148709011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904717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2C2D-53D8-D841-8EC8-06F45AD51168}"/>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Can you remember some of your favourite presents over the years?</a:t>
            </a:r>
          </a:p>
        </p:txBody>
      </p:sp>
      <p:sp>
        <p:nvSpPr>
          <p:cNvPr id="3" name="Text Placeholder 2">
            <a:extLst>
              <a:ext uri="{FF2B5EF4-FFF2-40B4-BE49-F238E27FC236}">
                <a16:creationId xmlns:a16="http://schemas.microsoft.com/office/drawing/2014/main" id="{3D2F132C-DB7A-2B4A-B32E-10E29EA143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81348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D3BE-8F86-4440-89AB-D38522E220A6}"/>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A266BA1D-945C-484D-853C-53CA3FF993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30283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833E-9F1B-3844-9F83-E13410EAF036}"/>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C5460389-D063-1D48-AE51-5E6FAE53FE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0531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DC2B-6498-BA4D-9E5F-E538D38FAB94}"/>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1BBDC2E5-8C79-404A-BC47-CED0E378B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18434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0C1-4222-7041-98BD-DD527AAF2E8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865A8977-5563-D548-A949-855B512CD1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64839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2334-9D24-F846-B6E4-AF26CB27FE27}"/>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The Christmas Table.</a:t>
            </a:r>
          </a:p>
        </p:txBody>
      </p:sp>
      <p:sp>
        <p:nvSpPr>
          <p:cNvPr id="3" name="Text Placeholder 2">
            <a:extLst>
              <a:ext uri="{FF2B5EF4-FFF2-40B4-BE49-F238E27FC236}">
                <a16:creationId xmlns:a16="http://schemas.microsoft.com/office/drawing/2014/main" id="{46A977F0-663E-3D40-810C-357168E837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072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394E7D48-8DCB-144E-8B98-87D6FF07BB9E}"/>
              </a:ext>
            </a:extLst>
          </p:cNvPr>
          <p:cNvSpPr>
            <a:spLocks noGrp="1"/>
          </p:cNvSpPr>
          <p:nvPr>
            <p:ph type="title"/>
          </p:nvPr>
        </p:nvSpPr>
        <p:spPr>
          <a:xfrm>
            <a:off x="8557785" y="-788349"/>
            <a:ext cx="2926080" cy="2468880"/>
          </a:xfrm>
        </p:spPr>
        <p:txBody>
          <a:bodyPr vert="horz" lIns="91440" tIns="45720" rIns="91440" bIns="45720" rtlCol="0" anchor="b">
            <a:normAutofit/>
          </a:bodyPr>
          <a:lstStyle/>
          <a:p>
            <a:r>
              <a:rPr lang="en-US" sz="4000" dirty="0"/>
              <a:t>The Philippines</a:t>
            </a:r>
          </a:p>
        </p:txBody>
      </p:sp>
      <p:sp>
        <p:nvSpPr>
          <p:cNvPr id="3" name="Text Placeholder 2">
            <a:extLst>
              <a:ext uri="{FF2B5EF4-FFF2-40B4-BE49-F238E27FC236}">
                <a16:creationId xmlns:a16="http://schemas.microsoft.com/office/drawing/2014/main" id="{2F8C2313-38D5-A04A-8234-5467BA1245A0}"/>
              </a:ext>
            </a:extLst>
          </p:cNvPr>
          <p:cNvSpPr>
            <a:spLocks noGrp="1"/>
          </p:cNvSpPr>
          <p:nvPr>
            <p:ph type="body" idx="1"/>
          </p:nvPr>
        </p:nvSpPr>
        <p:spPr>
          <a:xfrm>
            <a:off x="8780755" y="4126023"/>
            <a:ext cx="2926080" cy="1616723"/>
          </a:xfrm>
        </p:spPr>
        <p:txBody>
          <a:bodyPr vert="horz" lIns="91440" tIns="45720" rIns="91440" bIns="45720" rtlCol="0">
            <a:normAutofit/>
          </a:bodyPr>
          <a:lstStyle/>
          <a:p>
            <a:pPr marL="0" indent="0">
              <a:buNone/>
            </a:pPr>
            <a:r>
              <a:rPr lang="en-US" sz="2400" dirty="0"/>
              <a:t>In the Philippines, the Festival of Lights </a:t>
            </a:r>
            <a:r>
              <a:rPr lang="en-US" sz="2400" dirty="0" err="1"/>
              <a:t>symbolises</a:t>
            </a:r>
            <a:r>
              <a:rPr lang="en-US" sz="2400" dirty="0"/>
              <a:t> Christ in our lives. </a:t>
            </a:r>
          </a:p>
        </p:txBody>
      </p:sp>
      <p:sp>
        <p:nvSpPr>
          <p:cNvPr id="34"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 name="Picture 6">
            <a:extLst>
              <a:ext uri="{FF2B5EF4-FFF2-40B4-BE49-F238E27FC236}">
                <a16:creationId xmlns:a16="http://schemas.microsoft.com/office/drawing/2014/main" id="{E1B536B1-632E-6B4C-AB87-09CB8FDABF42}"/>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1E94B55E-1852-894D-B159-53B6D953D934}"/>
              </a:ext>
            </a:extLst>
          </p:cNvPr>
          <p:cNvSpPr txBox="1"/>
          <p:nvPr/>
        </p:nvSpPr>
        <p:spPr>
          <a:xfrm>
            <a:off x="335788" y="6347783"/>
            <a:ext cx="6079959"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22723177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AFC5-6544-C641-91E3-77CD30F51E6C}"/>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4A7FA0AF-E240-FD49-AC96-AB0EBB99F1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42441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EFFD-EF3E-D14D-B4EC-4FC4589BD6C9}"/>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This was our Christmas table last year. I use this red linen cloth and have a variety of over cloths. This one has reindeers on it and the children like it. If I am having a party with friends, I use a white lace cloth over the red linen. </a:t>
            </a:r>
          </a:p>
        </p:txBody>
      </p:sp>
      <p:sp>
        <p:nvSpPr>
          <p:cNvPr id="3" name="Text Placeholder 2">
            <a:extLst>
              <a:ext uri="{FF2B5EF4-FFF2-40B4-BE49-F238E27FC236}">
                <a16:creationId xmlns:a16="http://schemas.microsoft.com/office/drawing/2014/main" id="{33655983-16C4-8D44-A21A-0F79717551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82148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1F42-E65A-124A-893C-1803D4FDF748}"/>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92902C20-5A21-3B44-A08E-A063802120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19314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53CF-463D-CA41-BAA0-57F3FDCBD6B7}"/>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9B66D6BF-F811-CD4B-8297-7DA13C884B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28950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774F-B993-3144-A978-4CE407C37452}"/>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8C6EC61C-EEA4-C049-8826-4C1BFB1937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468770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2181-5164-3A45-86EC-3DFFD863F08A}"/>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How did you dress the Christmas table? Did you have ornaments or favourite pieces that you always used? Do your family use them now?</a:t>
            </a:r>
          </a:p>
        </p:txBody>
      </p:sp>
      <p:sp>
        <p:nvSpPr>
          <p:cNvPr id="3" name="Text Placeholder 2">
            <a:extLst>
              <a:ext uri="{FF2B5EF4-FFF2-40B4-BE49-F238E27FC236}">
                <a16:creationId xmlns:a16="http://schemas.microsoft.com/office/drawing/2014/main" id="{7E2719D1-697F-9A46-A746-70F449E1F4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19088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68FE-1138-8042-B63C-F573677D3923}"/>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37891A4C-C1EF-E447-BC4F-DFE85A9DBC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68853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9F7D-8825-9743-8C95-53B75DD3EB87}"/>
              </a:ext>
            </a:extLst>
          </p:cNvPr>
          <p:cNvSpPr>
            <a:spLocks noGrp="1"/>
          </p:cNvSpPr>
          <p:nvPr>
            <p:ph type="title"/>
          </p:nvPr>
        </p:nvSpPr>
        <p:spPr/>
        <p:txBody>
          <a:bodyPr/>
          <a:lstStyle/>
          <a:p>
            <a:pPr marR="0" rtl="0"/>
            <a:r>
              <a:rPr lang="en-AU" b="0" i="0" u="none" strike="noStrike" baseline="0">
                <a:solidFill>
                  <a:srgbClr val="FF0000"/>
                </a:solidFill>
                <a:latin typeface="Lucida Handwriting" panose="03010101010101010101" pitchFamily="66" charset="77"/>
              </a:rPr>
              <a:t>Other Christmas Celebrations.</a:t>
            </a:r>
          </a:p>
        </p:txBody>
      </p:sp>
      <p:sp>
        <p:nvSpPr>
          <p:cNvPr id="3" name="Text Placeholder 2">
            <a:extLst>
              <a:ext uri="{FF2B5EF4-FFF2-40B4-BE49-F238E27FC236}">
                <a16:creationId xmlns:a16="http://schemas.microsoft.com/office/drawing/2014/main" id="{F503342C-14B6-2F4D-BF29-71FF5FCF8A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74416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2F8C-D225-9F4B-8A42-9F2F78992BCA}"/>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4CE7A004-18BD-D549-A167-9ECDE8BBE9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61761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CD66-F112-064C-A42D-C632EFBC216A}"/>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Do you have different celebrations with different groups?</a:t>
            </a:r>
          </a:p>
        </p:txBody>
      </p:sp>
      <p:sp>
        <p:nvSpPr>
          <p:cNvPr id="3" name="Text Placeholder 2">
            <a:extLst>
              <a:ext uri="{FF2B5EF4-FFF2-40B4-BE49-F238E27FC236}">
                <a16:creationId xmlns:a16="http://schemas.microsoft.com/office/drawing/2014/main" id="{B5A548B3-CD30-1345-AF64-FA2F9C9B30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443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AEEA0A-9AC9-BD4B-A6FA-FB1CFAC80334}"/>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B597C4-5B3B-F64E-B9E1-F963FB024524}"/>
              </a:ext>
            </a:extLst>
          </p:cNvPr>
          <p:cNvSpPr>
            <a:spLocks noGrp="1"/>
          </p:cNvSpPr>
          <p:nvPr>
            <p:ph type="title"/>
          </p:nvPr>
        </p:nvSpPr>
        <p:spPr>
          <a:xfrm>
            <a:off x="7851031" y="632990"/>
            <a:ext cx="4062643" cy="1043409"/>
          </a:xfrm>
        </p:spPr>
        <p:txBody>
          <a:bodyPr vert="horz" lIns="91440" tIns="45720" rIns="91440" bIns="45720" rtlCol="0" anchor="ctr">
            <a:normAutofit/>
          </a:bodyPr>
          <a:lstStyle/>
          <a:p>
            <a:pPr marR="0"/>
            <a:r>
              <a:rPr lang="en-US" sz="3600" b="0" i="0" u="none" strike="noStrike" baseline="0"/>
              <a:t>USA</a:t>
            </a:r>
          </a:p>
        </p:txBody>
      </p:sp>
      <p:sp>
        <p:nvSpPr>
          <p:cNvPr id="3" name="Text Placeholder 2">
            <a:extLst>
              <a:ext uri="{FF2B5EF4-FFF2-40B4-BE49-F238E27FC236}">
                <a16:creationId xmlns:a16="http://schemas.microsoft.com/office/drawing/2014/main" id="{4C26F1BD-17DD-CE46-9856-74E4B8B4FDE7}"/>
              </a:ext>
            </a:extLst>
          </p:cNvPr>
          <p:cNvSpPr>
            <a:spLocks noGrp="1"/>
          </p:cNvSpPr>
          <p:nvPr>
            <p:ph type="body" idx="1"/>
          </p:nvPr>
        </p:nvSpPr>
        <p:spPr>
          <a:xfrm>
            <a:off x="7621031" y="1774372"/>
            <a:ext cx="4062642" cy="3038260"/>
          </a:xfrm>
        </p:spPr>
        <p:txBody>
          <a:bodyPr vert="horz" lIns="91440" tIns="45720" rIns="91440" bIns="45720" rtlCol="0" anchor="t">
            <a:normAutofit/>
          </a:bodyPr>
          <a:lstStyle/>
          <a:p>
            <a:pPr marL="0" indent="0">
              <a:buNone/>
            </a:pPr>
            <a:r>
              <a:rPr lang="en-US" sz="2400" dirty="0"/>
              <a:t>In the USA, many people like to decorate the outside of their homes, too. </a:t>
            </a:r>
          </a:p>
          <a:p>
            <a:pPr marL="0" indent="0">
              <a:buNone/>
            </a:pPr>
            <a:endParaRPr lang="en-US" sz="2400" dirty="0"/>
          </a:p>
          <a:p>
            <a:pPr marL="0" indent="0">
              <a:buNone/>
            </a:pPr>
            <a:r>
              <a:rPr lang="en-US" sz="2400" dirty="0"/>
              <a:t>We have more of that happening here now.</a:t>
            </a:r>
          </a:p>
          <a:p>
            <a:pPr marL="0" indent="0">
              <a:buNone/>
            </a:pPr>
            <a:endParaRPr lang="en-US" sz="2400" dirty="0"/>
          </a:p>
        </p:txBody>
      </p:sp>
      <p:sp>
        <p:nvSpPr>
          <p:cNvPr id="8" name="TextBox 7">
            <a:extLst>
              <a:ext uri="{FF2B5EF4-FFF2-40B4-BE49-F238E27FC236}">
                <a16:creationId xmlns:a16="http://schemas.microsoft.com/office/drawing/2014/main" id="{CB894800-6132-5B40-A8A8-DD7C186C1FBF}"/>
              </a:ext>
            </a:extLst>
          </p:cNvPr>
          <p:cNvSpPr txBox="1"/>
          <p:nvPr/>
        </p:nvSpPr>
        <p:spPr>
          <a:xfrm>
            <a:off x="336883" y="6245498"/>
            <a:ext cx="3933305" cy="646331"/>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590296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92B8-5797-7F4E-8D5B-995E04EEB2DA}"/>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C1D17972-4A2E-0A4D-B692-C5CD9EA7CC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73349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5213-DE62-6D4B-A9AF-FEC007D0D550}"/>
              </a:ext>
            </a:extLst>
          </p:cNvPr>
          <p:cNvSpPr>
            <a:spLocks noGrp="1"/>
          </p:cNvSpPr>
          <p:nvPr>
            <p:ph type="title"/>
          </p:nvPr>
        </p:nvSpPr>
        <p:spPr/>
        <p:txBody>
          <a:bodyPr>
            <a:normAutofit fontScale="90000"/>
          </a:bodyPr>
          <a:lstStyle/>
          <a:p>
            <a:pPr marR="0" rtl="0"/>
            <a:r>
              <a:rPr lang="en-AU" b="0" i="0" u="none" strike="noStrike" baseline="0">
                <a:solidFill>
                  <a:srgbClr val="FF0000"/>
                </a:solidFill>
                <a:latin typeface="Lucida Handwriting" panose="03010101010101010101" pitchFamily="66" charset="77"/>
              </a:rPr>
              <a:t>Our Probus Group has entertainment at our Christmas lunch. Usually we have singers or musicians. Do you have entertainment in your Centre at your Christmas lunch?</a:t>
            </a:r>
          </a:p>
        </p:txBody>
      </p:sp>
      <p:sp>
        <p:nvSpPr>
          <p:cNvPr id="3" name="Text Placeholder 2">
            <a:extLst>
              <a:ext uri="{FF2B5EF4-FFF2-40B4-BE49-F238E27FC236}">
                <a16:creationId xmlns:a16="http://schemas.microsoft.com/office/drawing/2014/main" id="{DAAFAF68-2BCC-8C40-8273-53C6C26D0B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56844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071E-4605-7344-9280-66844E8851BC}"/>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823412EF-37F9-064C-A262-F6521D3199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65725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0674-2145-3149-A5C7-CDF62E73E074}"/>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38C76C18-6DB7-C149-B056-C130EF3860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26882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8CD9-3C3B-6942-BCF8-E61D9B0D0C44}"/>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Do you have any traditions with friends? </a:t>
            </a:r>
          </a:p>
        </p:txBody>
      </p:sp>
      <p:sp>
        <p:nvSpPr>
          <p:cNvPr id="3" name="Text Placeholder 2">
            <a:extLst>
              <a:ext uri="{FF2B5EF4-FFF2-40B4-BE49-F238E27FC236}">
                <a16:creationId xmlns:a16="http://schemas.microsoft.com/office/drawing/2014/main" id="{BFA8F09A-837E-CD4E-BB31-ED181FF0B6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71614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E3D9-C9FC-524A-BD8A-E3D915F30BD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E3B41EE0-F0EB-D442-9445-F4DEF50013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82195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CA74-A8E3-DC4E-9DF5-61351F950E56}"/>
              </a:ext>
            </a:extLst>
          </p:cNvPr>
          <p:cNvSpPr>
            <a:spLocks noGrp="1"/>
          </p:cNvSpPr>
          <p:nvPr>
            <p:ph type="title"/>
          </p:nvPr>
        </p:nvSpPr>
        <p:spPr/>
        <p:txBody>
          <a:bodyPr/>
          <a:lstStyle/>
          <a:p>
            <a:pPr marR="0" rtl="0"/>
            <a:r>
              <a:rPr lang="en-AU" b="0" i="0" u="none" strike="noStrike" baseline="0">
                <a:solidFill>
                  <a:srgbClr val="FF0000"/>
                </a:solidFill>
                <a:latin typeface="Lucida Handwriting" panose="03010101010101010101" pitchFamily="66" charset="77"/>
              </a:rPr>
              <a:t>Extended family parties.</a:t>
            </a:r>
          </a:p>
        </p:txBody>
      </p:sp>
      <p:sp>
        <p:nvSpPr>
          <p:cNvPr id="3" name="Text Placeholder 2">
            <a:extLst>
              <a:ext uri="{FF2B5EF4-FFF2-40B4-BE49-F238E27FC236}">
                <a16:creationId xmlns:a16="http://schemas.microsoft.com/office/drawing/2014/main" id="{D2A8384C-BE07-D346-AEF8-B2DDFC7485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42483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ABBC-426D-9C4F-95F5-3A20F8405169}"/>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743DEC6D-3511-4742-BC78-BFEE736A13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77757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FB2B-843E-A84E-9F97-2E66E6DFC163}"/>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When my family has an extended family Christmas party, we have a separate children’s table. This photo was taken last year at my brother’s place. We often have a drink and a nibble while the children eat, then they play whilst we eat our lunch. </a:t>
            </a:r>
          </a:p>
        </p:txBody>
      </p:sp>
      <p:sp>
        <p:nvSpPr>
          <p:cNvPr id="3" name="Text Placeholder 2">
            <a:extLst>
              <a:ext uri="{FF2B5EF4-FFF2-40B4-BE49-F238E27FC236}">
                <a16:creationId xmlns:a16="http://schemas.microsoft.com/office/drawing/2014/main" id="{1F79E8A7-9E4F-8E4D-B4B0-54829BA67F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54689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BAF6-79E8-9340-A9F5-BB20C19ED7C2}"/>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B852C99E-4EED-FF46-BAAE-D78D9B8A75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675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E13741-50A0-7444-ACE6-E290E955A011}"/>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621675" y="623282"/>
            <a:ext cx="4030914" cy="2764577"/>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BFDF6086-A7F8-6A42-A87C-CE2872662C73}"/>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21675" y="3466572"/>
            <a:ext cx="4032621" cy="2764578"/>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6" name="Right Triangle 1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94DBF7-3F49-B043-9930-911C7E733103}"/>
              </a:ext>
            </a:extLst>
          </p:cNvPr>
          <p:cNvSpPr>
            <a:spLocks noGrp="1"/>
          </p:cNvSpPr>
          <p:nvPr>
            <p:ph type="title"/>
          </p:nvPr>
        </p:nvSpPr>
        <p:spPr>
          <a:xfrm>
            <a:off x="5465659" y="1188637"/>
            <a:ext cx="5642312" cy="1597228"/>
          </a:xfrm>
        </p:spPr>
        <p:txBody>
          <a:bodyPr vert="horz" lIns="91440" tIns="45720" rIns="91440" bIns="45720" rtlCol="0" anchor="ctr">
            <a:normAutofit/>
          </a:bodyPr>
          <a:lstStyle/>
          <a:p>
            <a:r>
              <a:rPr lang="en-US" sz="5400" kern="1200">
                <a:solidFill>
                  <a:schemeClr val="tx1"/>
                </a:solidFill>
                <a:latin typeface="+mj-lt"/>
                <a:ea typeface="+mj-ea"/>
                <a:cs typeface="+mj-cs"/>
              </a:rPr>
              <a:t>Food at Christmas</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32FA875-1E09-6448-99E6-D406E7317C64}"/>
              </a:ext>
            </a:extLst>
          </p:cNvPr>
          <p:cNvSpPr>
            <a:spLocks noGrp="1"/>
          </p:cNvSpPr>
          <p:nvPr>
            <p:ph type="body" idx="1"/>
          </p:nvPr>
        </p:nvSpPr>
        <p:spPr>
          <a:xfrm>
            <a:off x="5465660" y="2294022"/>
            <a:ext cx="4617454" cy="3238734"/>
          </a:xfrm>
        </p:spPr>
        <p:txBody>
          <a:bodyPr vert="horz" lIns="91440" tIns="45720" rIns="91440" bIns="45720" rtlCol="0" anchor="t">
            <a:normAutofit/>
          </a:bodyPr>
          <a:lstStyle/>
          <a:p>
            <a:pPr marL="0" indent="0">
              <a:buNone/>
            </a:pPr>
            <a:r>
              <a:rPr lang="en-US" sz="3200" dirty="0"/>
              <a:t>Traditionally, many Australians like to have a hot Christmas dinner, whatever the weather. This often includes a turkey and baked ham with cranberry sauce. </a:t>
            </a:r>
          </a:p>
        </p:txBody>
      </p:sp>
      <p:sp>
        <p:nvSpPr>
          <p:cNvPr id="15" name="TextBox 14">
            <a:extLst>
              <a:ext uri="{FF2B5EF4-FFF2-40B4-BE49-F238E27FC236}">
                <a16:creationId xmlns:a16="http://schemas.microsoft.com/office/drawing/2014/main" id="{2B667A24-4A9E-6B4B-94CB-AB8915EBE1A1}"/>
              </a:ext>
            </a:extLst>
          </p:cNvPr>
          <p:cNvSpPr txBox="1"/>
          <p:nvPr/>
        </p:nvSpPr>
        <p:spPr>
          <a:xfrm>
            <a:off x="323440" y="6366722"/>
            <a:ext cx="6240380"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8589507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779D-48EC-864D-AD6E-DC8F84D70EFB}"/>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655B80B9-660B-E34D-8E1B-F881475F85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88993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67BF-B218-FA47-BDAF-39A320CEAA71}"/>
              </a:ext>
            </a:extLst>
          </p:cNvPr>
          <p:cNvSpPr>
            <a:spLocks noGrp="1"/>
          </p:cNvSpPr>
          <p:nvPr>
            <p:ph type="title"/>
          </p:nvPr>
        </p:nvSpPr>
        <p:spPr/>
        <p:txBody>
          <a:bodyPr>
            <a:normAutofit fontScale="90000"/>
          </a:bodyPr>
          <a:lstStyle/>
          <a:p>
            <a:pPr marR="0" rtl="0"/>
            <a:r>
              <a:rPr lang="en-AU" b="0" i="0" u="none" strike="noStrike" baseline="0">
                <a:solidFill>
                  <a:srgbClr val="FF0000"/>
                </a:solidFill>
                <a:latin typeface="Lucida Handwriting" panose="03010101010101010101" pitchFamily="66" charset="77"/>
              </a:rPr>
              <a:t>Our grandchildren are having lunch with their cousins. My grandson took the photo.</a:t>
            </a:r>
          </a:p>
        </p:txBody>
      </p:sp>
      <p:sp>
        <p:nvSpPr>
          <p:cNvPr id="3" name="Text Placeholder 2">
            <a:extLst>
              <a:ext uri="{FF2B5EF4-FFF2-40B4-BE49-F238E27FC236}">
                <a16:creationId xmlns:a16="http://schemas.microsoft.com/office/drawing/2014/main" id="{7A478662-675D-4E44-BA23-6E6680D87B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04093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43AF-AEBD-474C-97E4-A3BF36EC0432}"/>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1D233F97-FCB7-364E-A30E-1C04D759DD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721547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6D3A-B718-6B4D-B1A5-7D0E2B370BD0}"/>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Did you have one long table or a separate children’s table?</a:t>
            </a:r>
          </a:p>
        </p:txBody>
      </p:sp>
      <p:sp>
        <p:nvSpPr>
          <p:cNvPr id="3" name="Text Placeholder 2">
            <a:extLst>
              <a:ext uri="{FF2B5EF4-FFF2-40B4-BE49-F238E27FC236}">
                <a16:creationId xmlns:a16="http://schemas.microsoft.com/office/drawing/2014/main" id="{84563AE8-8E33-E442-A5C0-C37D056BD7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348702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3C6D-D4B2-3B4D-AFFA-8C5D52CC49EC}"/>
              </a:ext>
            </a:extLst>
          </p:cNvPr>
          <p:cNvSpPr>
            <a:spLocks noGrp="1"/>
          </p:cNvSpPr>
          <p:nvPr>
            <p:ph type="title"/>
          </p:nvPr>
        </p:nvSpPr>
        <p:spPr/>
        <p:txBody>
          <a:bodyPr/>
          <a:lstStyle/>
          <a:p>
            <a:pPr marR="0" rtl="0"/>
            <a:endParaRPr lang="en-AU" b="0" i="0" u="none" strike="noStrike" baseline="0">
              <a:solidFill>
                <a:srgbClr val="FF000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6485D02A-651E-914A-B1B9-EE4AC19A7E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5426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6B46-A3EF-2741-A0EA-C3BF6D7AC015}"/>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Christmas crackers</a:t>
            </a:r>
          </a:p>
        </p:txBody>
      </p:sp>
      <p:sp>
        <p:nvSpPr>
          <p:cNvPr id="3" name="Text Placeholder 2">
            <a:extLst>
              <a:ext uri="{FF2B5EF4-FFF2-40B4-BE49-F238E27FC236}">
                <a16:creationId xmlns:a16="http://schemas.microsoft.com/office/drawing/2014/main" id="{25FB25EC-BCD4-2D4D-870F-8801992819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78585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C0F4-B99B-4F47-9426-F363918710E4}"/>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Or bon bons.</a:t>
            </a:r>
          </a:p>
        </p:txBody>
      </p:sp>
      <p:sp>
        <p:nvSpPr>
          <p:cNvPr id="3" name="Text Placeholder 2">
            <a:extLst>
              <a:ext uri="{FF2B5EF4-FFF2-40B4-BE49-F238E27FC236}">
                <a16:creationId xmlns:a16="http://schemas.microsoft.com/office/drawing/2014/main" id="{D0C66410-D29F-6E43-AAB8-437EE1B2CC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37771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6C7E-BD1D-9F4A-B87D-4198E9BA459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AA56D0B3-0571-9D40-A7B9-550A10FF32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0781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85E1-EEA8-4A49-B080-059146F9EF0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DD0EE0EB-1322-6C43-9441-006140E7E1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8813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1792-B6DB-1C45-B8CB-1C251E88CD6F}"/>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Tradition tells how a London sweet maker, called Tom Smith, invented crackers in 1847. He created them to promote his sweets, or bon bons. Inspired by the crackling of his fire he inserted a snap. When two people pull the cracker, there is a mild bang. Inside the cracker is a paper crown, a corny joke and a small trinket. Originally, Tom Smith included sweets, nuts and a poem.</a:t>
            </a:r>
          </a:p>
        </p:txBody>
      </p:sp>
      <p:sp>
        <p:nvSpPr>
          <p:cNvPr id="3" name="Text Placeholder 2">
            <a:extLst>
              <a:ext uri="{FF2B5EF4-FFF2-40B4-BE49-F238E27FC236}">
                <a16:creationId xmlns:a16="http://schemas.microsoft.com/office/drawing/2014/main" id="{944DCD7E-1570-0943-9330-8FC5DD9B3A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182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5A9836-5DE5-654F-BC77-75077C46650E}"/>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marR="0"/>
            <a:r>
              <a:rPr lang="en-US" b="0" i="0" u="none" strike="noStrike" baseline="0">
                <a:solidFill>
                  <a:srgbClr val="000000"/>
                </a:solidFill>
              </a:rPr>
              <a:t>Seafood anyone?</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EDAFEF7-EFA8-7541-B9AD-A89E63754A67}"/>
              </a:ext>
            </a:extLst>
          </p:cNvPr>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rgbClr val="FFFFFF">
              <a:shade val="85000"/>
            </a:srgbClr>
          </a:solidFill>
          <a:effectLst>
            <a:softEdge rad="0"/>
          </a:effectLst>
          <a:scene3d>
            <a:camera prst="orthographicFront"/>
            <a:lightRig rig="twoPt" dir="t">
              <a:rot lat="0" lon="0" rev="7800000"/>
            </a:lightRig>
          </a:scene3d>
          <a:sp3d contourW="6350">
            <a:bevelT w="50800" h="16510"/>
            <a:contourClr>
              <a:srgbClr val="C0C0C0"/>
            </a:contourClr>
          </a:sp3d>
        </p:spPr>
      </p:pic>
      <p:sp>
        <p:nvSpPr>
          <p:cNvPr id="3" name="Text Placeholder 2">
            <a:extLst>
              <a:ext uri="{FF2B5EF4-FFF2-40B4-BE49-F238E27FC236}">
                <a16:creationId xmlns:a16="http://schemas.microsoft.com/office/drawing/2014/main" id="{642B30FE-EF6D-CE4B-AB88-495F3B3800EF}"/>
              </a:ext>
            </a:extLst>
          </p:cNvPr>
          <p:cNvSpPr>
            <a:spLocks noGrp="1"/>
          </p:cNvSpPr>
          <p:nvPr>
            <p:ph type="body" idx="1"/>
          </p:nvPr>
        </p:nvSpPr>
        <p:spPr>
          <a:xfrm>
            <a:off x="6090574" y="1732548"/>
            <a:ext cx="4977578" cy="4328424"/>
          </a:xfrm>
        </p:spPr>
        <p:txBody>
          <a:bodyPr vert="horz" lIns="91440" tIns="45720" rIns="91440" bIns="45720" rtlCol="0" anchor="ctr">
            <a:normAutofit/>
          </a:bodyPr>
          <a:lstStyle/>
          <a:p>
            <a:pPr marL="0" indent="0">
              <a:buNone/>
            </a:pPr>
            <a:r>
              <a:rPr lang="en-US" sz="2400" dirty="0">
                <a:solidFill>
                  <a:srgbClr val="000000"/>
                </a:solidFill>
              </a:rPr>
              <a:t>Certainly, a cold Christmas lunch suits our weather better and is easier for the cook, usually, ‘Mum’. </a:t>
            </a:r>
          </a:p>
          <a:p>
            <a:pPr marL="0" indent="0">
              <a:buNone/>
            </a:pPr>
            <a:r>
              <a:rPr lang="en-US" sz="2400" dirty="0">
                <a:solidFill>
                  <a:srgbClr val="000000"/>
                </a:solidFill>
              </a:rPr>
              <a:t> </a:t>
            </a:r>
          </a:p>
          <a:p>
            <a:pPr marL="0" indent="0">
              <a:buNone/>
            </a:pPr>
            <a:r>
              <a:rPr lang="en-US" sz="2400" dirty="0">
                <a:solidFill>
                  <a:srgbClr val="000000"/>
                </a:solidFill>
              </a:rPr>
              <a:t>When our extended family get together, we have a cold buffet and everyone brings meats, seafood and salads. The work is shared and there is something for everybody’s taste. </a:t>
            </a:r>
          </a:p>
          <a:p>
            <a:pPr marL="0"/>
            <a:endParaRPr lang="en-US" sz="2400" dirty="0">
              <a:solidFill>
                <a:srgbClr val="000000"/>
              </a:solidFill>
            </a:endParaRPr>
          </a:p>
        </p:txBody>
      </p:sp>
      <p:sp>
        <p:nvSpPr>
          <p:cNvPr id="11" name="TextBox 10">
            <a:extLst>
              <a:ext uri="{FF2B5EF4-FFF2-40B4-BE49-F238E27FC236}">
                <a16:creationId xmlns:a16="http://schemas.microsoft.com/office/drawing/2014/main" id="{B8F83F71-C327-5B44-B181-D750CA83D603}"/>
              </a:ext>
            </a:extLst>
          </p:cNvPr>
          <p:cNvSpPr txBox="1"/>
          <p:nvPr/>
        </p:nvSpPr>
        <p:spPr>
          <a:xfrm>
            <a:off x="336883" y="6245498"/>
            <a:ext cx="6240243"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18158018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52C6-2F05-0244-AF51-94DCA2BF8A3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ABA52CF1-AF0D-1647-8C89-D7DA8A4C4D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52480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687C-392B-AA47-9DE9-A2068365FA31}"/>
              </a:ext>
            </a:extLst>
          </p:cNvPr>
          <p:cNvSpPr>
            <a:spLocks noGrp="1"/>
          </p:cNvSpPr>
          <p:nvPr>
            <p:ph type="title"/>
          </p:nvPr>
        </p:nvSpPr>
        <p:spPr/>
        <p:txBody>
          <a:bodyPr/>
          <a:lstStyle/>
          <a:p>
            <a:pPr marR="0" rtl="0"/>
            <a:r>
              <a:rPr lang="en-AU" b="0" i="0" u="none" strike="noStrike" baseline="0">
                <a:solidFill>
                  <a:srgbClr val="0070C0"/>
                </a:solidFill>
                <a:latin typeface="Calibri" panose="020F0502020204030204" pitchFamily="34" charset="0"/>
              </a:rPr>
              <a:t>Who hides in the bakery at Christmas?</a:t>
            </a:r>
          </a:p>
        </p:txBody>
      </p:sp>
      <p:sp>
        <p:nvSpPr>
          <p:cNvPr id="3" name="Text Placeholder 2">
            <a:extLst>
              <a:ext uri="{FF2B5EF4-FFF2-40B4-BE49-F238E27FC236}">
                <a16:creationId xmlns:a16="http://schemas.microsoft.com/office/drawing/2014/main" id="{CA589F6F-410D-6549-B46E-B47ADC8067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69173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9604-C8D5-EC40-A327-3502B08DB6CE}"/>
              </a:ext>
            </a:extLst>
          </p:cNvPr>
          <p:cNvSpPr>
            <a:spLocks noGrp="1"/>
          </p:cNvSpPr>
          <p:nvPr>
            <p:ph type="title"/>
          </p:nvPr>
        </p:nvSpPr>
        <p:spPr/>
        <p:txBody>
          <a:bodyPr/>
          <a:lstStyle/>
          <a:p>
            <a:pPr marR="0" rtl="0"/>
            <a:r>
              <a:rPr lang="en-AU" b="0" i="0" u="none" strike="noStrike" baseline="0">
                <a:solidFill>
                  <a:srgbClr val="0070C0"/>
                </a:solidFill>
                <a:latin typeface="Calibri" panose="020F0502020204030204" pitchFamily="34" charset="0"/>
              </a:rPr>
              <a:t>A mince spy!!!</a:t>
            </a:r>
          </a:p>
        </p:txBody>
      </p:sp>
      <p:sp>
        <p:nvSpPr>
          <p:cNvPr id="3" name="Text Placeholder 2">
            <a:extLst>
              <a:ext uri="{FF2B5EF4-FFF2-40B4-BE49-F238E27FC236}">
                <a16:creationId xmlns:a16="http://schemas.microsoft.com/office/drawing/2014/main" id="{D18992DB-65B7-D947-8957-1EE4D3B326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62537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BAB0-6CE2-5D45-B037-45A446CA093B}"/>
              </a:ext>
            </a:extLst>
          </p:cNvPr>
          <p:cNvSpPr>
            <a:spLocks noGrp="1"/>
          </p:cNvSpPr>
          <p:nvPr>
            <p:ph type="title"/>
          </p:nvPr>
        </p:nvSpPr>
        <p:spPr/>
        <p:txBody>
          <a:bodyPr/>
          <a:lstStyle/>
          <a:p>
            <a:pPr marR="0" rtl="0"/>
            <a:endParaRPr lang="en-AU" b="0" i="0" u="none" strike="noStrike" baseline="0">
              <a:solidFill>
                <a:srgbClr val="0070C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BC7FA514-572A-BA44-9E39-1CBE58D9D1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46875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F5E6-047F-4045-8014-6BDBB5B62F18}"/>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I often hide more jokes under the children’s place mats and they tell them during the meal. This brings lots of laughs. </a:t>
            </a:r>
          </a:p>
        </p:txBody>
      </p:sp>
      <p:sp>
        <p:nvSpPr>
          <p:cNvPr id="3" name="Text Placeholder 2">
            <a:extLst>
              <a:ext uri="{FF2B5EF4-FFF2-40B4-BE49-F238E27FC236}">
                <a16:creationId xmlns:a16="http://schemas.microsoft.com/office/drawing/2014/main" id="{BD087730-2A48-9349-AAAC-8823739366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65137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067D-D182-AF47-8E33-C726981F0FD1}"/>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Carols and songs</a:t>
            </a:r>
          </a:p>
        </p:txBody>
      </p:sp>
      <p:sp>
        <p:nvSpPr>
          <p:cNvPr id="3" name="Text Placeholder 2">
            <a:extLst>
              <a:ext uri="{FF2B5EF4-FFF2-40B4-BE49-F238E27FC236}">
                <a16:creationId xmlns:a16="http://schemas.microsoft.com/office/drawing/2014/main" id="{A9D94071-3322-D443-AF03-15CE8C0FF6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80947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49DA-B08F-944D-B768-59A9341BAF11}"/>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1F5117FE-CB1B-2F48-B93A-A2B0CC551C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93969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FDD6-120C-8946-BE64-E71296248206}"/>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3CF7D421-927A-D949-86AA-D8B89C8E3D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00835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5A9E-0A8D-1D4E-A28C-327FBE7148B5}"/>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What is your favourite carol?</a:t>
            </a:r>
          </a:p>
        </p:txBody>
      </p:sp>
      <p:sp>
        <p:nvSpPr>
          <p:cNvPr id="3" name="Text Placeholder 2">
            <a:extLst>
              <a:ext uri="{FF2B5EF4-FFF2-40B4-BE49-F238E27FC236}">
                <a16:creationId xmlns:a16="http://schemas.microsoft.com/office/drawing/2014/main" id="{B2D78F9A-71E3-5944-8384-AA22B656910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99298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DC5D-9E96-F945-A73C-925958E39D62}"/>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C12A8D3B-02A8-3748-A2B8-F0C277438B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71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1E073-801E-884D-B2BF-9175B4E93372}"/>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Christmas pudding</a:t>
            </a:r>
            <a:br>
              <a:rPr lang="en-US" sz="3700"/>
            </a:br>
            <a:endParaRPr lang="en-US" sz="3700" b="0" i="0" u="none" strike="noStrike" baseline="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6809D15-2039-8A4D-97A7-7AD956E06C9D}"/>
              </a:ext>
            </a:extLst>
          </p:cNvPr>
          <p:cNvSpPr>
            <a:spLocks noGrp="1"/>
          </p:cNvSpPr>
          <p:nvPr>
            <p:ph type="body" idx="1"/>
          </p:nvPr>
        </p:nvSpPr>
        <p:spPr>
          <a:xfrm>
            <a:off x="590719" y="1756945"/>
            <a:ext cx="4559425" cy="4553146"/>
          </a:xfrm>
        </p:spPr>
        <p:txBody>
          <a:bodyPr vert="horz" lIns="91440" tIns="45720" rIns="91440" bIns="45720" rtlCol="0" anchor="ctr">
            <a:normAutofit/>
          </a:bodyPr>
          <a:lstStyle/>
          <a:p>
            <a:pPr marL="0" indent="0">
              <a:buNone/>
            </a:pPr>
            <a:r>
              <a:rPr lang="en-US" sz="2400" dirty="0"/>
              <a:t>Every year I make several Christmas puddings. I am the pudding maker for our family. Below is a photo of me, my daughter Joanna and my granddaughter Eliza, stirring the pudding and making a wish. </a:t>
            </a:r>
          </a:p>
          <a:p>
            <a:pPr marL="0" indent="0">
              <a:buNone/>
            </a:pPr>
            <a:r>
              <a:rPr lang="en-US" sz="2400" dirty="0"/>
              <a:t> </a:t>
            </a:r>
          </a:p>
          <a:p>
            <a:pPr marL="0"/>
            <a:endParaRPr lang="en-US" sz="2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9BC7C4C-DDD6-484D-9473-E53B8C11CAD5}"/>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5977788" y="799352"/>
            <a:ext cx="5425410" cy="525929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DAE2D063-E6A9-5046-BDFF-EB996E8E50AA}"/>
              </a:ext>
            </a:extLst>
          </p:cNvPr>
          <p:cNvSpPr txBox="1"/>
          <p:nvPr/>
        </p:nvSpPr>
        <p:spPr>
          <a:xfrm>
            <a:off x="161751" y="6272151"/>
            <a:ext cx="6009366"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714511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D1C3-9B68-0B4E-9A3D-A691C0AC5BE8}"/>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Have you been to a Carols by Candlelight? The photo is taken in Perth. Maybe you watch it on TV.</a:t>
            </a:r>
          </a:p>
        </p:txBody>
      </p:sp>
      <p:sp>
        <p:nvSpPr>
          <p:cNvPr id="3" name="Text Placeholder 2">
            <a:extLst>
              <a:ext uri="{FF2B5EF4-FFF2-40B4-BE49-F238E27FC236}">
                <a16:creationId xmlns:a16="http://schemas.microsoft.com/office/drawing/2014/main" id="{FC577A73-4DFC-1344-989F-09E87B5EEA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023063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F37E-5210-CB4A-A7D9-03849A5B1587}"/>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E66E9CE3-4222-5D47-8158-D166B4FDFA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841377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351B-FDA3-744D-9AE1-A58B4F95620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2BBD7007-141C-5A4C-AFE2-06A3D804B0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56508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D192-D951-494A-AA5B-8C7A4FC1367A}"/>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This photo is of some </a:t>
            </a:r>
          </a:p>
        </p:txBody>
      </p:sp>
      <p:sp>
        <p:nvSpPr>
          <p:cNvPr id="3" name="Text Placeholder 2">
            <a:extLst>
              <a:ext uri="{FF2B5EF4-FFF2-40B4-BE49-F238E27FC236}">
                <a16:creationId xmlns:a16="http://schemas.microsoft.com/office/drawing/2014/main" id="{A59741AF-CDBE-5C4A-9670-4E66DD1A86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77000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9E14-DC3C-664A-B426-F5ADB92E2167}"/>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New Zealand girls singing carols.</a:t>
            </a:r>
          </a:p>
        </p:txBody>
      </p:sp>
      <p:sp>
        <p:nvSpPr>
          <p:cNvPr id="3" name="Text Placeholder 2">
            <a:extLst>
              <a:ext uri="{FF2B5EF4-FFF2-40B4-BE49-F238E27FC236}">
                <a16:creationId xmlns:a16="http://schemas.microsoft.com/office/drawing/2014/main" id="{36EC3A92-59B0-834F-B3E8-E55D07D93E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93667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D8DC-A45F-7D4F-94CE-C0D08A1E67B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D9D9E63-A6C3-D546-BBC6-BC316604D3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720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03C4-5416-9D4C-A958-6D54A89A2869}"/>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Christmas Day Games</a:t>
            </a:r>
          </a:p>
        </p:txBody>
      </p:sp>
      <p:sp>
        <p:nvSpPr>
          <p:cNvPr id="3" name="Text Placeholder 2">
            <a:extLst>
              <a:ext uri="{FF2B5EF4-FFF2-40B4-BE49-F238E27FC236}">
                <a16:creationId xmlns:a16="http://schemas.microsoft.com/office/drawing/2014/main" id="{1454EDEF-F5A7-D34F-8AA3-39EA10DD07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96905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AA12-328C-8C4F-9849-A791A551C464}"/>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8A440C77-0124-D543-A298-D0493C9EA4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80218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B885-1DA4-5E49-9F91-5C699FAC78C2}"/>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3155D44-2E5E-E341-AA32-418CD86EB3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50049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23F0-F955-F841-A8F6-264A0BAE81F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9AD676EE-5498-094C-889B-CE5A59484E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358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561176-F73B-A942-8844-261B1C4F30D4}"/>
              </a:ext>
            </a:extLst>
          </p:cNvPr>
          <p:cNvPicPr/>
          <p:nvPr/>
        </p:nvPicPr>
        <p:blipFill rotWithShape="1">
          <a:blip r:embed="rId3" cstate="screen">
            <a:alphaModFix/>
            <a:extLst>
              <a:ext uri="{28A0092B-C50C-407E-A947-70E740481C1C}">
                <a14:useLocalDpi xmlns:a14="http://schemas.microsoft.com/office/drawing/2010/main"/>
              </a:ext>
            </a:extLst>
          </a:blip>
          <a:srcRect/>
          <a:stretch/>
        </p:blipFill>
        <p:spPr>
          <a:xfrm>
            <a:off x="6083786" y="-168316"/>
            <a:ext cx="6261330" cy="3932313"/>
          </a:xfrm>
          <a:prstGeom prst="rect">
            <a:avLst/>
          </a:prstGeom>
          <a:solidFill>
            <a:srgbClr val="FFFFFF">
              <a:shade val="85000"/>
            </a:srgbClr>
          </a:solidFill>
          <a:effectLst>
            <a:softEdge rad="533400"/>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13583838-0E7F-4142-ACC7-70965FD31B1A}"/>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089904" y="2487166"/>
            <a:ext cx="6263640" cy="4215384"/>
          </a:xfrm>
          <a:prstGeom prst="rect">
            <a:avLst/>
          </a:prstGeom>
          <a:solidFill>
            <a:srgbClr val="FFFFFF">
              <a:shade val="85000"/>
            </a:srgbClr>
          </a:solidFill>
          <a:effectLst>
            <a:softEdge rad="533400"/>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0622D-26A2-284B-A760-994FE36B26B0}"/>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marR="0"/>
            <a:r>
              <a:rPr lang="en-US" sz="4000" b="0" i="0" u="none" strike="noStrike" kern="1200" baseline="0">
                <a:solidFill>
                  <a:srgbClr val="000000"/>
                </a:solidFill>
                <a:latin typeface="+mj-lt"/>
                <a:ea typeface="+mj-ea"/>
                <a:cs typeface="+mj-cs"/>
              </a:rPr>
              <a:t>Sweet treats</a:t>
            </a:r>
          </a:p>
        </p:txBody>
      </p:sp>
      <p:sp>
        <p:nvSpPr>
          <p:cNvPr id="3" name="Text Placeholder 2">
            <a:extLst>
              <a:ext uri="{FF2B5EF4-FFF2-40B4-BE49-F238E27FC236}">
                <a16:creationId xmlns:a16="http://schemas.microsoft.com/office/drawing/2014/main" id="{AA91E4BA-D218-3343-9B12-94B14820FF3B}"/>
              </a:ext>
            </a:extLst>
          </p:cNvPr>
          <p:cNvSpPr>
            <a:spLocks noGrp="1"/>
          </p:cNvSpPr>
          <p:nvPr>
            <p:ph type="body" idx="1"/>
          </p:nvPr>
        </p:nvSpPr>
        <p:spPr>
          <a:xfrm>
            <a:off x="804997" y="1845589"/>
            <a:ext cx="4803637" cy="4215384"/>
          </a:xfrm>
        </p:spPr>
        <p:txBody>
          <a:bodyPr vert="horz" lIns="91440" tIns="45720" rIns="91440" bIns="45720" rtlCol="0" anchor="ctr">
            <a:normAutofit/>
          </a:bodyPr>
          <a:lstStyle/>
          <a:p>
            <a:pPr marL="0" indent="0">
              <a:buNone/>
            </a:pPr>
            <a:r>
              <a:rPr lang="en-US" sz="2400" dirty="0">
                <a:solidFill>
                  <a:srgbClr val="000000"/>
                </a:solidFill>
              </a:rPr>
              <a:t>No Christmas is right for me without mince pies. I love them. So does my husband . </a:t>
            </a:r>
          </a:p>
          <a:p>
            <a:pPr marL="0" indent="0">
              <a:buNone/>
            </a:pPr>
            <a:r>
              <a:rPr lang="en-US" sz="2400" dirty="0">
                <a:solidFill>
                  <a:srgbClr val="000000"/>
                </a:solidFill>
              </a:rPr>
              <a:t>Every year I make a Christmas cake. I used to ice them like this one because a dear relative loved it like this. It reminded her of home in England. Now I put almonds on top instead of icing. Originally the cakes were twelfth night cakes and eaten on the 5</a:t>
            </a:r>
            <a:r>
              <a:rPr lang="en-US" sz="2400" baseline="30000" dirty="0">
                <a:solidFill>
                  <a:srgbClr val="000000"/>
                </a:solidFill>
              </a:rPr>
              <a:t>th</a:t>
            </a:r>
            <a:r>
              <a:rPr lang="en-US" sz="2400" dirty="0">
                <a:solidFill>
                  <a:srgbClr val="000000"/>
                </a:solidFill>
              </a:rPr>
              <a:t> January.</a:t>
            </a:r>
          </a:p>
          <a:p>
            <a:pPr marL="0"/>
            <a:endParaRPr lang="en-US" sz="2400" dirty="0">
              <a:solidFill>
                <a:srgbClr val="000000"/>
              </a:solidFill>
            </a:endParaRPr>
          </a:p>
        </p:txBody>
      </p:sp>
      <p:sp>
        <p:nvSpPr>
          <p:cNvPr id="11" name="TextBox 10">
            <a:extLst>
              <a:ext uri="{FF2B5EF4-FFF2-40B4-BE49-F238E27FC236}">
                <a16:creationId xmlns:a16="http://schemas.microsoft.com/office/drawing/2014/main" id="{6ED301C9-B5B1-0B4B-9393-FCDF0105A566}"/>
              </a:ext>
            </a:extLst>
          </p:cNvPr>
          <p:cNvSpPr txBox="1"/>
          <p:nvPr/>
        </p:nvSpPr>
        <p:spPr>
          <a:xfrm>
            <a:off x="336883" y="6245498"/>
            <a:ext cx="6261330"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90897279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7D4B-A5ED-8849-9F7F-ADC71C11B763}"/>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Did your family play backyard Cricket? Did you have special rules like hitting over the fence was out! </a:t>
            </a:r>
          </a:p>
        </p:txBody>
      </p:sp>
      <p:sp>
        <p:nvSpPr>
          <p:cNvPr id="3" name="Text Placeholder 2">
            <a:extLst>
              <a:ext uri="{FF2B5EF4-FFF2-40B4-BE49-F238E27FC236}">
                <a16:creationId xmlns:a16="http://schemas.microsoft.com/office/drawing/2014/main" id="{81F19E01-F942-DF4A-929F-0F0F5E527C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47383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8025-8536-6142-81B9-99A0477334E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C8533B74-1495-904B-954D-5A61F8A07D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46608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1E4E-4427-114D-B3DD-BA8FC5D0CE65}"/>
              </a:ext>
            </a:extLst>
          </p:cNvPr>
          <p:cNvSpPr>
            <a:spLocks noGrp="1"/>
          </p:cNvSpPr>
          <p:nvPr>
            <p:ph type="title"/>
          </p:nvPr>
        </p:nvSpPr>
        <p:spPr/>
        <p:txBody>
          <a:bodyPr/>
          <a:lstStyle/>
          <a:p>
            <a:pPr marR="0" rtl="0"/>
            <a:r>
              <a:rPr lang="en-AU" b="0" i="0" u="none" strike="noStrike" baseline="0">
                <a:solidFill>
                  <a:srgbClr val="0070C0"/>
                </a:solidFill>
                <a:latin typeface="Lucida Handwriting" panose="03010101010101010101" pitchFamily="66" charset="77"/>
              </a:rPr>
              <a:t>Or did you go to the beach or swim in the pool?</a:t>
            </a:r>
          </a:p>
        </p:txBody>
      </p:sp>
      <p:sp>
        <p:nvSpPr>
          <p:cNvPr id="3" name="Text Placeholder 2">
            <a:extLst>
              <a:ext uri="{FF2B5EF4-FFF2-40B4-BE49-F238E27FC236}">
                <a16:creationId xmlns:a16="http://schemas.microsoft.com/office/drawing/2014/main" id="{9A0FB06A-193E-1549-9452-9069B7D9AE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31331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2271-791E-044C-A625-9EB2E48ADDA1}"/>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D3BC4F6F-7747-884A-8056-27E2AA7AFE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50171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01FF-34DF-604A-BD70-4ACD828CB167}"/>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Sometimes the older family members have a snooze or sit outside and watch the children play. </a:t>
            </a:r>
          </a:p>
        </p:txBody>
      </p:sp>
      <p:sp>
        <p:nvSpPr>
          <p:cNvPr id="3" name="Text Placeholder 2">
            <a:extLst>
              <a:ext uri="{FF2B5EF4-FFF2-40B4-BE49-F238E27FC236}">
                <a16:creationId xmlns:a16="http://schemas.microsoft.com/office/drawing/2014/main" id="{96FEA192-45FE-664F-9D37-305D58636A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78424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3C28-0CC0-494C-B60B-BAD08C5DCCE2}"/>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809E4326-CE76-8346-A78D-6BDBD98BC9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66191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B2CB-C970-F44C-873F-9C85DA445E4B}"/>
              </a:ext>
            </a:extLst>
          </p:cNvPr>
          <p:cNvSpPr>
            <a:spLocks noGrp="1"/>
          </p:cNvSpPr>
          <p:nvPr>
            <p:ph type="title"/>
          </p:nvPr>
        </p:nvSpPr>
        <p:spPr/>
        <p:txBody>
          <a:bodyPr>
            <a:normAutofit fontScale="90000"/>
          </a:bodyPr>
          <a:lstStyle/>
          <a:p>
            <a:pPr marR="0" rtl="0"/>
            <a:r>
              <a:rPr lang="en-AU" b="0" i="0" u="none" strike="noStrike" baseline="0">
                <a:solidFill>
                  <a:srgbClr val="7030A0"/>
                </a:solidFill>
                <a:latin typeface="Lucida Handwriting" panose="03010101010101010101" pitchFamily="66" charset="77"/>
              </a:rPr>
              <a:t>Other families help clean up and pack everything in the car and visit another set of grandparents. </a:t>
            </a:r>
          </a:p>
        </p:txBody>
      </p:sp>
      <p:sp>
        <p:nvSpPr>
          <p:cNvPr id="3" name="Text Placeholder 2">
            <a:extLst>
              <a:ext uri="{FF2B5EF4-FFF2-40B4-BE49-F238E27FC236}">
                <a16:creationId xmlns:a16="http://schemas.microsoft.com/office/drawing/2014/main" id="{CFCFCE5A-AAE1-7A4D-936B-4AF00D371C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5939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1E38-E034-5A48-881E-6128D8C85D90}"/>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0A60571D-F003-6040-8AC5-C65282483E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696888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2E5C-BB40-D145-A67D-DD5704A417ED}"/>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Whatever way you spend your Christmas we hope it is a happy time. </a:t>
            </a:r>
          </a:p>
        </p:txBody>
      </p:sp>
      <p:sp>
        <p:nvSpPr>
          <p:cNvPr id="3" name="Text Placeholder 2">
            <a:extLst>
              <a:ext uri="{FF2B5EF4-FFF2-40B4-BE49-F238E27FC236}">
                <a16:creationId xmlns:a16="http://schemas.microsoft.com/office/drawing/2014/main" id="{E05ED8DA-6D72-3444-BF9E-3F2E32FD62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73105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BA73-27AA-0643-9F54-15906612453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D2A6A342-B644-BC4B-ABDB-5F1A7724A7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010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1">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AD933-F5EB-104F-9677-5B9AE26124EF}"/>
              </a:ext>
            </a:extLst>
          </p:cNvPr>
          <p:cNvSpPr>
            <a:spLocks noGrp="1"/>
          </p:cNvSpPr>
          <p:nvPr>
            <p:ph type="title"/>
          </p:nvPr>
        </p:nvSpPr>
        <p:spPr>
          <a:xfrm>
            <a:off x="532015" y="4495568"/>
            <a:ext cx="3861960" cy="1905232"/>
          </a:xfrm>
        </p:spPr>
        <p:txBody>
          <a:bodyPr vert="horz" lIns="91440" tIns="45720" rIns="91440" bIns="45720" rtlCol="0" anchor="ctr">
            <a:normAutofit/>
          </a:bodyPr>
          <a:lstStyle/>
          <a:p>
            <a:pPr marR="0"/>
            <a:r>
              <a:rPr lang="en-US" sz="3200" b="0" i="0" u="none" strike="noStrike" kern="1200" baseline="0">
                <a:solidFill>
                  <a:schemeClr val="tx1"/>
                </a:solidFill>
                <a:latin typeface="+mj-lt"/>
                <a:ea typeface="+mj-ea"/>
                <a:cs typeface="+mj-cs"/>
              </a:rPr>
              <a:t>Scotland</a:t>
            </a:r>
          </a:p>
        </p:txBody>
      </p:sp>
      <p:sp>
        <p:nvSpPr>
          <p:cNvPr id="41" name="Rectangle 13">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357AE28-B650-E14A-B0D1-BEFF6C76BE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838200" y="364143"/>
            <a:ext cx="5136795" cy="3426462"/>
          </a:xfrm>
          <a:prstGeom prst="rect">
            <a:avLst/>
          </a:prstGeom>
        </p:spPr>
      </p:pic>
      <p:pic>
        <p:nvPicPr>
          <p:cNvPr id="5" name="Picture 4">
            <a:extLst>
              <a:ext uri="{FF2B5EF4-FFF2-40B4-BE49-F238E27FC236}">
                <a16:creationId xmlns:a16="http://schemas.microsoft.com/office/drawing/2014/main" id="{AA7BE2D7-381B-5840-9880-4C10D429AA70}"/>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297264" y="364142"/>
            <a:ext cx="5136795" cy="3426462"/>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43" name="Rectangle 1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A16B4A1-38E4-2B4E-83DF-BB223B284D02}"/>
              </a:ext>
            </a:extLst>
          </p:cNvPr>
          <p:cNvSpPr>
            <a:spLocks noGrp="1"/>
          </p:cNvSpPr>
          <p:nvPr>
            <p:ph type="body" idx="1"/>
          </p:nvPr>
        </p:nvSpPr>
        <p:spPr>
          <a:xfrm>
            <a:off x="5162719" y="4131424"/>
            <a:ext cx="6586915" cy="2269376"/>
          </a:xfrm>
        </p:spPr>
        <p:txBody>
          <a:bodyPr vert="horz" lIns="91440" tIns="45720" rIns="91440" bIns="45720" rtlCol="0" anchor="ctr">
            <a:normAutofit/>
          </a:bodyPr>
          <a:lstStyle/>
          <a:p>
            <a:pPr marL="0" indent="0">
              <a:buNone/>
            </a:pPr>
            <a:r>
              <a:rPr lang="en-US" sz="2400" dirty="0"/>
              <a:t>I bought this shortbread </a:t>
            </a:r>
            <a:r>
              <a:rPr lang="en-US" sz="2400" dirty="0" err="1"/>
              <a:t>mould</a:t>
            </a:r>
            <a:r>
              <a:rPr lang="en-US" sz="2400" dirty="0"/>
              <a:t> in Scotland. Mostly I make shortbread biscuits in the usual way. </a:t>
            </a:r>
          </a:p>
          <a:p>
            <a:pPr marL="0" indent="0">
              <a:buNone/>
            </a:pPr>
            <a:endParaRPr lang="en-US" sz="2400" dirty="0"/>
          </a:p>
        </p:txBody>
      </p:sp>
      <p:sp>
        <p:nvSpPr>
          <p:cNvPr id="37" name="TextBox 36">
            <a:extLst>
              <a:ext uri="{FF2B5EF4-FFF2-40B4-BE49-F238E27FC236}">
                <a16:creationId xmlns:a16="http://schemas.microsoft.com/office/drawing/2014/main" id="{54741740-9F5A-614F-BB5E-D4FB29F44A1D}"/>
              </a:ext>
            </a:extLst>
          </p:cNvPr>
          <p:cNvSpPr txBox="1"/>
          <p:nvPr/>
        </p:nvSpPr>
        <p:spPr>
          <a:xfrm>
            <a:off x="336883" y="6245498"/>
            <a:ext cx="6320591"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26472655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503A-A35A-F249-80DC-2DFE4BBD2FF0}"/>
              </a:ext>
            </a:extLst>
          </p:cNvPr>
          <p:cNvSpPr>
            <a:spLocks noGrp="1"/>
          </p:cNvSpPr>
          <p:nvPr>
            <p:ph type="title"/>
          </p:nvPr>
        </p:nvSpPr>
        <p:spPr/>
        <p:txBody>
          <a:bodyPr/>
          <a:lstStyle/>
          <a:p>
            <a:pPr marR="0" rtl="0"/>
            <a:r>
              <a:rPr lang="en-AU" b="0" i="0" u="none" strike="noStrike" baseline="0">
                <a:solidFill>
                  <a:srgbClr val="FF0000"/>
                </a:solidFill>
                <a:latin typeface="Lucida Handwriting" panose="03010101010101010101" pitchFamily="66" charset="77"/>
              </a:rPr>
              <a:t>Merry Christmas</a:t>
            </a:r>
          </a:p>
        </p:txBody>
      </p:sp>
      <p:sp>
        <p:nvSpPr>
          <p:cNvPr id="3" name="Text Placeholder 2">
            <a:extLst>
              <a:ext uri="{FF2B5EF4-FFF2-40B4-BE49-F238E27FC236}">
                <a16:creationId xmlns:a16="http://schemas.microsoft.com/office/drawing/2014/main" id="{CB7109B5-579E-EE46-9467-3308ED8EFE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25319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8761-8C52-D44D-8FD7-2A1B8B1FA329}"/>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CE0DAB01-6657-374F-89FD-85A7FD5145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50007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0A0C-C0D0-D940-A447-2BC80D1A3665}"/>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F24019F8-0FC4-1E4C-BF76-54C78160DC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23759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7AFE-6FE1-2B4B-B9AD-62C74ABB9F48}"/>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09BA9DA-5F08-0342-A8B1-195A50D14E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772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DE138F-2E31-5742-B83A-1803121A5D3C}"/>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marR="0"/>
            <a:r>
              <a:rPr lang="en-US" b="0" i="0" u="none" strike="noStrike" baseline="0">
                <a:solidFill>
                  <a:srgbClr val="000000"/>
                </a:solidFill>
              </a:rPr>
              <a:t>France</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DBC99F8-C5BC-F945-8619-33E8E2DE1006}"/>
              </a:ext>
            </a:extLst>
          </p:cNvPr>
          <p:cNvPicPr/>
          <p:nvPr/>
        </p:nvPicPr>
        <p:blipFill rotWithShape="1">
          <a:blip r:embed="rId4" cstate="screen">
            <a:alphaModFix/>
            <a:extLst>
              <a:ext uri="{28A0092B-C50C-407E-A947-70E740481C1C}">
                <a14:useLocalDpi xmlns:a14="http://schemas.microsoft.com/office/drawing/2010/main"/>
              </a:ext>
            </a:extLst>
          </a:blip>
          <a:srcRect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rgbClr val="FFFFFF">
              <a:shade val="85000"/>
            </a:srgbClr>
          </a:solidFill>
          <a:effectLst>
            <a:softEdge rad="0"/>
          </a:effectLst>
          <a:scene3d>
            <a:camera prst="orthographicFront"/>
            <a:lightRig rig="twoPt" dir="t">
              <a:rot lat="0" lon="0" rev="7800000"/>
            </a:lightRig>
          </a:scene3d>
          <a:sp3d contourW="6350">
            <a:bevelT w="50800" h="16510"/>
            <a:contourClr>
              <a:srgbClr val="C0C0C0"/>
            </a:contourClr>
          </a:sp3d>
        </p:spPr>
      </p:pic>
      <p:sp>
        <p:nvSpPr>
          <p:cNvPr id="3" name="Text Placeholder 2">
            <a:extLst>
              <a:ext uri="{FF2B5EF4-FFF2-40B4-BE49-F238E27FC236}">
                <a16:creationId xmlns:a16="http://schemas.microsoft.com/office/drawing/2014/main" id="{6F339A00-C39D-7C43-A51D-7EE1B3CC93E3}"/>
              </a:ext>
            </a:extLst>
          </p:cNvPr>
          <p:cNvSpPr>
            <a:spLocks noGrp="1"/>
          </p:cNvSpPr>
          <p:nvPr>
            <p:ph type="body" idx="1"/>
          </p:nvPr>
        </p:nvSpPr>
        <p:spPr>
          <a:xfrm>
            <a:off x="6090574" y="2069432"/>
            <a:ext cx="4977578" cy="3991539"/>
          </a:xfrm>
        </p:spPr>
        <p:txBody>
          <a:bodyPr vert="horz" lIns="91440" tIns="45720" rIns="91440" bIns="45720" rtlCol="0" anchor="ctr">
            <a:normAutofit/>
          </a:bodyPr>
          <a:lstStyle/>
          <a:p>
            <a:pPr marL="0" indent="0">
              <a:buNone/>
            </a:pPr>
            <a:r>
              <a:rPr lang="en-US" sz="2400" dirty="0">
                <a:solidFill>
                  <a:srgbClr val="000000"/>
                </a:solidFill>
              </a:rPr>
              <a:t>This chocolate cake is a French </a:t>
            </a:r>
            <a:r>
              <a:rPr lang="en-US" sz="2400" dirty="0" err="1">
                <a:solidFill>
                  <a:srgbClr val="000000"/>
                </a:solidFill>
              </a:rPr>
              <a:t>Bûche</a:t>
            </a:r>
            <a:r>
              <a:rPr lang="en-US" sz="2400" dirty="0">
                <a:solidFill>
                  <a:srgbClr val="000000"/>
                </a:solidFill>
              </a:rPr>
              <a:t> de Noel. In English we would call it a Yule Log. The mushrooms are made from meringue. </a:t>
            </a:r>
          </a:p>
          <a:p>
            <a:pPr marL="0" indent="0">
              <a:buNone/>
            </a:pPr>
            <a:endParaRPr lang="en-US" sz="2400" dirty="0">
              <a:solidFill>
                <a:srgbClr val="000000"/>
              </a:solidFill>
            </a:endParaRPr>
          </a:p>
        </p:txBody>
      </p:sp>
      <p:sp>
        <p:nvSpPr>
          <p:cNvPr id="11" name="TextBox 10">
            <a:extLst>
              <a:ext uri="{FF2B5EF4-FFF2-40B4-BE49-F238E27FC236}">
                <a16:creationId xmlns:a16="http://schemas.microsoft.com/office/drawing/2014/main" id="{AC6250D4-D099-A24F-89C6-D7FCE1EEF733}"/>
              </a:ext>
            </a:extLst>
          </p:cNvPr>
          <p:cNvSpPr txBox="1"/>
          <p:nvPr/>
        </p:nvSpPr>
        <p:spPr>
          <a:xfrm>
            <a:off x="224589" y="6381940"/>
            <a:ext cx="6096001"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291915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B131AF8B-907E-7341-8492-67562931CC2D}"/>
              </a:ext>
            </a:extLst>
          </p:cNvPr>
          <p:cNvPicPr/>
          <p:nvPr/>
        </p:nvPicPr>
        <p:blipFill>
          <a:blip r:embed="rId2" cstate="screen">
            <a:extLst>
              <a:ext uri="{28A0092B-C50C-407E-A947-70E740481C1C}">
                <a14:useLocalDpi xmlns:a14="http://schemas.microsoft.com/office/drawing/2010/main"/>
              </a:ext>
            </a:extLst>
          </a:blip>
          <a:stretch>
            <a:fillRect/>
          </a:stretch>
        </p:blipFill>
        <p:spPr>
          <a:xfrm>
            <a:off x="835008" y="441831"/>
            <a:ext cx="1443355" cy="561340"/>
          </a:xfrm>
          <a:prstGeom prst="rect">
            <a:avLst/>
          </a:prstGeom>
        </p:spPr>
      </p:pic>
      <p:sp>
        <p:nvSpPr>
          <p:cNvPr id="9" name="TextBox 8">
            <a:extLst>
              <a:ext uri="{FF2B5EF4-FFF2-40B4-BE49-F238E27FC236}">
                <a16:creationId xmlns:a16="http://schemas.microsoft.com/office/drawing/2014/main" id="{8D6DCB0F-4A38-BC4F-B827-9BE97A5E96F1}"/>
              </a:ext>
            </a:extLst>
          </p:cNvPr>
          <p:cNvSpPr txBox="1"/>
          <p:nvPr/>
        </p:nvSpPr>
        <p:spPr>
          <a:xfrm>
            <a:off x="1891904" y="1289953"/>
            <a:ext cx="8608642" cy="4278094"/>
          </a:xfrm>
          <a:prstGeom prst="rect">
            <a:avLst/>
          </a:prstGeom>
          <a:noFill/>
        </p:spPr>
        <p:txBody>
          <a:bodyPr wrap="square" rtlCol="0">
            <a:spAutoFit/>
          </a:bodyPr>
          <a:lstStyle/>
          <a:p>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ea typeface="Times New Roman" panose="02020603050405020304" pitchFamily="18" charset="0"/>
              </a:rPr>
              <a:t>You can download this and other booklets from the Rotary Club of Canterbury website (</a:t>
            </a:r>
            <a:r>
              <a:rPr lang="en-US" sz="1600" u="sng" dirty="0">
                <a:solidFill>
                  <a:srgbClr val="0000FF"/>
                </a:solidFill>
                <a:ea typeface="Times New Roman" panose="02020603050405020304" pitchFamily="18" charset="0"/>
                <a:hlinkClick r:id="rId3"/>
              </a:rPr>
              <a:t>www.canterburyrotary.org</a:t>
            </a:r>
            <a:r>
              <a:rPr lang="en-US" sz="1600" dirty="0">
                <a:ea typeface="Times New Roman" panose="02020603050405020304" pitchFamily="18" charset="0"/>
              </a:rPr>
              <a:t>).</a:t>
            </a:r>
            <a:endParaRPr lang="en-AU" sz="1600" dirty="0">
              <a:ea typeface="Arial Unicode MS"/>
            </a:endParaRPr>
          </a:p>
          <a:p>
            <a:r>
              <a:rPr lang="en-US" sz="1600" dirty="0">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4"/>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r>
              <a:rPr lang="en-US" sz="1600" dirty="0">
                <a:solidFill>
                  <a:srgbClr val="000000"/>
                </a:solidFill>
                <a:ea typeface="Times New Roman" panose="02020603050405020304" pitchFamily="18" charset="0"/>
              </a:rPr>
              <a:t> </a:t>
            </a:r>
            <a:endParaRPr lang="en-AU" sz="1600" dirty="0">
              <a:ea typeface="Arial Unicode MS"/>
            </a:endParaRPr>
          </a:p>
          <a:p>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
        <p:nvSpPr>
          <p:cNvPr id="11" name="TextBox 10">
            <a:extLst>
              <a:ext uri="{FF2B5EF4-FFF2-40B4-BE49-F238E27FC236}">
                <a16:creationId xmlns:a16="http://schemas.microsoft.com/office/drawing/2014/main" id="{6225E529-FBD0-314D-9A24-3ED0C932DC34}"/>
              </a:ext>
            </a:extLst>
          </p:cNvPr>
          <p:cNvSpPr txBox="1"/>
          <p:nvPr/>
        </p:nvSpPr>
        <p:spPr>
          <a:xfrm>
            <a:off x="336883" y="6245498"/>
            <a:ext cx="6481012"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97546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603A84-F397-BC4C-8EAC-0A52FA4AB3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637" r="-1" b="3484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a:extLst>
              <a:ext uri="{FF2B5EF4-FFF2-40B4-BE49-F238E27FC236}">
                <a16:creationId xmlns:a16="http://schemas.microsoft.com/office/drawing/2014/main" id="{84C0540E-03B6-3848-ABC4-24FEE25B63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263" r="-2" b="1226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1" name="Freeform: Shape 2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3C465F6-07E7-A64F-94CD-3B8B8E9A6F34}"/>
              </a:ext>
            </a:extLst>
          </p:cNvPr>
          <p:cNvSpPr>
            <a:spLocks noGrp="1"/>
          </p:cNvSpPr>
          <p:nvPr>
            <p:ph type="title"/>
          </p:nvPr>
        </p:nvSpPr>
        <p:spPr>
          <a:xfrm>
            <a:off x="448056" y="859536"/>
            <a:ext cx="4832802" cy="1243584"/>
          </a:xfrm>
        </p:spPr>
        <p:txBody>
          <a:bodyPr vert="horz" lIns="91440" tIns="45720" rIns="91440" bIns="45720" rtlCol="0" anchor="ctr">
            <a:normAutofit/>
          </a:bodyPr>
          <a:lstStyle/>
          <a:p>
            <a:pPr marR="0"/>
            <a:r>
              <a:rPr lang="en-US" sz="3400" b="0" i="0" u="none" strike="noStrike" kern="1200" baseline="0">
                <a:solidFill>
                  <a:schemeClr val="tx1"/>
                </a:solidFill>
                <a:latin typeface="+mj-lt"/>
                <a:ea typeface="+mj-ea"/>
                <a:cs typeface="+mj-cs"/>
              </a:rPr>
              <a:t>Italy</a:t>
            </a:r>
          </a:p>
        </p:txBody>
      </p:sp>
      <p:sp>
        <p:nvSpPr>
          <p:cNvPr id="25" name="Rectangle 2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2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767A907E-24BF-A146-9B85-081E36357F23}"/>
              </a:ext>
            </a:extLst>
          </p:cNvPr>
          <p:cNvSpPr>
            <a:spLocks noGrp="1"/>
          </p:cNvSpPr>
          <p:nvPr>
            <p:ph type="body" idx="1"/>
          </p:nvPr>
        </p:nvSpPr>
        <p:spPr>
          <a:xfrm>
            <a:off x="448056" y="2103121"/>
            <a:ext cx="4832803" cy="4073842"/>
          </a:xfrm>
        </p:spPr>
        <p:txBody>
          <a:bodyPr vert="horz" lIns="91440" tIns="45720" rIns="91440" bIns="45720" rtlCol="0">
            <a:normAutofit/>
          </a:bodyPr>
          <a:lstStyle/>
          <a:p>
            <a:pPr marL="0" indent="0">
              <a:buNone/>
            </a:pPr>
            <a:r>
              <a:rPr lang="en-US" sz="2400" dirty="0"/>
              <a:t>My daughter-in-law is Italian. </a:t>
            </a:r>
          </a:p>
          <a:p>
            <a:pPr marL="0" indent="0">
              <a:buNone/>
            </a:pPr>
            <a:r>
              <a:rPr lang="en-US" sz="2400" dirty="0"/>
              <a:t>For their Christmas dinner, they have an anti-</a:t>
            </a:r>
            <a:r>
              <a:rPr lang="en-US" sz="2400" dirty="0" err="1"/>
              <a:t>pasti</a:t>
            </a:r>
            <a:r>
              <a:rPr lang="en-US" sz="2400" dirty="0"/>
              <a:t> platter, then filled pasta like ravioli for an entrée, roast meat and vegetables then a dessert like Tiramisu. </a:t>
            </a:r>
          </a:p>
          <a:p>
            <a:pPr marL="0" indent="0">
              <a:buNone/>
            </a:pPr>
            <a:r>
              <a:rPr lang="en-US" sz="2400" dirty="0"/>
              <a:t>The meal lasts for hours. </a:t>
            </a:r>
          </a:p>
          <a:p>
            <a:pPr marL="0" indent="0">
              <a:buNone/>
            </a:pPr>
            <a:r>
              <a:rPr lang="en-US" sz="2400" dirty="0"/>
              <a:t>The traditional cake is </a:t>
            </a:r>
            <a:r>
              <a:rPr lang="en-US" sz="2400" dirty="0" err="1"/>
              <a:t>Pannetone</a:t>
            </a:r>
            <a:r>
              <a:rPr lang="en-US" sz="2400" dirty="0"/>
              <a:t> which is dipped in coffee.</a:t>
            </a:r>
          </a:p>
          <a:p>
            <a:pPr marL="0" indent="0">
              <a:buNone/>
            </a:pPr>
            <a:endParaRPr lang="en-US" sz="2400" dirty="0"/>
          </a:p>
        </p:txBody>
      </p:sp>
      <p:sp>
        <p:nvSpPr>
          <p:cNvPr id="9" name="TextBox 8">
            <a:extLst>
              <a:ext uri="{FF2B5EF4-FFF2-40B4-BE49-F238E27FC236}">
                <a16:creationId xmlns:a16="http://schemas.microsoft.com/office/drawing/2014/main" id="{9F3A9FC6-BF83-604E-9A63-0D22CC580697}"/>
              </a:ext>
            </a:extLst>
          </p:cNvPr>
          <p:cNvSpPr txBox="1"/>
          <p:nvPr/>
        </p:nvSpPr>
        <p:spPr>
          <a:xfrm>
            <a:off x="128016" y="6408103"/>
            <a:ext cx="6400781" cy="369332"/>
          </a:xfrm>
          <a:prstGeom prst="rect">
            <a:avLst/>
          </a:prstGeom>
          <a:noFill/>
        </p:spPr>
        <p:txBody>
          <a:bodyPr wrap="square" rtlCol="0">
            <a:spAutoFit/>
          </a:bodyPr>
          <a:lstStyle/>
          <a:p>
            <a:pPr>
              <a:spcAft>
                <a:spcPts val="600"/>
              </a:spcAft>
            </a:pPr>
            <a:r>
              <a:rPr lang="en-US" dirty="0">
                <a:solidFill>
                  <a:schemeClr val="bg1">
                    <a:lumMod val="65000"/>
                  </a:schemeClr>
                </a:solidFill>
              </a:rPr>
              <a:t>The Rotary Club of Canterbury Let’s Stay Connected Project</a:t>
            </a:r>
            <a:endParaRPr lang="en-US">
              <a:solidFill>
                <a:schemeClr val="bg1">
                  <a:lumMod val="65000"/>
                </a:schemeClr>
              </a:solidFill>
            </a:endParaRPr>
          </a:p>
        </p:txBody>
      </p:sp>
    </p:spTree>
    <p:extLst>
      <p:ext uri="{BB962C8B-B14F-4D97-AF65-F5344CB8AC3E}">
        <p14:creationId xmlns:p14="http://schemas.microsoft.com/office/powerpoint/2010/main" val="18484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2DA2EE-74C1-9B48-97BE-59E0E828BEE1}"/>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100">
                <a:solidFill>
                  <a:srgbClr val="000000"/>
                </a:solidFill>
              </a:rPr>
              <a:t>The Christmas tree and decorations</a:t>
            </a:r>
            <a:br>
              <a:rPr lang="en-US" sz="3100">
                <a:solidFill>
                  <a:srgbClr val="000000"/>
                </a:solidFill>
              </a:rPr>
            </a:br>
            <a:endParaRPr lang="en-US" sz="3100" b="0" i="0" u="none" strike="noStrike" baseline="0">
              <a:solidFill>
                <a:srgbClr val="000000"/>
              </a:solidFill>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00D9FC26-FC60-044B-B1F9-004CC9BE6408}"/>
              </a:ext>
            </a:extLst>
          </p:cNvPr>
          <p:cNvPicPr/>
          <p:nvPr/>
        </p:nvPicPr>
        <p:blipFill rotWithShape="1">
          <a:blip r:embed="rId4" cstate="screen">
            <a:alphaModFix/>
            <a:extLst>
              <a:ext uri="{28A0092B-C50C-407E-A947-70E740481C1C}">
                <a14:useLocalDpi xmlns:a14="http://schemas.microsoft.com/office/drawing/2010/main"/>
              </a:ext>
            </a:extLst>
          </a:blip>
          <a:srcRect/>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rgbClr val="FFFFFF">
              <a:shade val="85000"/>
            </a:srgbClr>
          </a:solidFill>
          <a:effectLst>
            <a:softEdge rad="0"/>
          </a:effectLst>
          <a:scene3d>
            <a:camera prst="orthographicFront"/>
            <a:lightRig rig="twoPt" dir="t">
              <a:rot lat="0" lon="0" rev="7800000"/>
            </a:lightRig>
          </a:scene3d>
          <a:sp3d contourW="6350">
            <a:bevelT w="50800" h="16510"/>
            <a:contourClr>
              <a:srgbClr val="C0C0C0"/>
            </a:contourClr>
          </a:sp3d>
        </p:spPr>
      </p:pic>
      <p:sp>
        <p:nvSpPr>
          <p:cNvPr id="3" name="Text Placeholder 2">
            <a:extLst>
              <a:ext uri="{FF2B5EF4-FFF2-40B4-BE49-F238E27FC236}">
                <a16:creationId xmlns:a16="http://schemas.microsoft.com/office/drawing/2014/main" id="{300D2950-71F9-AE49-A279-890BC78AE834}"/>
              </a:ext>
            </a:extLst>
          </p:cNvPr>
          <p:cNvSpPr>
            <a:spLocks noGrp="1"/>
          </p:cNvSpPr>
          <p:nvPr>
            <p:ph type="body" idx="1"/>
          </p:nvPr>
        </p:nvSpPr>
        <p:spPr>
          <a:xfrm>
            <a:off x="6090574" y="1844842"/>
            <a:ext cx="4977578" cy="4216129"/>
          </a:xfrm>
        </p:spPr>
        <p:txBody>
          <a:bodyPr vert="horz" lIns="91440" tIns="45720" rIns="91440" bIns="45720" rtlCol="0" anchor="ctr">
            <a:normAutofit/>
          </a:bodyPr>
          <a:lstStyle/>
          <a:p>
            <a:pPr marL="0" indent="0">
              <a:buNone/>
            </a:pPr>
            <a:r>
              <a:rPr lang="en-US" sz="2400" dirty="0">
                <a:solidFill>
                  <a:srgbClr val="000000"/>
                </a:solidFill>
              </a:rPr>
              <a:t>I love decorating the tree. My decorations are from my childhood, from my children’s childhood and one special one for each of my grandchildren. Mostly my ornaments are red and green. I like tradition! </a:t>
            </a:r>
          </a:p>
          <a:p>
            <a:pPr marL="0" indent="0">
              <a:buNone/>
            </a:pPr>
            <a:endParaRPr lang="en-US" sz="2400" dirty="0">
              <a:solidFill>
                <a:srgbClr val="000000"/>
              </a:solidFill>
            </a:endParaRPr>
          </a:p>
          <a:p>
            <a:pPr marL="0" indent="0">
              <a:buNone/>
            </a:pPr>
            <a:r>
              <a:rPr lang="en-AU" sz="2400" dirty="0"/>
              <a:t>The evergreen tree has been used to celebrate winter festivals since before Christian times.</a:t>
            </a:r>
            <a:endParaRPr lang="en-US" sz="2000" dirty="0">
              <a:solidFill>
                <a:srgbClr val="000000"/>
              </a:solidFill>
            </a:endParaRPr>
          </a:p>
          <a:p>
            <a:pPr marL="0"/>
            <a:endParaRPr lang="en-US" sz="2400" dirty="0">
              <a:solidFill>
                <a:srgbClr val="000000"/>
              </a:solidFill>
            </a:endParaRPr>
          </a:p>
        </p:txBody>
      </p:sp>
      <p:sp>
        <p:nvSpPr>
          <p:cNvPr id="13" name="TextBox 12">
            <a:extLst>
              <a:ext uri="{FF2B5EF4-FFF2-40B4-BE49-F238E27FC236}">
                <a16:creationId xmlns:a16="http://schemas.microsoft.com/office/drawing/2014/main" id="{20301163-5F2F-3C42-B25E-8C26237D2C91}"/>
              </a:ext>
            </a:extLst>
          </p:cNvPr>
          <p:cNvSpPr txBox="1"/>
          <p:nvPr/>
        </p:nvSpPr>
        <p:spPr>
          <a:xfrm>
            <a:off x="272715" y="6438003"/>
            <a:ext cx="6031833"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54613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00C2D7-F0E3-AC4C-8492-8807BD9A6894}"/>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1909" y="10"/>
            <a:ext cx="6324601"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9C33EF-8D85-FA45-B8FF-BBB07B0BC265}"/>
              </a:ext>
            </a:extLst>
          </p:cNvPr>
          <p:cNvSpPr>
            <a:spLocks noGrp="1"/>
          </p:cNvSpPr>
          <p:nvPr>
            <p:ph type="title"/>
          </p:nvPr>
        </p:nvSpPr>
        <p:spPr>
          <a:xfrm>
            <a:off x="6751320" y="4560914"/>
            <a:ext cx="4869179" cy="1325563"/>
          </a:xfrm>
        </p:spPr>
        <p:txBody>
          <a:bodyPr vert="horz" lIns="91440" tIns="45720" rIns="91440" bIns="45720" rtlCol="0" anchor="ctr">
            <a:normAutofit/>
          </a:bodyPr>
          <a:lstStyle/>
          <a:p>
            <a:pPr marR="0"/>
            <a:r>
              <a:rPr lang="en-US">
                <a:solidFill>
                  <a:srgbClr val="000000"/>
                </a:solidFill>
              </a:rPr>
              <a:t>My special decorations</a:t>
            </a:r>
            <a:endParaRPr lang="en-US" b="0" i="0" u="none" strike="noStrike" baseline="0">
              <a:solidFill>
                <a:srgbClr val="000000"/>
              </a:solidFill>
            </a:endParaRPr>
          </a:p>
        </p:txBody>
      </p:sp>
      <p:sp>
        <p:nvSpPr>
          <p:cNvPr id="4" name="Text Placeholder 3">
            <a:extLst>
              <a:ext uri="{FF2B5EF4-FFF2-40B4-BE49-F238E27FC236}">
                <a16:creationId xmlns:a16="http://schemas.microsoft.com/office/drawing/2014/main" id="{458BD769-B0C0-A240-A4AC-1AD063B91490}"/>
              </a:ext>
            </a:extLst>
          </p:cNvPr>
          <p:cNvSpPr txBox="1">
            <a:spLocks noGrp="1"/>
          </p:cNvSpPr>
          <p:nvPr>
            <p:ph type="body" idx="1"/>
          </p:nvPr>
        </p:nvSpPr>
        <p:spPr>
          <a:xfrm>
            <a:off x="6751321" y="971523"/>
            <a:ext cx="4869179" cy="3458588"/>
          </a:xfrm>
          <a:prstGeom prst="rect">
            <a:avLst/>
          </a:prstGeom>
        </p:spPr>
        <p:txBody>
          <a:bodyPr vert="horz" lIns="91440" tIns="45720" rIns="91440" bIns="45720" rtlCol="0" anchor="b">
            <a:normAutofit/>
          </a:bodyPr>
          <a:lstStyle/>
          <a:p>
            <a:pPr marL="0" indent="0">
              <a:buNone/>
            </a:pPr>
            <a:r>
              <a:rPr lang="en-US" sz="2400" dirty="0">
                <a:solidFill>
                  <a:srgbClr val="000000"/>
                </a:solidFill>
              </a:rPr>
              <a:t>The snowdome, the stockings, the pine-cone Christmas tree, the bells, the raffia angel and the wooden ornaments are from my children’s childhood. The tiny wooden angels on the right and the plain bells are from my own childhood. I treasure them.</a:t>
            </a:r>
          </a:p>
          <a:p>
            <a:pPr marL="0"/>
            <a:endParaRPr lang="en-US" sz="2400" dirty="0">
              <a:solidFill>
                <a:srgbClr val="000000"/>
              </a:solidFill>
            </a:endParaRPr>
          </a:p>
        </p:txBody>
      </p:sp>
      <p:sp>
        <p:nvSpPr>
          <p:cNvPr id="9" name="TextBox 8">
            <a:extLst>
              <a:ext uri="{FF2B5EF4-FFF2-40B4-BE49-F238E27FC236}">
                <a16:creationId xmlns:a16="http://schemas.microsoft.com/office/drawing/2014/main" id="{77D60A1A-3AE9-C54E-BC6B-65402F0D1BE5}"/>
              </a:ext>
            </a:extLst>
          </p:cNvPr>
          <p:cNvSpPr txBox="1"/>
          <p:nvPr/>
        </p:nvSpPr>
        <p:spPr>
          <a:xfrm>
            <a:off x="0" y="6425045"/>
            <a:ext cx="5759117"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92908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CE6CF-5986-F14B-A953-8B69925179BF}"/>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marR="0"/>
            <a:r>
              <a:rPr lang="en-AU" sz="4000" dirty="0"/>
              <a:t>Candles and bells</a:t>
            </a:r>
            <a:endParaRPr lang="en-US" sz="3700" b="0" i="0" u="none" strike="noStrike" baseline="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D657A00-1E4F-784E-8261-70F29761D3A0}"/>
              </a:ext>
            </a:extLst>
          </p:cNvPr>
          <p:cNvSpPr>
            <a:spLocks noGrp="1"/>
          </p:cNvSpPr>
          <p:nvPr>
            <p:ph type="body" idx="1"/>
          </p:nvPr>
        </p:nvSpPr>
        <p:spPr>
          <a:xfrm>
            <a:off x="590719" y="1756945"/>
            <a:ext cx="4559425" cy="4553146"/>
          </a:xfrm>
        </p:spPr>
        <p:txBody>
          <a:bodyPr vert="horz" lIns="91440" tIns="45720" rIns="91440" bIns="45720" rtlCol="0" anchor="ctr">
            <a:normAutofit/>
          </a:bodyPr>
          <a:lstStyle/>
          <a:p>
            <a:pPr marL="0" indent="0">
              <a:buNone/>
            </a:pPr>
            <a:r>
              <a:rPr lang="en-US" sz="2400" dirty="0"/>
              <a:t>I like to have lots of candles and white and dark red Christmas lilies in the house over Christmas.</a:t>
            </a:r>
          </a:p>
          <a:p>
            <a:pPr marL="0" indent="0">
              <a:buNone/>
            </a:pPr>
            <a:r>
              <a:rPr lang="en-US" sz="2400" dirty="0"/>
              <a:t>Candles and bells have long been associated with Christmas. Candles originally lit churches and Christmas trees. An Austrian friend always lights candles on their tree before their traditional Christmas Eve dinner.</a:t>
            </a:r>
          </a:p>
          <a:p>
            <a:pPr marL="0"/>
            <a:endParaRPr lang="en-US" sz="2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620F86-19E7-194B-816C-C8E0D31C1EDB}"/>
              </a:ext>
            </a:extLst>
          </p:cNvPr>
          <p:cNvPicPr/>
          <p:nvPr/>
        </p:nvPicPr>
        <p:blipFill rotWithShape="1">
          <a:blip r:embed="rId3" cstate="screen">
            <a:extLst>
              <a:ext uri="{28A0092B-C50C-407E-A947-70E740481C1C}">
                <a14:useLocalDpi xmlns:a14="http://schemas.microsoft.com/office/drawing/2010/main"/>
              </a:ext>
            </a:extLst>
          </a:blip>
          <a:srcRect/>
          <a:stretch/>
        </p:blipFill>
        <p:spPr>
          <a:xfrm rot="5400000">
            <a:off x="6060845" y="716295"/>
            <a:ext cx="5259296" cy="5425410"/>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4">
            <a:extLst>
              <a:ext uri="{FF2B5EF4-FFF2-40B4-BE49-F238E27FC236}">
                <a16:creationId xmlns:a16="http://schemas.microsoft.com/office/drawing/2014/main" id="{97D391CC-C320-334F-BF35-AC8B1A3908BF}"/>
              </a:ext>
            </a:extLst>
          </p:cNvPr>
          <p:cNvSpPr txBox="1"/>
          <p:nvPr/>
        </p:nvSpPr>
        <p:spPr>
          <a:xfrm>
            <a:off x="106376" y="6388139"/>
            <a:ext cx="5871412"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24614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7BD93-4845-1E4E-9F32-D6B98006DC67}"/>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100">
                <a:solidFill>
                  <a:srgbClr val="000000"/>
                </a:solidFill>
              </a:rPr>
              <a:t>Santa, Father Christmas or Saint Nick</a:t>
            </a:r>
            <a:br>
              <a:rPr lang="en-US" sz="3100">
                <a:solidFill>
                  <a:srgbClr val="000000"/>
                </a:solidFill>
              </a:rPr>
            </a:br>
            <a:endParaRPr lang="en-US" sz="3100" b="0" i="0" u="none" strike="noStrike" baseline="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43ABDE9-0096-6446-920B-CB9DAF1A12BB}"/>
              </a:ext>
            </a:extLst>
          </p:cNvPr>
          <p:cNvPicPr/>
          <p:nvPr/>
        </p:nvPicPr>
        <p:blipFill rotWithShape="1">
          <a:blip r:embed="rId4" cstate="screen">
            <a:alphaModFix/>
            <a:extLst>
              <a:ext uri="{28A0092B-C50C-407E-A947-70E740481C1C}">
                <a14:useLocalDpi xmlns:a14="http://schemas.microsoft.com/office/drawing/2010/main"/>
              </a:ext>
            </a:extLst>
          </a:blip>
          <a:srcRect/>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rgbClr val="FFFFFF">
              <a:shade val="85000"/>
            </a:srgbClr>
          </a:solidFill>
          <a:effectLst>
            <a:softEdge rad="0"/>
          </a:effectLst>
          <a:scene3d>
            <a:camera prst="orthographicFront"/>
            <a:lightRig rig="twoPt" dir="t">
              <a:rot lat="0" lon="0" rev="7800000"/>
            </a:lightRig>
          </a:scene3d>
          <a:sp3d contourW="6350">
            <a:bevelT w="50800" h="16510"/>
            <a:contourClr>
              <a:srgbClr val="C0C0C0"/>
            </a:contourClr>
          </a:sp3d>
        </p:spPr>
      </p:pic>
      <p:sp>
        <p:nvSpPr>
          <p:cNvPr id="3" name="Text Placeholder 2">
            <a:extLst>
              <a:ext uri="{FF2B5EF4-FFF2-40B4-BE49-F238E27FC236}">
                <a16:creationId xmlns:a16="http://schemas.microsoft.com/office/drawing/2014/main" id="{2EC7F79A-6A29-2649-8643-D4C1E06A439F}"/>
              </a:ext>
            </a:extLst>
          </p:cNvPr>
          <p:cNvSpPr>
            <a:spLocks noGrp="1"/>
          </p:cNvSpPr>
          <p:nvPr>
            <p:ph type="body" idx="1"/>
          </p:nvPr>
        </p:nvSpPr>
        <p:spPr>
          <a:xfrm>
            <a:off x="6090574" y="2005264"/>
            <a:ext cx="4977578" cy="4055708"/>
          </a:xfrm>
        </p:spPr>
        <p:txBody>
          <a:bodyPr vert="horz" lIns="91440" tIns="45720" rIns="91440" bIns="45720" rtlCol="0" anchor="ctr">
            <a:normAutofit/>
          </a:bodyPr>
          <a:lstStyle/>
          <a:p>
            <a:pPr marL="0" indent="0">
              <a:buNone/>
            </a:pPr>
            <a:r>
              <a:rPr lang="en-US" sz="3200" dirty="0">
                <a:solidFill>
                  <a:srgbClr val="000000"/>
                </a:solidFill>
              </a:rPr>
              <a:t>Turkey </a:t>
            </a:r>
          </a:p>
          <a:p>
            <a:pPr marL="0" indent="0">
              <a:buNone/>
            </a:pPr>
            <a:endParaRPr lang="en-US" sz="2400" dirty="0">
              <a:solidFill>
                <a:srgbClr val="000000"/>
              </a:solidFill>
            </a:endParaRPr>
          </a:p>
          <a:p>
            <a:pPr marL="0" indent="0">
              <a:buNone/>
            </a:pPr>
            <a:r>
              <a:rPr lang="en-US" sz="2400" dirty="0">
                <a:solidFill>
                  <a:srgbClr val="000000"/>
                </a:solidFill>
              </a:rPr>
              <a:t>In the 4</a:t>
            </a:r>
            <a:r>
              <a:rPr lang="en-US" sz="2400" baseline="30000" dirty="0">
                <a:solidFill>
                  <a:srgbClr val="000000"/>
                </a:solidFill>
              </a:rPr>
              <a:t>th</a:t>
            </a:r>
            <a:r>
              <a:rPr lang="en-US" sz="2400" dirty="0">
                <a:solidFill>
                  <a:srgbClr val="000000"/>
                </a:solidFill>
              </a:rPr>
              <a:t> century, a rich man living in what is now Turkey, gave presents and money to the poor. He gave so much he was named Saint Nicholas. Saint Nicholas’ day is still celebrated on 6</a:t>
            </a:r>
            <a:r>
              <a:rPr lang="en-US" sz="2400" baseline="30000" dirty="0">
                <a:solidFill>
                  <a:srgbClr val="000000"/>
                </a:solidFill>
              </a:rPr>
              <a:t>th</a:t>
            </a:r>
            <a:r>
              <a:rPr lang="en-US" sz="2400" dirty="0">
                <a:solidFill>
                  <a:srgbClr val="000000"/>
                </a:solidFill>
              </a:rPr>
              <a:t> November by some countries, especially in Europe.</a:t>
            </a:r>
          </a:p>
        </p:txBody>
      </p:sp>
      <p:sp>
        <p:nvSpPr>
          <p:cNvPr id="4" name="TextBox 3">
            <a:extLst>
              <a:ext uri="{FF2B5EF4-FFF2-40B4-BE49-F238E27FC236}">
                <a16:creationId xmlns:a16="http://schemas.microsoft.com/office/drawing/2014/main" id="{FB128467-6705-174A-B0CC-9FFC297C0C25}"/>
              </a:ext>
            </a:extLst>
          </p:cNvPr>
          <p:cNvSpPr txBox="1"/>
          <p:nvPr/>
        </p:nvSpPr>
        <p:spPr>
          <a:xfrm>
            <a:off x="8117305" y="4828674"/>
            <a:ext cx="237566" cy="369332"/>
          </a:xfrm>
          <a:prstGeom prst="rect">
            <a:avLst/>
          </a:prstGeom>
          <a:noFill/>
        </p:spPr>
        <p:txBody>
          <a:bodyPr wrap="none" rtlCol="0">
            <a:spAutoFit/>
          </a:bodyPr>
          <a:lstStyle/>
          <a:p>
            <a:pPr>
              <a:spcAft>
                <a:spcPts val="600"/>
              </a:spcAft>
            </a:pPr>
            <a:r>
              <a:rPr lang="en-US" dirty="0"/>
              <a:t> </a:t>
            </a:r>
            <a:endParaRPr lang="en-US"/>
          </a:p>
        </p:txBody>
      </p:sp>
      <p:sp>
        <p:nvSpPr>
          <p:cNvPr id="11" name="TextBox 10">
            <a:extLst>
              <a:ext uri="{FF2B5EF4-FFF2-40B4-BE49-F238E27FC236}">
                <a16:creationId xmlns:a16="http://schemas.microsoft.com/office/drawing/2014/main" id="{48271DBB-EF07-DC49-87FB-FF6D1A5A4B56}"/>
              </a:ext>
            </a:extLst>
          </p:cNvPr>
          <p:cNvSpPr txBox="1"/>
          <p:nvPr/>
        </p:nvSpPr>
        <p:spPr>
          <a:xfrm>
            <a:off x="240631" y="6388308"/>
            <a:ext cx="6031833"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80291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B18C9F-8DCF-3243-9418-D723DAC437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1BEE905-7D24-9546-A228-3CB392CE172C}"/>
              </a:ext>
            </a:extLst>
          </p:cNvPr>
          <p:cNvSpPr>
            <a:spLocks noGrp="1"/>
          </p:cNvSpPr>
          <p:nvPr>
            <p:ph type="title"/>
          </p:nvPr>
        </p:nvSpPr>
        <p:spPr>
          <a:xfrm>
            <a:off x="719957" y="1125953"/>
            <a:ext cx="4204137" cy="1342754"/>
          </a:xfrm>
        </p:spPr>
        <p:txBody>
          <a:bodyPr vert="horz" lIns="91440" tIns="45720" rIns="91440" bIns="45720" rtlCol="0" anchor="ctr">
            <a:normAutofit/>
          </a:bodyPr>
          <a:lstStyle/>
          <a:p>
            <a:pPr marR="0" algn="ctr"/>
            <a:r>
              <a:rPr lang="en-US" sz="3600" b="0" i="0" u="none" strike="noStrike" baseline="0" dirty="0"/>
              <a:t>The Netherlands</a:t>
            </a:r>
          </a:p>
        </p:txBody>
      </p:sp>
      <p:cxnSp>
        <p:nvCxnSpPr>
          <p:cNvPr id="22"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B887DCD-2BE5-FF49-9562-224E8E64CF58}"/>
              </a:ext>
            </a:extLst>
          </p:cNvPr>
          <p:cNvSpPr>
            <a:spLocks noGrp="1"/>
          </p:cNvSpPr>
          <p:nvPr>
            <p:ph type="body" idx="1"/>
          </p:nvPr>
        </p:nvSpPr>
        <p:spPr>
          <a:xfrm>
            <a:off x="525514" y="2261937"/>
            <a:ext cx="5025054" cy="4337280"/>
          </a:xfrm>
        </p:spPr>
        <p:txBody>
          <a:bodyPr vert="horz" lIns="91440" tIns="45720" rIns="91440" bIns="45720" rtlCol="0" anchor="ctr">
            <a:normAutofit/>
          </a:bodyPr>
          <a:lstStyle/>
          <a:p>
            <a:pPr marL="0" indent="0">
              <a:buNone/>
            </a:pPr>
            <a:r>
              <a:rPr lang="en-US" sz="2400" dirty="0"/>
              <a:t>Netherlands, children put out their clogs or shoes to receive gifts and sweets from St. Nick on the evening of the 5</a:t>
            </a:r>
            <a:r>
              <a:rPr lang="en-US" sz="2400" baseline="30000" dirty="0"/>
              <a:t>th</a:t>
            </a:r>
            <a:r>
              <a:rPr lang="en-US" sz="2400" dirty="0"/>
              <a:t> November. </a:t>
            </a:r>
          </a:p>
          <a:p>
            <a:pPr marL="0" indent="0">
              <a:buNone/>
            </a:pPr>
            <a:r>
              <a:rPr lang="en-US" sz="2400" dirty="0"/>
              <a:t>They also believe in leaving carrots and hay for St. Nick’s horse </a:t>
            </a:r>
            <a:r>
              <a:rPr lang="en-US" sz="2400" dirty="0" err="1"/>
              <a:t>Sinterklaus</a:t>
            </a:r>
            <a:r>
              <a:rPr lang="en-US" sz="2400" dirty="0"/>
              <a:t>. </a:t>
            </a:r>
          </a:p>
          <a:p>
            <a:pPr marL="0" indent="0">
              <a:buNone/>
            </a:pPr>
            <a:r>
              <a:rPr lang="en-US" sz="2400" dirty="0"/>
              <a:t>Over time, </a:t>
            </a:r>
            <a:r>
              <a:rPr lang="en-US" sz="2400" dirty="0" err="1"/>
              <a:t>Sinterklaus</a:t>
            </a:r>
            <a:r>
              <a:rPr lang="en-US" sz="2400" dirty="0"/>
              <a:t> became Santa Klaus. Santa was the name adopted by USA as the many Dutch and German people migrated there.</a:t>
            </a:r>
          </a:p>
          <a:p>
            <a:pPr marL="0"/>
            <a:endParaRPr lang="en-US" sz="2400" dirty="0"/>
          </a:p>
        </p:txBody>
      </p:sp>
      <p:sp>
        <p:nvSpPr>
          <p:cNvPr id="14" name="TextBox 13">
            <a:extLst>
              <a:ext uri="{FF2B5EF4-FFF2-40B4-BE49-F238E27FC236}">
                <a16:creationId xmlns:a16="http://schemas.microsoft.com/office/drawing/2014/main" id="{EFE4C519-1496-9047-AE5C-BB96DF9614AC}"/>
              </a:ext>
            </a:extLst>
          </p:cNvPr>
          <p:cNvSpPr txBox="1"/>
          <p:nvPr/>
        </p:nvSpPr>
        <p:spPr>
          <a:xfrm>
            <a:off x="719957" y="6082277"/>
            <a:ext cx="3933305" cy="646331"/>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15468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BF24E-2111-FE4C-9EC2-F9226EB5D34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4E3F86A-86F2-8C4B-B10F-A045A7864445}"/>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marR="0"/>
            <a:r>
              <a:rPr lang="en-US" b="0" i="0" u="none" strike="noStrike" baseline="0">
                <a:solidFill>
                  <a:srgbClr val="000000"/>
                </a:solidFill>
              </a:rPr>
              <a:t>United Kingdom and France</a:t>
            </a:r>
          </a:p>
        </p:txBody>
      </p:sp>
      <p:sp>
        <p:nvSpPr>
          <p:cNvPr id="3" name="Text Placeholder 2">
            <a:extLst>
              <a:ext uri="{FF2B5EF4-FFF2-40B4-BE49-F238E27FC236}">
                <a16:creationId xmlns:a16="http://schemas.microsoft.com/office/drawing/2014/main" id="{0319976A-77C6-7142-B103-D88E39337665}"/>
              </a:ext>
            </a:extLst>
          </p:cNvPr>
          <p:cNvSpPr>
            <a:spLocks noGrp="1"/>
          </p:cNvSpPr>
          <p:nvPr>
            <p:ph type="body" idx="1"/>
          </p:nvPr>
        </p:nvSpPr>
        <p:spPr>
          <a:xfrm>
            <a:off x="804997" y="2272142"/>
            <a:ext cx="4706803" cy="4401373"/>
          </a:xfrm>
        </p:spPr>
        <p:txBody>
          <a:bodyPr vert="horz" lIns="91440" tIns="45720" rIns="91440" bIns="45720" rtlCol="0" anchor="ctr">
            <a:normAutofit/>
          </a:bodyPr>
          <a:lstStyle/>
          <a:p>
            <a:pPr marL="0" indent="0">
              <a:buNone/>
            </a:pPr>
            <a:r>
              <a:rPr lang="en-US" sz="2400" dirty="0">
                <a:solidFill>
                  <a:srgbClr val="000000"/>
                </a:solidFill>
              </a:rPr>
              <a:t>In the United Kingdom, in the Middle Ages, Old Man Christmas or Father Christmas was more popular. He brought the children gifts on Christmas Eve. Children left carrots for the reindeer and a drink and biscuits for Father Christmas.  In France, Father Christmas is called Pere Noel.</a:t>
            </a:r>
          </a:p>
          <a:p>
            <a:pPr marL="0"/>
            <a:endParaRPr lang="en-US" sz="2400" dirty="0">
              <a:solidFill>
                <a:srgbClr val="000000"/>
              </a:solidFill>
            </a:endParaRPr>
          </a:p>
        </p:txBody>
      </p:sp>
      <p:sp>
        <p:nvSpPr>
          <p:cNvPr id="7" name="TextBox 6">
            <a:extLst>
              <a:ext uri="{FF2B5EF4-FFF2-40B4-BE49-F238E27FC236}">
                <a16:creationId xmlns:a16="http://schemas.microsoft.com/office/drawing/2014/main" id="{2BA14E16-E5EC-9245-A5E7-3CA309D428B3}"/>
              </a:ext>
            </a:extLst>
          </p:cNvPr>
          <p:cNvSpPr txBox="1"/>
          <p:nvPr/>
        </p:nvSpPr>
        <p:spPr>
          <a:xfrm>
            <a:off x="336883" y="6245498"/>
            <a:ext cx="5887454"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172579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F9059-0F6E-DF45-A861-46754D0F74C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Christmas gifts</a:t>
            </a:r>
            <a:br>
              <a:rPr lang="en-US" sz="3700"/>
            </a:br>
            <a:endParaRPr lang="en-US" sz="3700" b="0" i="0" u="none" strike="noStrike" baseline="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04D3E9-7034-C542-AB37-39E0A1E33AD9}"/>
              </a:ext>
            </a:extLst>
          </p:cNvPr>
          <p:cNvSpPr>
            <a:spLocks noGrp="1"/>
          </p:cNvSpPr>
          <p:nvPr>
            <p:ph type="body" idx="1"/>
          </p:nvPr>
        </p:nvSpPr>
        <p:spPr>
          <a:xfrm>
            <a:off x="590719" y="1756945"/>
            <a:ext cx="4559425" cy="4553146"/>
          </a:xfrm>
        </p:spPr>
        <p:txBody>
          <a:bodyPr vert="horz" lIns="91440" tIns="45720" rIns="91440" bIns="45720" rtlCol="0" anchor="ctr">
            <a:normAutofit/>
          </a:bodyPr>
          <a:lstStyle/>
          <a:p>
            <a:pPr marL="0" indent="0">
              <a:buNone/>
            </a:pPr>
            <a:r>
              <a:rPr lang="en-US" sz="2400" dirty="0"/>
              <a:t>The origins of gift giving go back to the three wise men bringing gifts to the Christ child in the manger. Their gifts were gold, frankincense and myrrh. Frankincense is an incense. Myrrh is scented oil. Gifts were also given by richer people to poorer people on Boxing Day.</a:t>
            </a:r>
          </a:p>
          <a:p>
            <a:pPr marL="0"/>
            <a:endParaRPr lang="en-US" sz="2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29D254-ACC6-BA4F-B864-4FA5099AD824}"/>
              </a:ext>
            </a:extLst>
          </p:cNvPr>
          <p:cNvPicPr/>
          <p:nvPr/>
        </p:nvPicPr>
        <p:blipFill rotWithShape="1">
          <a:blip r:embed="rId3" cstate="screen">
            <a:extLst>
              <a:ext uri="{28A0092B-C50C-407E-A947-70E740481C1C}">
                <a14:useLocalDpi xmlns:a14="http://schemas.microsoft.com/office/drawing/2010/main"/>
              </a:ext>
            </a:extLst>
          </a:blip>
          <a:srcRect b="-1"/>
          <a:stretch/>
        </p:blipFill>
        <p:spPr>
          <a:xfrm>
            <a:off x="5977788" y="799352"/>
            <a:ext cx="5425410" cy="525929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7A361B01-29A4-C14E-8095-B982C3560539}"/>
              </a:ext>
            </a:extLst>
          </p:cNvPr>
          <p:cNvSpPr txBox="1"/>
          <p:nvPr/>
        </p:nvSpPr>
        <p:spPr>
          <a:xfrm>
            <a:off x="257268" y="6334684"/>
            <a:ext cx="6009365"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409254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9EDE20-5F64-C44D-B08E-76BC59BD72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3D56920-692C-4648-ACAE-6E9F9A9D13AA}"/>
              </a:ext>
            </a:extLst>
          </p:cNvPr>
          <p:cNvSpPr>
            <a:spLocks noGrp="1"/>
          </p:cNvSpPr>
          <p:nvPr>
            <p:ph type="title"/>
          </p:nvPr>
        </p:nvSpPr>
        <p:spPr>
          <a:xfrm>
            <a:off x="7543384" y="326798"/>
            <a:ext cx="4204137" cy="1342754"/>
          </a:xfrm>
        </p:spPr>
        <p:txBody>
          <a:bodyPr vert="horz" lIns="91440" tIns="45720" rIns="91440" bIns="45720" rtlCol="0" anchor="ctr">
            <a:normAutofit/>
          </a:bodyPr>
          <a:lstStyle/>
          <a:p>
            <a:pPr algn="ctr"/>
            <a:r>
              <a:rPr lang="en-US" sz="2800" dirty="0"/>
              <a:t>Christmas crackers or bon bons.</a:t>
            </a:r>
            <a:br>
              <a:rPr lang="en-US" sz="2800" dirty="0"/>
            </a:br>
            <a:endParaRPr lang="en-US" sz="2800" b="0" i="0" u="none" strike="noStrike" baseline="0"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3D678C4-D375-A846-A640-4BF3714CA697}"/>
              </a:ext>
            </a:extLst>
          </p:cNvPr>
          <p:cNvSpPr>
            <a:spLocks noGrp="1"/>
          </p:cNvSpPr>
          <p:nvPr>
            <p:ph type="body" idx="1"/>
          </p:nvPr>
        </p:nvSpPr>
        <p:spPr>
          <a:xfrm>
            <a:off x="712075" y="1669552"/>
            <a:ext cx="4593021" cy="5534526"/>
          </a:xfrm>
        </p:spPr>
        <p:txBody>
          <a:bodyPr vert="horz" lIns="91440" tIns="45720" rIns="91440" bIns="45720" rtlCol="0" anchor="ctr">
            <a:normAutofit/>
          </a:bodyPr>
          <a:lstStyle/>
          <a:p>
            <a:pPr marL="0" indent="0">
              <a:buNone/>
            </a:pPr>
            <a:r>
              <a:rPr lang="en-US" sz="2400" dirty="0"/>
              <a:t>Tradition tells how a London sweet maker, called Tom Smith, invented crackers in 1847. He created them to promote his sweets, or bon bons. </a:t>
            </a:r>
          </a:p>
          <a:p>
            <a:pPr marL="0" indent="0">
              <a:buNone/>
            </a:pPr>
            <a:r>
              <a:rPr lang="en-US" sz="2400" dirty="0"/>
              <a:t>Inspired by the crackling of his fire he inserted a snap. When two people pull the cracker, there is a mild bang. Inside the cracker is a paper crown, a corny joke and a small trinket. </a:t>
            </a:r>
          </a:p>
          <a:p>
            <a:pPr marL="0" indent="0">
              <a:buNone/>
            </a:pPr>
            <a:r>
              <a:rPr lang="en-US" sz="2400" dirty="0"/>
              <a:t>Originally, Tom Smith included sweets, nuts and a poem.</a:t>
            </a:r>
          </a:p>
          <a:p>
            <a:pPr marL="0" indent="0">
              <a:buNone/>
            </a:pPr>
            <a:endParaRPr lang="en-US" sz="2400" dirty="0"/>
          </a:p>
        </p:txBody>
      </p:sp>
      <p:sp>
        <p:nvSpPr>
          <p:cNvPr id="7" name="TextBox 6">
            <a:extLst>
              <a:ext uri="{FF2B5EF4-FFF2-40B4-BE49-F238E27FC236}">
                <a16:creationId xmlns:a16="http://schemas.microsoft.com/office/drawing/2014/main" id="{4CD9D9D4-04FA-B24C-9844-3650487E4948}"/>
              </a:ext>
            </a:extLst>
          </p:cNvPr>
          <p:cNvSpPr txBox="1"/>
          <p:nvPr/>
        </p:nvSpPr>
        <p:spPr>
          <a:xfrm>
            <a:off x="336883" y="6477041"/>
            <a:ext cx="6946233"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73407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18D463-608E-A84D-9F6C-08472BCE68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90CB4-6AA2-3748-9432-5DB06DD1FF2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Carols and songs</a:t>
            </a:r>
            <a:br>
              <a:rPr lang="en-US" sz="2800"/>
            </a:br>
            <a:endParaRPr lang="en-US" sz="2800" b="0" i="0" u="none" strike="noStrike" baseline="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02E8DFB-D2B6-A143-8758-3C440BDA51CC}"/>
              </a:ext>
            </a:extLst>
          </p:cNvPr>
          <p:cNvSpPr>
            <a:spLocks noGrp="1"/>
          </p:cNvSpPr>
          <p:nvPr>
            <p:ph type="body" idx="1"/>
          </p:nvPr>
        </p:nvSpPr>
        <p:spPr>
          <a:xfrm>
            <a:off x="371094" y="2443480"/>
            <a:ext cx="4393411" cy="3936501"/>
          </a:xfrm>
        </p:spPr>
        <p:txBody>
          <a:bodyPr vert="horz" lIns="91440" tIns="45720" rIns="91440" bIns="45720" rtlCol="0" anchor="t">
            <a:normAutofit lnSpcReduction="10000"/>
          </a:bodyPr>
          <a:lstStyle/>
          <a:p>
            <a:pPr marL="0" indent="0">
              <a:buNone/>
            </a:pPr>
            <a:r>
              <a:rPr lang="en-US" sz="2400" dirty="0"/>
              <a:t>On Christmas Eve we sometimes go to a midnight Carol service. Once we went to St. Paul’s in Melbourne. The carols sung by the choir were beautiful. Have you ever sung in a choir?</a:t>
            </a:r>
          </a:p>
          <a:p>
            <a:pPr marL="0" indent="0">
              <a:buNone/>
            </a:pPr>
            <a:r>
              <a:rPr lang="en-US" sz="2400" dirty="0"/>
              <a:t> </a:t>
            </a:r>
          </a:p>
          <a:p>
            <a:pPr marL="0" indent="0">
              <a:buNone/>
            </a:pPr>
            <a:r>
              <a:rPr lang="en-US" sz="2400" dirty="0"/>
              <a:t>My </a:t>
            </a:r>
            <a:r>
              <a:rPr lang="en-US" sz="2400" dirty="0" err="1"/>
              <a:t>favourite</a:t>
            </a:r>
            <a:r>
              <a:rPr lang="en-US" sz="2400" dirty="0"/>
              <a:t> carol is ‘Silent Night.’ That is the carol which plays on my wooden nativity music box on the front page.</a:t>
            </a:r>
          </a:p>
          <a:p>
            <a:pPr marL="0"/>
            <a:endParaRPr lang="en-US" sz="2400" dirty="0"/>
          </a:p>
        </p:txBody>
      </p:sp>
      <p:sp>
        <p:nvSpPr>
          <p:cNvPr id="10" name="TextBox 9">
            <a:extLst>
              <a:ext uri="{FF2B5EF4-FFF2-40B4-BE49-F238E27FC236}">
                <a16:creationId xmlns:a16="http://schemas.microsoft.com/office/drawing/2014/main" id="{0B88E202-22B9-4647-98E7-EA62241BBAD7}"/>
              </a:ext>
            </a:extLst>
          </p:cNvPr>
          <p:cNvSpPr txBox="1"/>
          <p:nvPr/>
        </p:nvSpPr>
        <p:spPr>
          <a:xfrm>
            <a:off x="281819" y="6085071"/>
            <a:ext cx="3933305" cy="646331"/>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0058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E9313644-831F-DA41-B74E-A29EC979DC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93" name="Rectangle 9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3389B5-77A1-7F4E-9618-D8185AB10246}"/>
              </a:ext>
            </a:extLst>
          </p:cNvPr>
          <p:cNvSpPr>
            <a:spLocks noGrp="1"/>
          </p:cNvSpPr>
          <p:nvPr>
            <p:ph type="title"/>
          </p:nvPr>
        </p:nvSpPr>
        <p:spPr>
          <a:xfrm>
            <a:off x="371094" y="547677"/>
            <a:ext cx="3438144" cy="1738323"/>
          </a:xfrm>
        </p:spPr>
        <p:txBody>
          <a:bodyPr vert="horz" lIns="91440" tIns="45720" rIns="91440" bIns="45720" rtlCol="0" anchor="b">
            <a:normAutofit/>
          </a:bodyPr>
          <a:lstStyle/>
          <a:p>
            <a:r>
              <a:rPr lang="en-US" sz="2400" dirty="0"/>
              <a:t>By Carolyn</a:t>
            </a:r>
            <a:br>
              <a:rPr lang="en-US" sz="2400" dirty="0"/>
            </a:br>
            <a:br>
              <a:rPr lang="en-US" sz="2400" dirty="0"/>
            </a:br>
            <a:r>
              <a:rPr lang="en-US" sz="2400" b="1" dirty="0"/>
              <a:t>I Love Christmas!</a:t>
            </a:r>
            <a:br>
              <a:rPr lang="en-US" sz="2400" dirty="0"/>
            </a:br>
            <a:endParaRPr lang="en-US" sz="2400" dirty="0"/>
          </a:p>
        </p:txBody>
      </p:sp>
      <p:sp>
        <p:nvSpPr>
          <p:cNvPr id="95" name="Rectangle 9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7" name="Rectangle 9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1BE96A1-6B0C-4943-9A25-76E887E566EC}"/>
              </a:ext>
            </a:extLst>
          </p:cNvPr>
          <p:cNvSpPr>
            <a:spLocks noGrp="1"/>
          </p:cNvSpPr>
          <p:nvPr>
            <p:ph type="body" idx="1"/>
          </p:nvPr>
        </p:nvSpPr>
        <p:spPr>
          <a:xfrm>
            <a:off x="371094" y="2469893"/>
            <a:ext cx="5988177" cy="5636256"/>
          </a:xfrm>
        </p:spPr>
        <p:txBody>
          <a:bodyPr vert="horz" lIns="91440" tIns="45720" rIns="91440" bIns="45720" rtlCol="0" anchor="t">
            <a:normAutofit/>
          </a:bodyPr>
          <a:lstStyle/>
          <a:p>
            <a:pPr marL="0" indent="0">
              <a:buNone/>
            </a:pPr>
            <a:r>
              <a:rPr lang="en-US" sz="2600" dirty="0"/>
              <a:t>I love the traditions.</a:t>
            </a:r>
          </a:p>
          <a:p>
            <a:pPr marL="0" indent="0">
              <a:buNone/>
            </a:pPr>
            <a:r>
              <a:rPr lang="en-US" sz="2600" dirty="0"/>
              <a:t>I love the family getting together to have a special lunch.</a:t>
            </a:r>
          </a:p>
          <a:p>
            <a:pPr marL="0" indent="0">
              <a:buNone/>
            </a:pPr>
            <a:r>
              <a:rPr lang="en-US" sz="2600" dirty="0"/>
              <a:t>I love the spirit of giving.</a:t>
            </a:r>
          </a:p>
          <a:p>
            <a:pPr marL="0" indent="0">
              <a:buNone/>
            </a:pPr>
            <a:r>
              <a:rPr lang="en-US" sz="2600" dirty="0"/>
              <a:t>I love the tree and the decorations.</a:t>
            </a:r>
          </a:p>
          <a:p>
            <a:pPr marL="0" indent="0">
              <a:buNone/>
            </a:pPr>
            <a:r>
              <a:rPr lang="en-US" sz="2600" dirty="0"/>
              <a:t>I love the carols and music.</a:t>
            </a:r>
          </a:p>
          <a:p>
            <a:pPr marL="0" indent="0">
              <a:buNone/>
            </a:pPr>
            <a:r>
              <a:rPr lang="en-US" sz="2600" dirty="0"/>
              <a:t>I love the food we only have at Christmas like the pudding.</a:t>
            </a:r>
          </a:p>
          <a:p>
            <a:pPr marL="0" indent="0">
              <a:buNone/>
            </a:pPr>
            <a:r>
              <a:rPr lang="en-US" sz="2600" dirty="0"/>
              <a:t>I love the happiness that Christmas brings.</a:t>
            </a:r>
          </a:p>
          <a:p>
            <a:pPr marL="0"/>
            <a:endParaRPr lang="en-US" sz="1600" dirty="0"/>
          </a:p>
        </p:txBody>
      </p:sp>
      <p:sp>
        <p:nvSpPr>
          <p:cNvPr id="92" name="TextBox 91">
            <a:extLst>
              <a:ext uri="{FF2B5EF4-FFF2-40B4-BE49-F238E27FC236}">
                <a16:creationId xmlns:a16="http://schemas.microsoft.com/office/drawing/2014/main" id="{2041CFD3-2650-E943-95E8-732AD868C0BC}"/>
              </a:ext>
            </a:extLst>
          </p:cNvPr>
          <p:cNvSpPr txBox="1"/>
          <p:nvPr/>
        </p:nvSpPr>
        <p:spPr>
          <a:xfrm>
            <a:off x="336883" y="6426303"/>
            <a:ext cx="6022388"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949174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1ACCA0-C0E4-9A45-A60D-8859965782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5C314F-0D28-1A45-B13E-75EA94C8F05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Merry Christmas</a:t>
            </a:r>
            <a:br>
              <a:rPr lang="en-US" sz="4800"/>
            </a:br>
            <a:endParaRPr lang="en-US" sz="4800" b="0" i="0" u="none" strike="noStrike" baseline="0"/>
          </a:p>
        </p:txBody>
      </p:sp>
      <p:sp>
        <p:nvSpPr>
          <p:cNvPr id="3" name="Text Placeholder 2">
            <a:extLst>
              <a:ext uri="{FF2B5EF4-FFF2-40B4-BE49-F238E27FC236}">
                <a16:creationId xmlns:a16="http://schemas.microsoft.com/office/drawing/2014/main" id="{B5F24B65-337C-0444-A024-19D249E2699C}"/>
              </a:ext>
            </a:extLst>
          </p:cNvPr>
          <p:cNvSpPr>
            <a:spLocks noGrp="1"/>
          </p:cNvSpPr>
          <p:nvPr>
            <p:ph type="body" idx="1"/>
          </p:nvPr>
        </p:nvSpPr>
        <p:spPr>
          <a:xfrm>
            <a:off x="477981" y="4872922"/>
            <a:ext cx="3933306" cy="1359395"/>
          </a:xfrm>
        </p:spPr>
        <p:txBody>
          <a:bodyPr vert="horz" lIns="91440" tIns="45720" rIns="91440" bIns="45720" rtlCol="0">
            <a:normAutofit/>
          </a:bodyPr>
          <a:lstStyle/>
          <a:p>
            <a:pPr marL="0" indent="0">
              <a:buNone/>
            </a:pPr>
            <a:r>
              <a:rPr lang="en-US" sz="2400" dirty="0"/>
              <a:t>Whatever your traditions are, I wish you a very happy Christmas.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27EAB7E-529B-5840-A8DE-5AB1476DDF3A}"/>
              </a:ext>
            </a:extLst>
          </p:cNvPr>
          <p:cNvSpPr txBox="1"/>
          <p:nvPr/>
        </p:nvSpPr>
        <p:spPr>
          <a:xfrm>
            <a:off x="336883" y="6245498"/>
            <a:ext cx="3933305" cy="646331"/>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2837938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9409-0A2A-9C4A-B69B-30472478BA9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433BBC35-65E5-DE4E-8607-92062F00E8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75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098F-18B7-734A-B99F-4138B8B6CE0E}"/>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In USA, many people like to decorate the outside of their home too. We have more of that happening here now.</a:t>
            </a:r>
          </a:p>
        </p:txBody>
      </p:sp>
      <p:sp>
        <p:nvSpPr>
          <p:cNvPr id="3" name="Text Placeholder 2">
            <a:extLst>
              <a:ext uri="{FF2B5EF4-FFF2-40B4-BE49-F238E27FC236}">
                <a16:creationId xmlns:a16="http://schemas.microsoft.com/office/drawing/2014/main" id="{7C902824-0CF0-8E46-B923-4C1477631B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723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910A-35F5-4248-B610-01638612DF0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35D9456C-A2F1-E544-911D-0C975288AF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765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391F-4A44-614A-B142-75A850056E4A}"/>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Have you seen any of the popular Melbourne streets with lots of outside lights and ‘tableaux.’</a:t>
            </a:r>
          </a:p>
        </p:txBody>
      </p:sp>
      <p:sp>
        <p:nvSpPr>
          <p:cNvPr id="3" name="Text Placeholder 2">
            <a:extLst>
              <a:ext uri="{FF2B5EF4-FFF2-40B4-BE49-F238E27FC236}">
                <a16:creationId xmlns:a16="http://schemas.microsoft.com/office/drawing/2014/main" id="{0EA81DE0-7916-8E40-B273-1188271A1E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05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6DF8-79AA-B54B-B07E-C6AF2195A96D}"/>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Food at Christmas</a:t>
            </a:r>
          </a:p>
        </p:txBody>
      </p:sp>
      <p:sp>
        <p:nvSpPr>
          <p:cNvPr id="3" name="Text Placeholder 2">
            <a:extLst>
              <a:ext uri="{FF2B5EF4-FFF2-40B4-BE49-F238E27FC236}">
                <a16:creationId xmlns:a16="http://schemas.microsoft.com/office/drawing/2014/main" id="{18B25D71-BA3D-BC4A-AA3A-6FF2AFF0AF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5443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0625-2030-574D-AB82-DC5B15F85FA2}"/>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99A606C2-8D45-6F41-A56C-9CBCC8633B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07049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BE11-BB81-8447-8C1A-E2346AD410ED}"/>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69FDD0DB-24AA-C943-820F-DF458829A5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7465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0E40-2B6F-0A47-923B-6AF0BB213966}"/>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F5EB854B-091E-054A-B77E-6690FB75CC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5019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FD1F-72A4-2840-8CF6-E9133664A109}"/>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Do you like the traditional dinner or do you prefer a seafood platter which is very popular these days?</a:t>
            </a:r>
          </a:p>
        </p:txBody>
      </p:sp>
      <p:sp>
        <p:nvSpPr>
          <p:cNvPr id="3" name="Text Placeholder 2">
            <a:extLst>
              <a:ext uri="{FF2B5EF4-FFF2-40B4-BE49-F238E27FC236}">
                <a16:creationId xmlns:a16="http://schemas.microsoft.com/office/drawing/2014/main" id="{A4D11FF5-0199-3C40-A1ED-6C08F9B100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060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4E1B-C681-054A-8DAD-2D19022BD64B}"/>
              </a:ext>
            </a:extLst>
          </p:cNvPr>
          <p:cNvSpPr>
            <a:spLocks noGrp="1"/>
          </p:cNvSpPr>
          <p:nvPr>
            <p:ph type="title"/>
          </p:nvPr>
        </p:nvSpPr>
        <p:spPr>
          <a:xfrm>
            <a:off x="6413111" y="640081"/>
            <a:ext cx="5138808" cy="3592768"/>
          </a:xfrm>
          <a:noFill/>
        </p:spPr>
        <p:txBody>
          <a:bodyPr vert="horz" lIns="91440" tIns="45720" rIns="91440" bIns="45720" rtlCol="0" anchor="b">
            <a:normAutofit/>
          </a:bodyPr>
          <a:lstStyle/>
          <a:p>
            <a:pPr marR="0" algn="ctr"/>
            <a:r>
              <a:rPr lang="en-US" sz="6000" b="0" i="0" u="none" strike="noStrike" baseline="0"/>
              <a:t>CHRISTMAS DAY TRADITIONS</a:t>
            </a:r>
          </a:p>
        </p:txBody>
      </p:sp>
      <p:sp>
        <p:nvSpPr>
          <p:cNvPr id="3" name="Text Placeholder 2">
            <a:extLst>
              <a:ext uri="{FF2B5EF4-FFF2-40B4-BE49-F238E27FC236}">
                <a16:creationId xmlns:a16="http://schemas.microsoft.com/office/drawing/2014/main" id="{BB53CFA3-5EAA-2840-95CD-2078AE36AFF7}"/>
              </a:ext>
            </a:extLst>
          </p:cNvPr>
          <p:cNvSpPr>
            <a:spLocks noGrp="1"/>
          </p:cNvSpPr>
          <p:nvPr>
            <p:ph type="body" idx="1"/>
          </p:nvPr>
        </p:nvSpPr>
        <p:spPr>
          <a:xfrm>
            <a:off x="6413110" y="4371278"/>
            <a:ext cx="5138809" cy="1846643"/>
          </a:xfrm>
          <a:noFill/>
        </p:spPr>
        <p:txBody>
          <a:bodyPr vert="horz" lIns="91440" tIns="45720" rIns="91440" bIns="45720" rtlCol="0">
            <a:normAutofit/>
          </a:bodyPr>
          <a:lstStyle/>
          <a:p>
            <a:pPr marL="0" indent="0" algn="ctr">
              <a:buNone/>
            </a:pPr>
            <a:r>
              <a:rPr lang="en-US" sz="2400"/>
              <a:t>Many religions hold a church service for Christmas.</a:t>
            </a:r>
          </a:p>
        </p:txBody>
      </p:sp>
      <p:sp>
        <p:nvSpPr>
          <p:cNvPr id="9" name="Rectangle 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8B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crowd&#10;&#10;Description automatically generated">
            <a:extLst>
              <a:ext uri="{FF2B5EF4-FFF2-40B4-BE49-F238E27FC236}">
                <a16:creationId xmlns:a16="http://schemas.microsoft.com/office/drawing/2014/main" id="{86C5CCF4-5976-8047-A439-6DEB08C10D39}"/>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120701" y="1112060"/>
            <a:ext cx="3861262" cy="4633859"/>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A2319AF6-E2DF-1D49-8B3D-082F5D2C15D8}"/>
              </a:ext>
            </a:extLst>
          </p:cNvPr>
          <p:cNvSpPr txBox="1"/>
          <p:nvPr/>
        </p:nvSpPr>
        <p:spPr>
          <a:xfrm>
            <a:off x="336883" y="6353283"/>
            <a:ext cx="5759117"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1442111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248-CF36-F74C-81E0-E1B8FAAD5C6C}"/>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473502B-C223-A640-9811-68662CFBBB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7819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A9C-474D-5342-BB34-C96848E307BE}"/>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Seafood platter</a:t>
            </a:r>
          </a:p>
        </p:txBody>
      </p:sp>
      <p:sp>
        <p:nvSpPr>
          <p:cNvPr id="3" name="Text Placeholder 2">
            <a:extLst>
              <a:ext uri="{FF2B5EF4-FFF2-40B4-BE49-F238E27FC236}">
                <a16:creationId xmlns:a16="http://schemas.microsoft.com/office/drawing/2014/main" id="{267F472D-E824-9B43-8929-A5D562452C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1431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BA69-2879-4143-A4E6-A181706DBF16}"/>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D1D801EB-C9FD-494D-A4F7-9324DD8F54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2338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1C7D-CED9-1D41-B08B-1AE87E34FA0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3A23DDD5-BE40-EA44-B2C7-F8A9354D46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4987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0C77-9FDE-5945-923B-71FF9E13E855}"/>
              </a:ext>
            </a:extLst>
          </p:cNvPr>
          <p:cNvSpPr>
            <a:spLocks noGrp="1"/>
          </p:cNvSpPr>
          <p:nvPr>
            <p:ph type="title"/>
          </p:nvPr>
        </p:nvSpPr>
        <p:spPr/>
        <p:txBody>
          <a:bodyPr>
            <a:normAutofit fontScale="90000"/>
          </a:bodyPr>
          <a:lstStyle/>
          <a:p>
            <a:pPr marR="0" rtl="0"/>
            <a:r>
              <a:rPr lang="en-AU" b="0" i="0" u="none" strike="noStrike" baseline="0">
                <a:solidFill>
                  <a:srgbClr val="0070C0"/>
                </a:solidFill>
                <a:latin typeface="Lucida Handwriting" panose="03010101010101010101" pitchFamily="66" charset="77"/>
              </a:rPr>
              <a:t>Certainly, a cold Christmas lunch suits our weather better and is easier for the cook, usually, ‘Mum’. </a:t>
            </a:r>
          </a:p>
        </p:txBody>
      </p:sp>
      <p:sp>
        <p:nvSpPr>
          <p:cNvPr id="3" name="Text Placeholder 2">
            <a:extLst>
              <a:ext uri="{FF2B5EF4-FFF2-40B4-BE49-F238E27FC236}">
                <a16:creationId xmlns:a16="http://schemas.microsoft.com/office/drawing/2014/main" id="{3E386BFB-122A-A943-AA9C-58CF37CF78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7155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4072-156D-AE48-9F68-93E565F69402}"/>
              </a:ext>
            </a:extLst>
          </p:cNvPr>
          <p:cNvSpPr>
            <a:spLocks noGrp="1"/>
          </p:cNvSpPr>
          <p:nvPr>
            <p:ph type="title"/>
          </p:nvPr>
        </p:nvSpPr>
        <p:spPr/>
        <p:txBody>
          <a:bodyPr/>
          <a:lstStyle/>
          <a:p>
            <a:pPr marR="0" rtl="0"/>
            <a:endParaRPr lang="en-AU" b="0" i="0" u="none" strike="noStrike" baseline="0">
              <a:solidFill>
                <a:srgbClr val="0070C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6D7FB6A3-4A75-F045-8B3E-C42FA55BD2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8345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F885-825D-8442-9AC4-90904847B9AE}"/>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When our extended family get together, we have a cold buffet and everyone brings meats, seafood and salads. The work is shared and there is something for everybody’s taste. </a:t>
            </a:r>
          </a:p>
        </p:txBody>
      </p:sp>
      <p:sp>
        <p:nvSpPr>
          <p:cNvPr id="3" name="Text Placeholder 2">
            <a:extLst>
              <a:ext uri="{FF2B5EF4-FFF2-40B4-BE49-F238E27FC236}">
                <a16:creationId xmlns:a16="http://schemas.microsoft.com/office/drawing/2014/main" id="{8AC09B6C-D3A8-094A-8F41-2A9C678CE0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9161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4454-733C-6948-81B9-4FAAF38A11B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524F6E28-83A7-EB41-AF88-44B549BAD4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1378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5DFC-9AE4-8142-8A63-4F2E2E975CFA}"/>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What do your family have? Hot, cold, sit-down, shared buffet, BBQ or even a picnic?</a:t>
            </a:r>
          </a:p>
        </p:txBody>
      </p:sp>
      <p:sp>
        <p:nvSpPr>
          <p:cNvPr id="3" name="Text Placeholder 2">
            <a:extLst>
              <a:ext uri="{FF2B5EF4-FFF2-40B4-BE49-F238E27FC236}">
                <a16:creationId xmlns:a16="http://schemas.microsoft.com/office/drawing/2014/main" id="{F43F3AA9-E406-B149-AF23-84BD4301D0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0503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A0DD-F2F9-904F-9FA8-8BE99B0B4AFF}"/>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F560824F-672C-C745-B475-3A5DA2452F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602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6A10-6480-AA45-8B30-2EC7984A996E}"/>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marR="0"/>
            <a:r>
              <a:rPr lang="en-US" sz="3600" b="0" i="0" u="none" strike="noStrike" baseline="0"/>
              <a:t>ORIGINS OF CHRISTMAS</a:t>
            </a:r>
          </a:p>
        </p:txBody>
      </p:sp>
      <p:pic>
        <p:nvPicPr>
          <p:cNvPr id="4" name="Picture 3">
            <a:extLst>
              <a:ext uri="{FF2B5EF4-FFF2-40B4-BE49-F238E27FC236}">
                <a16:creationId xmlns:a16="http://schemas.microsoft.com/office/drawing/2014/main" id="{A234B4FA-F88A-8A47-9A8C-F80B08A6D0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42E21C46-7FD2-124F-94C0-2DD13B0F9904}"/>
              </a:ext>
            </a:extLst>
          </p:cNvPr>
          <p:cNvSpPr>
            <a:spLocks noGrp="1"/>
          </p:cNvSpPr>
          <p:nvPr>
            <p:ph type="body" idx="1"/>
          </p:nvPr>
        </p:nvSpPr>
        <p:spPr>
          <a:xfrm>
            <a:off x="3972394" y="3752850"/>
            <a:ext cx="7737002" cy="2707911"/>
          </a:xfrm>
        </p:spPr>
        <p:txBody>
          <a:bodyPr vert="horz" lIns="91440" tIns="45720" rIns="91440" bIns="45720" rtlCol="0" anchor="ctr">
            <a:normAutofit fontScale="92500"/>
          </a:bodyPr>
          <a:lstStyle/>
          <a:p>
            <a:pPr marL="0" indent="0">
              <a:buNone/>
            </a:pPr>
            <a:r>
              <a:rPr lang="en-US" sz="2400" dirty="0"/>
              <a:t>The Church in Rome began celebrating the birth of Christ in 336AD during the reign of Emperor Constantine. Other Christian religions also celebrate on that date</a:t>
            </a:r>
          </a:p>
          <a:p>
            <a:pPr marL="0" indent="0">
              <a:buNone/>
            </a:pPr>
            <a:r>
              <a:rPr lang="en-US" sz="2400" dirty="0"/>
              <a:t>Some Orthodox groups choose January 7</a:t>
            </a:r>
            <a:r>
              <a:rPr lang="en-US" sz="2400" baseline="30000" dirty="0"/>
              <a:t>th </a:t>
            </a:r>
            <a:r>
              <a:rPr lang="en-US" sz="2400" dirty="0"/>
              <a:t>to celebrate Christmas.</a:t>
            </a:r>
          </a:p>
          <a:p>
            <a:pPr marL="0"/>
            <a:endParaRPr lang="en-US" sz="2400" dirty="0"/>
          </a:p>
          <a:p>
            <a:pPr marL="0" indent="0">
              <a:buNone/>
            </a:pPr>
            <a:r>
              <a:rPr lang="en-US" sz="2400" dirty="0"/>
              <a:t>This could be due to the date noted on the Julian calendar – January 7. However, we now use the Gregorian calendar.</a:t>
            </a:r>
          </a:p>
        </p:txBody>
      </p:sp>
      <p:sp>
        <p:nvSpPr>
          <p:cNvPr id="6" name="TextBox 5">
            <a:extLst>
              <a:ext uri="{FF2B5EF4-FFF2-40B4-BE49-F238E27FC236}">
                <a16:creationId xmlns:a16="http://schemas.microsoft.com/office/drawing/2014/main" id="{27013F00-3651-A64F-81F8-DCF1B25BE9AE}"/>
              </a:ext>
            </a:extLst>
          </p:cNvPr>
          <p:cNvSpPr txBox="1"/>
          <p:nvPr/>
        </p:nvSpPr>
        <p:spPr>
          <a:xfrm>
            <a:off x="304799" y="6318332"/>
            <a:ext cx="5951622"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625478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8B00-5F4A-F346-8EB0-5BC67EF368C5}"/>
              </a:ext>
            </a:extLst>
          </p:cNvPr>
          <p:cNvSpPr>
            <a:spLocks noGrp="1"/>
          </p:cNvSpPr>
          <p:nvPr>
            <p:ph type="title"/>
          </p:nvPr>
        </p:nvSpPr>
        <p:spPr/>
        <p:txBody>
          <a:bodyPr/>
          <a:lstStyle/>
          <a:p>
            <a:pPr marR="0" rtl="0"/>
            <a:r>
              <a:rPr lang="en-AU" b="0" i="0" u="none" strike="noStrike" baseline="0">
                <a:solidFill>
                  <a:srgbClr val="00B050"/>
                </a:solidFill>
                <a:latin typeface="Lucida Handwriting" panose="03010101010101010101" pitchFamily="66" charset="77"/>
              </a:rPr>
              <a:t>Christmas pudding</a:t>
            </a:r>
          </a:p>
        </p:txBody>
      </p:sp>
      <p:sp>
        <p:nvSpPr>
          <p:cNvPr id="3" name="Text Placeholder 2">
            <a:extLst>
              <a:ext uri="{FF2B5EF4-FFF2-40B4-BE49-F238E27FC236}">
                <a16:creationId xmlns:a16="http://schemas.microsoft.com/office/drawing/2014/main" id="{59CE2E24-3157-F248-BFDE-EB86F90781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07024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1F81-57C8-D849-9721-3380EF8D68F4}"/>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Every year I make several Christmas puddings. I am the pudding maker for our family. Below is a photo of me, my daughter Joanna and my granddaughter Eliza, stirring the pudding and making a wish. </a:t>
            </a:r>
          </a:p>
        </p:txBody>
      </p:sp>
      <p:sp>
        <p:nvSpPr>
          <p:cNvPr id="3" name="Text Placeholder 2">
            <a:extLst>
              <a:ext uri="{FF2B5EF4-FFF2-40B4-BE49-F238E27FC236}">
                <a16:creationId xmlns:a16="http://schemas.microsoft.com/office/drawing/2014/main" id="{2B700490-A56D-0F4F-BB28-53251E8230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3950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4B9D-6F1B-C74C-A9DA-51FD573344DD}"/>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3B6F6279-BB64-7342-ABE2-30A2D69520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5262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A1A2-CC92-F140-A6C1-45C4CCAC449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C090A7B7-680A-2645-A86B-BAFCB9562A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271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EBCF-65DC-8643-A1D4-A8FAE4EE6C35}"/>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F48EF163-3936-B04A-823C-338D40BFA6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4242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6F8D-F0F2-384E-8B9D-449AC7BD990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7058A55E-0AE7-4349-93C9-D3368FDF9B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2266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6617-D85C-A749-92F8-94F022197192}"/>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Did you make the puddings, mince pies, Christmas cake and shortbread or were your family traditions different?</a:t>
            </a:r>
          </a:p>
        </p:txBody>
      </p:sp>
      <p:sp>
        <p:nvSpPr>
          <p:cNvPr id="3" name="Text Placeholder 2">
            <a:extLst>
              <a:ext uri="{FF2B5EF4-FFF2-40B4-BE49-F238E27FC236}">
                <a16:creationId xmlns:a16="http://schemas.microsoft.com/office/drawing/2014/main" id="{92C9C7BC-0D05-3C41-BF9C-438C16B3B9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4922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8121-D8CA-CF4B-99BB-54D6FBD6CFBE}"/>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0005351D-3991-AA44-9557-F2C0A9C05E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3666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9972-8452-4C44-A361-6A5D42F85E5F}"/>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BCB6E0BB-408E-9C42-AEE9-95A434B2E5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1969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F45D-77A8-B141-9ED8-DB5B61DB7A42}"/>
              </a:ext>
            </a:extLst>
          </p:cNvPr>
          <p:cNvSpPr>
            <a:spLocks noGrp="1"/>
          </p:cNvSpPr>
          <p:nvPr>
            <p:ph type="title"/>
          </p:nvPr>
        </p:nvSpPr>
        <p:spPr/>
        <p:txBody>
          <a:bodyPr>
            <a:normAutofit fontScale="90000"/>
          </a:bodyPr>
          <a:lstStyle/>
          <a:p>
            <a:pPr marR="0" rtl="0"/>
            <a:r>
              <a:rPr lang="en-AU" b="0" i="0" u="none" strike="noStrike" baseline="0">
                <a:solidFill>
                  <a:srgbClr val="002060"/>
                </a:solidFill>
                <a:latin typeface="Lucida Handwriting" panose="03010101010101010101" pitchFamily="66" charset="77"/>
              </a:rPr>
              <a:t>Every year I make a Christmas cake. I used to ice them like this one because a dear relative loved it like this. It reminded her of home in England. Now I put almonds on top instead of icing. Originally the cakes were twelfth night cakes and eaten on the 5</a:t>
            </a:r>
            <a:r>
              <a:rPr lang="en-AU" b="0" i="0" u="none" strike="noStrike" baseline="30000">
                <a:solidFill>
                  <a:srgbClr val="002060"/>
                </a:solidFill>
                <a:latin typeface="Lucida Handwriting" panose="03010101010101010101" pitchFamily="66" charset="77"/>
              </a:rPr>
              <a:t>th</a:t>
            </a:r>
            <a:r>
              <a:rPr lang="en-AU" b="0" i="0" u="none" strike="noStrike" baseline="0">
                <a:solidFill>
                  <a:srgbClr val="002060"/>
                </a:solidFill>
                <a:latin typeface="Lucida Handwriting" panose="03010101010101010101" pitchFamily="66" charset="77"/>
              </a:rPr>
              <a:t> January.</a:t>
            </a:r>
          </a:p>
        </p:txBody>
      </p:sp>
      <p:sp>
        <p:nvSpPr>
          <p:cNvPr id="3" name="Text Placeholder 2">
            <a:extLst>
              <a:ext uri="{FF2B5EF4-FFF2-40B4-BE49-F238E27FC236}">
                <a16:creationId xmlns:a16="http://schemas.microsoft.com/office/drawing/2014/main" id="{F58E7ED4-3AD0-744A-9045-493A537C41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0245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C3AB40E-5910-B54A-814A-1B9504429BBD}"/>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marR="0"/>
            <a:r>
              <a:rPr lang="en-US" b="0" i="0" u="none" strike="noStrike" baseline="0">
                <a:solidFill>
                  <a:srgbClr val="000000"/>
                </a:solidFill>
              </a:rPr>
              <a:t>Biblical history</a:t>
            </a:r>
          </a:p>
        </p:txBody>
      </p:sp>
      <p:sp>
        <p:nvSpPr>
          <p:cNvPr id="3" name="Text Placeholder 2">
            <a:extLst>
              <a:ext uri="{FF2B5EF4-FFF2-40B4-BE49-F238E27FC236}">
                <a16:creationId xmlns:a16="http://schemas.microsoft.com/office/drawing/2014/main" id="{4AB92192-5095-D14E-B743-505C24D2421A}"/>
              </a:ext>
            </a:extLst>
          </p:cNvPr>
          <p:cNvSpPr>
            <a:spLocks noGrp="1"/>
          </p:cNvSpPr>
          <p:nvPr>
            <p:ph type="body" idx="1"/>
          </p:nvPr>
        </p:nvSpPr>
        <p:spPr>
          <a:xfrm>
            <a:off x="804997" y="1572126"/>
            <a:ext cx="4706803" cy="4488847"/>
          </a:xfrm>
        </p:spPr>
        <p:txBody>
          <a:bodyPr vert="horz" lIns="91440" tIns="45720" rIns="91440" bIns="45720" rtlCol="0" anchor="ctr">
            <a:normAutofit/>
          </a:bodyPr>
          <a:lstStyle/>
          <a:p>
            <a:pPr marL="0" indent="0">
              <a:buNone/>
            </a:pPr>
            <a:r>
              <a:rPr lang="en-US" sz="2400" dirty="0">
                <a:solidFill>
                  <a:srgbClr val="000000"/>
                </a:solidFill>
              </a:rPr>
              <a:t>Whatever the exact date, records, as well as the Gospels, tell of the birth of the Christ child to Mary, in Bethlehem, around this time. </a:t>
            </a:r>
          </a:p>
          <a:p>
            <a:pPr marL="0" indent="0">
              <a:buNone/>
            </a:pPr>
            <a:endParaRPr lang="en-US" sz="2400" dirty="0">
              <a:solidFill>
                <a:srgbClr val="000000"/>
              </a:solidFill>
            </a:endParaRPr>
          </a:p>
          <a:p>
            <a:pPr marL="0" indent="0">
              <a:buNone/>
            </a:pPr>
            <a:r>
              <a:rPr lang="en-US" sz="2400" dirty="0">
                <a:solidFill>
                  <a:srgbClr val="000000"/>
                </a:solidFill>
              </a:rPr>
              <a:t>The shepherds and the wise men came to pay homage to the baby in the manger. This baby was seen as the new </a:t>
            </a:r>
            <a:r>
              <a:rPr lang="en-US" sz="2400" dirty="0" err="1">
                <a:solidFill>
                  <a:srgbClr val="000000"/>
                </a:solidFill>
              </a:rPr>
              <a:t>Saviour</a:t>
            </a:r>
            <a:r>
              <a:rPr lang="en-US" sz="2400" dirty="0">
                <a:solidFill>
                  <a:srgbClr val="000000"/>
                </a:solidFill>
              </a:rPr>
              <a:t>.</a:t>
            </a:r>
          </a:p>
          <a:p>
            <a:pPr marL="0"/>
            <a:endParaRPr lang="en-US" sz="2400" dirty="0">
              <a:solidFill>
                <a:srgbClr val="000000"/>
              </a:solidFill>
            </a:endParaRPr>
          </a:p>
        </p:txBody>
      </p:sp>
      <p:sp>
        <p:nvSpPr>
          <p:cNvPr id="1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6DFE72F-1FFC-2948-86E6-D3B7526476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11" name="TextBox 10">
            <a:extLst>
              <a:ext uri="{FF2B5EF4-FFF2-40B4-BE49-F238E27FC236}">
                <a16:creationId xmlns:a16="http://schemas.microsoft.com/office/drawing/2014/main" id="{9B3DDEF4-542C-C449-8A7C-49E8963DC745}"/>
              </a:ext>
            </a:extLst>
          </p:cNvPr>
          <p:cNvSpPr txBox="1"/>
          <p:nvPr/>
        </p:nvSpPr>
        <p:spPr>
          <a:xfrm>
            <a:off x="336883" y="6245498"/>
            <a:ext cx="5935580"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003106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824A-3DA9-4746-BF98-BD2CC20CE6BB}"/>
              </a:ext>
            </a:extLst>
          </p:cNvPr>
          <p:cNvSpPr>
            <a:spLocks noGrp="1"/>
          </p:cNvSpPr>
          <p:nvPr>
            <p:ph type="title"/>
          </p:nvPr>
        </p:nvSpPr>
        <p:spPr/>
        <p:txBody>
          <a:bodyPr/>
          <a:lstStyle/>
          <a:p>
            <a:pPr marR="0" rtl="0"/>
            <a:endParaRPr lang="en-AU" b="0" i="0" u="none" strike="noStrike" baseline="0">
              <a:latin typeface="Times New Roman" panose="02020603050405020304" pitchFamily="18" charset="0"/>
            </a:endParaRPr>
          </a:p>
        </p:txBody>
      </p:sp>
      <p:sp>
        <p:nvSpPr>
          <p:cNvPr id="3" name="Text Placeholder 2">
            <a:extLst>
              <a:ext uri="{FF2B5EF4-FFF2-40B4-BE49-F238E27FC236}">
                <a16:creationId xmlns:a16="http://schemas.microsoft.com/office/drawing/2014/main" id="{E8DB5037-A92E-3740-82C4-ABA5E46E32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261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012F-F33C-0344-9D79-77453000C64F}"/>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I bought this shortbread mould in Scotland. Mostly I make shortbread biscuits in the usual way. </a:t>
            </a:r>
          </a:p>
        </p:txBody>
      </p:sp>
      <p:sp>
        <p:nvSpPr>
          <p:cNvPr id="3" name="Text Placeholder 2">
            <a:extLst>
              <a:ext uri="{FF2B5EF4-FFF2-40B4-BE49-F238E27FC236}">
                <a16:creationId xmlns:a16="http://schemas.microsoft.com/office/drawing/2014/main" id="{3C33EC55-68B6-5247-9F51-9D22EDCDA4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9505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CB55-3661-1545-BB7A-3D27168E6AE6}"/>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E13A96CB-13EA-C043-8DA9-8DF7459792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5907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87A5-4D42-1B4C-8CA4-F07019C07350}"/>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Did you have rice flour in your shortbread recipe?</a:t>
            </a:r>
          </a:p>
        </p:txBody>
      </p:sp>
      <p:sp>
        <p:nvSpPr>
          <p:cNvPr id="3" name="Text Placeholder 2">
            <a:extLst>
              <a:ext uri="{FF2B5EF4-FFF2-40B4-BE49-F238E27FC236}">
                <a16:creationId xmlns:a16="http://schemas.microsoft.com/office/drawing/2014/main" id="{F529B73F-4788-B94F-A32D-E759DE5CCE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5550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5941-36EF-E54E-B83A-2C88687082AB}"/>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Is there someone in the family who makes really good shortbread?</a:t>
            </a:r>
          </a:p>
        </p:txBody>
      </p:sp>
      <p:sp>
        <p:nvSpPr>
          <p:cNvPr id="3" name="Text Placeholder 2">
            <a:extLst>
              <a:ext uri="{FF2B5EF4-FFF2-40B4-BE49-F238E27FC236}">
                <a16:creationId xmlns:a16="http://schemas.microsoft.com/office/drawing/2014/main" id="{E63F34CE-238B-3345-AD43-4248F00CBD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7869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8933-3365-8A4F-AC01-3BBDB9D5CEE5}"/>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E38C320A-563B-884A-9106-A304AA95F4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88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7976-C102-C34D-94F3-291061A91894}"/>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1AE9E77-A82A-D841-BACE-B6CD97DA4C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4880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5A69-D0E9-5249-B30C-5208328DD07A}"/>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1BBE5483-F63E-E84C-B412-57DA8AB447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0495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CD41-467F-0A48-B315-16B3CB352C1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B6E49D95-29C2-F543-A0F3-CF51397BE2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4349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E092-F0E6-3B4C-BCFC-FC26B8B75377}"/>
              </a:ext>
            </a:extLst>
          </p:cNvPr>
          <p:cNvSpPr>
            <a:spLocks noGrp="1"/>
          </p:cNvSpPr>
          <p:nvPr>
            <p:ph type="title"/>
          </p:nvPr>
        </p:nvSpPr>
        <p:spPr/>
        <p:txBody>
          <a:bodyPr>
            <a:normAutofit fontScale="90000"/>
          </a:bodyPr>
          <a:lstStyle/>
          <a:p>
            <a:pPr marR="0" rtl="0"/>
            <a:r>
              <a:rPr lang="en-AU" b="1" i="0" u="none" strike="noStrike" baseline="0">
                <a:latin typeface="French Script MT"/>
              </a:rPr>
              <a:t>This chocolate cake is a French Buche de Noel. In English we would call it a Yule Log. The mushrooms are made from meringue. </a:t>
            </a:r>
          </a:p>
        </p:txBody>
      </p:sp>
      <p:sp>
        <p:nvSpPr>
          <p:cNvPr id="3" name="Text Placeholder 2">
            <a:extLst>
              <a:ext uri="{FF2B5EF4-FFF2-40B4-BE49-F238E27FC236}">
                <a16:creationId xmlns:a16="http://schemas.microsoft.com/office/drawing/2014/main" id="{78087638-317D-974E-AF3E-831E424014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701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2324E00-E7C2-FA46-85D7-751DCD253EB9}"/>
              </a:ext>
            </a:extLst>
          </p:cNvPr>
          <p:cNvSpPr>
            <a:spLocks noGrp="1"/>
          </p:cNvSpPr>
          <p:nvPr>
            <p:ph type="title"/>
          </p:nvPr>
        </p:nvSpPr>
        <p:spPr>
          <a:xfrm>
            <a:off x="6617740" y="802955"/>
            <a:ext cx="4766330" cy="1454051"/>
          </a:xfrm>
        </p:spPr>
        <p:txBody>
          <a:bodyPr vert="horz" lIns="91440" tIns="45720" rIns="91440" bIns="45720" rtlCol="0" anchor="ctr">
            <a:normAutofit/>
          </a:bodyPr>
          <a:lstStyle/>
          <a:p>
            <a:r>
              <a:rPr lang="en-US" sz="3600" kern="1200">
                <a:solidFill>
                  <a:srgbClr val="000000"/>
                </a:solidFill>
                <a:latin typeface="+mj-lt"/>
                <a:ea typeface="+mj-ea"/>
                <a:cs typeface="+mj-cs"/>
              </a:rPr>
              <a:t>Christmas cards</a:t>
            </a:r>
          </a:p>
        </p:txBody>
      </p:sp>
      <p:sp>
        <p:nvSpPr>
          <p:cNvPr id="15"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56310E9-BC87-104B-B6B7-072B6CF7AD04}"/>
              </a:ext>
            </a:extLst>
          </p:cNvPr>
          <p:cNvPicPr/>
          <p:nvPr/>
        </p:nvPicPr>
        <p:blipFill>
          <a:blip r:embed="rId4">
            <a:extLst>
              <a:ext uri="{28A0092B-C50C-407E-A947-70E740481C1C}">
                <a14:useLocalDpi xmlns:a14="http://schemas.microsoft.com/office/drawing/2010/main"/>
              </a:ext>
            </a:extLst>
          </a:blip>
          <a:stretch>
            <a:fillRect/>
          </a:stretch>
        </p:blipFill>
        <p:spPr>
          <a:xfrm>
            <a:off x="338328" y="2240480"/>
            <a:ext cx="4142232" cy="3300583"/>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3" name="Text Placeholder 2">
            <a:extLst>
              <a:ext uri="{FF2B5EF4-FFF2-40B4-BE49-F238E27FC236}">
                <a16:creationId xmlns:a16="http://schemas.microsoft.com/office/drawing/2014/main" id="{D45E1675-73F1-594A-93C3-F1D9F8C3A26E}"/>
              </a:ext>
            </a:extLst>
          </p:cNvPr>
          <p:cNvSpPr>
            <a:spLocks noGrp="1"/>
          </p:cNvSpPr>
          <p:nvPr>
            <p:ph type="body" idx="1"/>
          </p:nvPr>
        </p:nvSpPr>
        <p:spPr>
          <a:xfrm>
            <a:off x="6421722" y="2257006"/>
            <a:ext cx="4965300" cy="3518153"/>
          </a:xfrm>
        </p:spPr>
        <p:txBody>
          <a:bodyPr vert="horz" lIns="91440" tIns="45720" rIns="91440" bIns="45720" rtlCol="0" anchor="t">
            <a:normAutofit/>
          </a:bodyPr>
          <a:lstStyle/>
          <a:p>
            <a:pPr marL="0" indent="0">
              <a:buNone/>
            </a:pPr>
            <a:r>
              <a:rPr lang="en-US" sz="2400" dirty="0">
                <a:solidFill>
                  <a:srgbClr val="000000"/>
                </a:solidFill>
              </a:rPr>
              <a:t>Sending wishes on Christmas cards is going out of fashion. What a shame! I love cards, especially ones made by children.</a:t>
            </a:r>
          </a:p>
          <a:p>
            <a:pPr marL="0" indent="0">
              <a:buNone/>
            </a:pPr>
            <a:r>
              <a:rPr lang="en-US" sz="2400" dirty="0">
                <a:solidFill>
                  <a:srgbClr val="000000"/>
                </a:solidFill>
              </a:rPr>
              <a:t>This card has the names of each of the family members.</a:t>
            </a:r>
          </a:p>
          <a:p>
            <a:pPr marL="0"/>
            <a:endParaRPr lang="en-US" sz="2400" dirty="0">
              <a:solidFill>
                <a:srgbClr val="000000"/>
              </a:solidFill>
            </a:endParaRPr>
          </a:p>
        </p:txBody>
      </p:sp>
      <p:sp>
        <p:nvSpPr>
          <p:cNvPr id="12" name="TextBox 11">
            <a:extLst>
              <a:ext uri="{FF2B5EF4-FFF2-40B4-BE49-F238E27FC236}">
                <a16:creationId xmlns:a16="http://schemas.microsoft.com/office/drawing/2014/main" id="{D8E788D2-584A-324D-A027-D538CD5B03B9}"/>
              </a:ext>
            </a:extLst>
          </p:cNvPr>
          <p:cNvSpPr txBox="1"/>
          <p:nvPr/>
        </p:nvSpPr>
        <p:spPr>
          <a:xfrm>
            <a:off x="336883" y="6245498"/>
            <a:ext cx="6084838"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3889613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60ED-7505-FC4E-A23C-4E1212ED4DD7}"/>
              </a:ext>
            </a:extLst>
          </p:cNvPr>
          <p:cNvSpPr>
            <a:spLocks noGrp="1"/>
          </p:cNvSpPr>
          <p:nvPr>
            <p:ph type="title"/>
          </p:nvPr>
        </p:nvSpPr>
        <p:spPr/>
        <p:txBody>
          <a:bodyPr/>
          <a:lstStyle/>
          <a:p>
            <a:pPr marR="0" rtl="0"/>
            <a:endParaRPr lang="en-AU" b="1" i="0" u="none" strike="noStrike" baseline="0">
              <a:latin typeface="French Script MT"/>
            </a:endParaRPr>
          </a:p>
        </p:txBody>
      </p:sp>
      <p:sp>
        <p:nvSpPr>
          <p:cNvPr id="3" name="Text Placeholder 2">
            <a:extLst>
              <a:ext uri="{FF2B5EF4-FFF2-40B4-BE49-F238E27FC236}">
                <a16:creationId xmlns:a16="http://schemas.microsoft.com/office/drawing/2014/main" id="{3A9A7532-F670-1C45-BD2A-84285CFCAD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4302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CABC-2920-904E-91B1-3F5F39F4B062}"/>
              </a:ext>
            </a:extLst>
          </p:cNvPr>
          <p:cNvSpPr>
            <a:spLocks noGrp="1"/>
          </p:cNvSpPr>
          <p:nvPr>
            <p:ph type="title"/>
          </p:nvPr>
        </p:nvSpPr>
        <p:spPr/>
        <p:txBody>
          <a:bodyPr>
            <a:normAutofit fontScale="90000"/>
          </a:bodyPr>
          <a:lstStyle/>
          <a:p>
            <a:pPr marR="0" rtl="0"/>
            <a:r>
              <a:rPr lang="en-AU" b="0" i="0" u="none" strike="noStrike" baseline="0">
                <a:latin typeface="Monotype Corsiva" panose="03010101010201010101" pitchFamily="66" charset="0"/>
              </a:rPr>
              <a:t>My daughter-in-law is Italian. For their Christmas dinner, they have an anti-pasti platter, then filled pasta like ravioli for an entrée, roast meat and vegetables then a dessert like Tiramisu. The meal lasts for hours. The traditional cake is Pannetone which is dipped in coffee.</a:t>
            </a:r>
          </a:p>
        </p:txBody>
      </p:sp>
      <p:sp>
        <p:nvSpPr>
          <p:cNvPr id="3" name="Text Placeholder 2">
            <a:extLst>
              <a:ext uri="{FF2B5EF4-FFF2-40B4-BE49-F238E27FC236}">
                <a16:creationId xmlns:a16="http://schemas.microsoft.com/office/drawing/2014/main" id="{1A11E66E-941B-1E44-8B17-386E1D004C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1234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A220-CA14-5F40-9919-6E030FB0AEB5}"/>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FA87136-42E0-A24F-96F4-21010F884F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8616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4407-24EF-7D46-A499-A48EE5B1424F}"/>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Christmas trees and decorations</a:t>
            </a:r>
          </a:p>
        </p:txBody>
      </p:sp>
      <p:sp>
        <p:nvSpPr>
          <p:cNvPr id="3" name="Text Placeholder 2">
            <a:extLst>
              <a:ext uri="{FF2B5EF4-FFF2-40B4-BE49-F238E27FC236}">
                <a16:creationId xmlns:a16="http://schemas.microsoft.com/office/drawing/2014/main" id="{8244C258-B353-4249-9204-9C8B7F38E1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4492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11B4-6E07-2D4D-ABE6-B2A46E57848F}"/>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9B15A8B8-9E3F-F44F-B4B7-2CE12DE7DB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641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F1B1-7E40-AC43-8703-D0BCE1F07CE5}"/>
              </a:ext>
            </a:extLst>
          </p:cNvPr>
          <p:cNvSpPr>
            <a:spLocks noGrp="1"/>
          </p:cNvSpPr>
          <p:nvPr>
            <p:ph type="title"/>
          </p:nvPr>
        </p:nvSpPr>
        <p:spPr/>
        <p:txBody>
          <a:bodyPr>
            <a:normAutofit fontScale="90000"/>
          </a:bodyPr>
          <a:lstStyle/>
          <a:p>
            <a:pPr marR="0" rtl="0"/>
            <a:r>
              <a:rPr lang="en-AU" b="0" i="0" u="none" strike="noStrike" baseline="0">
                <a:solidFill>
                  <a:srgbClr val="00B050"/>
                </a:solidFill>
                <a:latin typeface="Lucida Handwriting" panose="03010101010101010101" pitchFamily="66" charset="77"/>
              </a:rPr>
              <a:t>I love decorating the tree. My decorations are from my childhood, from my children’s childhood and one special one for each of my grandchildren. Mostly my ornaments are red and green. I like tradition! </a:t>
            </a:r>
          </a:p>
        </p:txBody>
      </p:sp>
      <p:sp>
        <p:nvSpPr>
          <p:cNvPr id="3" name="Text Placeholder 2">
            <a:extLst>
              <a:ext uri="{FF2B5EF4-FFF2-40B4-BE49-F238E27FC236}">
                <a16:creationId xmlns:a16="http://schemas.microsoft.com/office/drawing/2014/main" id="{90F0BB91-0587-2046-B36F-A9B92C4140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06245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96EA-DE80-1142-8F1B-08FEDBD9CC64}"/>
              </a:ext>
            </a:extLst>
          </p:cNvPr>
          <p:cNvSpPr>
            <a:spLocks noGrp="1"/>
          </p:cNvSpPr>
          <p:nvPr>
            <p:ph type="title"/>
          </p:nvPr>
        </p:nvSpPr>
        <p:spPr/>
        <p:txBody>
          <a:bodyPr/>
          <a:lstStyle/>
          <a:p>
            <a:pPr marR="0" rtl="0"/>
            <a:endParaRPr lang="en-AU" b="0" i="0" u="none" strike="noStrike" baseline="0">
              <a:solidFill>
                <a:srgbClr val="00B05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1E89FB5A-CF3D-2548-9C6D-2CDBF85765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0796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8C31-58C3-2143-9D8B-E6B8B4DA2DCB}"/>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The evergreen tree has been used to celebrate winter festivals since before Christian times. </a:t>
            </a:r>
          </a:p>
        </p:txBody>
      </p:sp>
      <p:sp>
        <p:nvSpPr>
          <p:cNvPr id="3" name="Text Placeholder 2">
            <a:extLst>
              <a:ext uri="{FF2B5EF4-FFF2-40B4-BE49-F238E27FC236}">
                <a16:creationId xmlns:a16="http://schemas.microsoft.com/office/drawing/2014/main" id="{C0CECF61-2432-A74F-9341-FE87D5752C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7788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E224-A95D-D848-A1BD-BA5914A32C75}"/>
              </a:ext>
            </a:extLst>
          </p:cNvPr>
          <p:cNvSpPr>
            <a:spLocks noGrp="1"/>
          </p:cNvSpPr>
          <p:nvPr>
            <p:ph type="title"/>
          </p:nvPr>
        </p:nvSpPr>
        <p:spPr/>
        <p:txBody>
          <a:bodyPr/>
          <a:lstStyle/>
          <a:p>
            <a:pPr marR="0" rtl="0"/>
            <a:endParaRPr lang="en-AU" b="0" i="0" u="none" strike="noStrike" baseline="0">
              <a:solidFill>
                <a:srgbClr val="00B0F0"/>
              </a:solidFill>
              <a:latin typeface="Lucida Handwriting" panose="03010101010101010101" pitchFamily="66" charset="77"/>
            </a:endParaRPr>
          </a:p>
        </p:txBody>
      </p:sp>
      <p:sp>
        <p:nvSpPr>
          <p:cNvPr id="3" name="Text Placeholder 2">
            <a:extLst>
              <a:ext uri="{FF2B5EF4-FFF2-40B4-BE49-F238E27FC236}">
                <a16:creationId xmlns:a16="http://schemas.microsoft.com/office/drawing/2014/main" id="{11CB8B89-0301-0C4C-BADE-1565761329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5569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25E1-BC54-8445-8592-6ECA7341AB46}"/>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Did you collect decorations over the years? What were your favourites? Did you have a star or an angel on top? </a:t>
            </a:r>
          </a:p>
        </p:txBody>
      </p:sp>
      <p:sp>
        <p:nvSpPr>
          <p:cNvPr id="3" name="Text Placeholder 2">
            <a:extLst>
              <a:ext uri="{FF2B5EF4-FFF2-40B4-BE49-F238E27FC236}">
                <a16:creationId xmlns:a16="http://schemas.microsoft.com/office/drawing/2014/main" id="{4629098E-ABDE-2C45-BED0-13735E4133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907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D2BBCB-B54B-3444-8595-66AEDA0B41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869131-3B35-4847-A9B3-30E2E4C0E395}"/>
              </a:ext>
            </a:extLst>
          </p:cNvPr>
          <p:cNvSpPr>
            <a:spLocks noGrp="1"/>
          </p:cNvSpPr>
          <p:nvPr>
            <p:ph type="title"/>
          </p:nvPr>
        </p:nvSpPr>
        <p:spPr>
          <a:xfrm>
            <a:off x="371093" y="1095355"/>
            <a:ext cx="4794465" cy="1190645"/>
          </a:xfrm>
        </p:spPr>
        <p:txBody>
          <a:bodyPr vert="horz" lIns="91440" tIns="45720" rIns="91440" bIns="45720" rtlCol="0" anchor="b">
            <a:normAutofit/>
          </a:bodyPr>
          <a:lstStyle/>
          <a:p>
            <a:r>
              <a:rPr lang="en-US" sz="3200" dirty="0"/>
              <a:t>Christkindl or Kris Kringle.</a:t>
            </a:r>
            <a:br>
              <a:rPr lang="en-US" sz="3200" dirty="0"/>
            </a:br>
            <a:endParaRPr lang="en-US" sz="3200" b="0" i="0" u="none" strike="noStrike" baseline="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9DE9DCD-AB97-004F-BB6E-C41DB4C97D5E}"/>
              </a:ext>
            </a:extLst>
          </p:cNvPr>
          <p:cNvSpPr>
            <a:spLocks noGrp="1"/>
          </p:cNvSpPr>
          <p:nvPr>
            <p:ph type="body" idx="1"/>
          </p:nvPr>
        </p:nvSpPr>
        <p:spPr>
          <a:xfrm>
            <a:off x="371094" y="2718054"/>
            <a:ext cx="3438906" cy="3207258"/>
          </a:xfrm>
        </p:spPr>
        <p:txBody>
          <a:bodyPr vert="horz" lIns="91440" tIns="45720" rIns="91440" bIns="45720" rtlCol="0" anchor="t">
            <a:normAutofit lnSpcReduction="10000"/>
          </a:bodyPr>
          <a:lstStyle/>
          <a:p>
            <a:pPr marL="0" indent="0">
              <a:buNone/>
            </a:pPr>
            <a:r>
              <a:rPr lang="en-US" sz="2400" dirty="0"/>
              <a:t>Kris Kringle is derived from German for Christ child, sometimes spelled Christkindl. Nowadays, it often means we give a present to the name drawn from a hat. Kris Kringle presents can be good fun.</a:t>
            </a:r>
          </a:p>
          <a:p>
            <a:pPr marL="0" indent="0">
              <a:buNone/>
            </a:pPr>
            <a:r>
              <a:rPr lang="en-US" sz="2400" dirty="0"/>
              <a:t> </a:t>
            </a:r>
          </a:p>
        </p:txBody>
      </p:sp>
      <p:sp>
        <p:nvSpPr>
          <p:cNvPr id="10" name="TextBox 9">
            <a:extLst>
              <a:ext uri="{FF2B5EF4-FFF2-40B4-BE49-F238E27FC236}">
                <a16:creationId xmlns:a16="http://schemas.microsoft.com/office/drawing/2014/main" id="{DEC58D22-704D-9340-B05F-56F6511969CE}"/>
              </a:ext>
            </a:extLst>
          </p:cNvPr>
          <p:cNvSpPr txBox="1"/>
          <p:nvPr/>
        </p:nvSpPr>
        <p:spPr>
          <a:xfrm>
            <a:off x="336883" y="6245498"/>
            <a:ext cx="5935580" cy="369332"/>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421738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F27A-029F-AD49-A71F-9BE7882870B6}"/>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652BAD80-A1DF-324E-8FA2-0BF862DBB7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3933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D7F4-0D76-0749-872C-9D4B2C1FDE72}"/>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Some of my favourite decorations</a:t>
            </a:r>
          </a:p>
        </p:txBody>
      </p:sp>
      <p:sp>
        <p:nvSpPr>
          <p:cNvPr id="3" name="Text Placeholder 2">
            <a:extLst>
              <a:ext uri="{FF2B5EF4-FFF2-40B4-BE49-F238E27FC236}">
                <a16:creationId xmlns:a16="http://schemas.microsoft.com/office/drawing/2014/main" id="{B1286273-8118-B449-82F8-D50A6A8B8A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026657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3A91-5083-994C-B23B-28809C322AFD}"/>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17878330-A525-0940-AC76-BDF38FC89F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62883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9AE4-ECA1-084E-951E-2C270CB7E96F}"/>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BB97D10B-6E95-7341-9099-52E389859D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0931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7110-D90F-6749-89AB-7AE6EE8C840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9DBB24BE-615E-B940-A386-14883EB4B6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61468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FC0E-2B82-024F-A8B2-EC78A4C1F981}"/>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The snowdome, the stockings, the pinecone Christmas tree, the bells, the raffia angel and the wooden ornaments are from my children’s childhood. The tiny wooden angels on the right and the plain bells are from my own childhood. I treasure them.</a:t>
            </a:r>
          </a:p>
        </p:txBody>
      </p:sp>
      <p:sp>
        <p:nvSpPr>
          <p:cNvPr id="3" name="Text Placeholder 2">
            <a:extLst>
              <a:ext uri="{FF2B5EF4-FFF2-40B4-BE49-F238E27FC236}">
                <a16:creationId xmlns:a16="http://schemas.microsoft.com/office/drawing/2014/main" id="{CD46E5BD-A4A0-0746-84EA-42E508DDD7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93011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96A2-8345-F444-8BAC-B584FB1A9C82}"/>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2D707D34-04EB-D646-9C80-513112D254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0813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C182-89B2-E042-9F42-8A5ABD3A4168}"/>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E4656C7E-2670-B74A-8974-2F87DC68EE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5756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FAFD-DD5F-654D-90D1-5C275AF769BB}"/>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DCB62D21-E2F0-C443-866B-96EFF32FFE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73139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8F8A-FD33-F94E-9350-D6878C39251D}"/>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I like to have lots of candles and white and dark red Christmas lilies in the house over Christmas.</a:t>
            </a:r>
          </a:p>
        </p:txBody>
      </p:sp>
      <p:sp>
        <p:nvSpPr>
          <p:cNvPr id="3" name="Text Placeholder 2">
            <a:extLst>
              <a:ext uri="{FF2B5EF4-FFF2-40B4-BE49-F238E27FC236}">
                <a16:creationId xmlns:a16="http://schemas.microsoft.com/office/drawing/2014/main" id="{0E55BD1D-CBB2-A04F-AD87-082B724DC7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587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321E61-6E5E-FD42-AC0A-DEA7A7E81A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09290F4-59FC-5A48-9DB2-F7EAB8301BA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Holly and ivy</a:t>
            </a:r>
            <a:br>
              <a:rPr lang="en-US" sz="3600"/>
            </a:br>
            <a:endParaRPr lang="en-US" sz="3600" b="0" i="0" u="none" strike="noStrike" baseline="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8B93A38-B473-224B-A522-CA8EE212AD5E}"/>
              </a:ext>
            </a:extLst>
          </p:cNvPr>
          <p:cNvSpPr>
            <a:spLocks noGrp="1"/>
          </p:cNvSpPr>
          <p:nvPr>
            <p:ph type="body" idx="1"/>
          </p:nvPr>
        </p:nvSpPr>
        <p:spPr>
          <a:xfrm>
            <a:off x="525516" y="3256705"/>
            <a:ext cx="4864631" cy="2780708"/>
          </a:xfrm>
        </p:spPr>
        <p:txBody>
          <a:bodyPr vert="horz" lIns="91440" tIns="45720" rIns="91440" bIns="45720" rtlCol="0" anchor="ctr">
            <a:normAutofit/>
          </a:bodyPr>
          <a:lstStyle/>
          <a:p>
            <a:pPr marL="0" indent="0">
              <a:buNone/>
            </a:pPr>
            <a:r>
              <a:rPr lang="en-US" sz="2400" dirty="0"/>
              <a:t>Holly </a:t>
            </a:r>
            <a:r>
              <a:rPr lang="en-US" sz="2400" dirty="0" err="1"/>
              <a:t>symbolises</a:t>
            </a:r>
            <a:r>
              <a:rPr lang="en-US" sz="2400" dirty="0"/>
              <a:t> the thorns of the garland Christ wore on the way to his crucifixion. Ivy represents the need to cling to God for support. Wreaths which we hang on the door began in Roman times and were for special occasions. They often have holly and ivy woven into them. </a:t>
            </a:r>
          </a:p>
        </p:txBody>
      </p:sp>
      <p:sp>
        <p:nvSpPr>
          <p:cNvPr id="7" name="TextBox 6">
            <a:extLst>
              <a:ext uri="{FF2B5EF4-FFF2-40B4-BE49-F238E27FC236}">
                <a16:creationId xmlns:a16="http://schemas.microsoft.com/office/drawing/2014/main" id="{CA4971D4-09E6-8F4D-B2D8-77D82B048F35}"/>
              </a:ext>
            </a:extLst>
          </p:cNvPr>
          <p:cNvSpPr txBox="1"/>
          <p:nvPr/>
        </p:nvSpPr>
        <p:spPr>
          <a:xfrm>
            <a:off x="525516" y="6211659"/>
            <a:ext cx="3933305" cy="646331"/>
          </a:xfrm>
          <a:prstGeom prst="rect">
            <a:avLst/>
          </a:prstGeom>
          <a:noFill/>
        </p:spPr>
        <p:txBody>
          <a:bodyPr wrap="square" rtlCol="0">
            <a:spAutoFit/>
          </a:bodyPr>
          <a:lstStyle/>
          <a:p>
            <a:r>
              <a:rPr lang="en-US" dirty="0">
                <a:solidFill>
                  <a:schemeClr val="bg1">
                    <a:lumMod val="65000"/>
                  </a:schemeClr>
                </a:solidFill>
              </a:rPr>
              <a:t>The Rotary Club of Canterbury Let’s Stay Connected Project</a:t>
            </a:r>
          </a:p>
        </p:txBody>
      </p:sp>
    </p:spTree>
    <p:extLst>
      <p:ext uri="{BB962C8B-B14F-4D97-AF65-F5344CB8AC3E}">
        <p14:creationId xmlns:p14="http://schemas.microsoft.com/office/powerpoint/2010/main" val="144981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9A35-0168-7641-B938-19AF470C7AD5}"/>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E771E973-1EEA-7E43-99EC-B616FCCEB1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9044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E60F-F064-9B41-8BD4-1811CB87ADA1}"/>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FE40EC09-5F23-E94C-B81C-19B63FE7E2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42382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9B10-4FEA-CA4E-8968-C8C69988E8B5}"/>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Candles and bells</a:t>
            </a:r>
          </a:p>
        </p:txBody>
      </p:sp>
      <p:sp>
        <p:nvSpPr>
          <p:cNvPr id="3" name="Text Placeholder 2">
            <a:extLst>
              <a:ext uri="{FF2B5EF4-FFF2-40B4-BE49-F238E27FC236}">
                <a16:creationId xmlns:a16="http://schemas.microsoft.com/office/drawing/2014/main" id="{FBEE5F1E-ED0C-BD4D-B5F8-C2DEED860C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03821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E56-953A-684A-9938-4C1B3782BE3A}"/>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04461783-E3E1-0146-903E-D5400DB0B2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31224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3AE6-5EF1-BB41-B466-FAEC342E2723}"/>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Candles and bells have long been associated with Christmas. Candles originally lit churches and Christmas trees. An Austrian friend always lights candles on their tree before their traditional Christmas Eve dinner.</a:t>
            </a:r>
          </a:p>
        </p:txBody>
      </p:sp>
      <p:sp>
        <p:nvSpPr>
          <p:cNvPr id="3" name="Text Placeholder 2">
            <a:extLst>
              <a:ext uri="{FF2B5EF4-FFF2-40B4-BE49-F238E27FC236}">
                <a16:creationId xmlns:a16="http://schemas.microsoft.com/office/drawing/2014/main" id="{AD5C07F6-30D8-7B43-AFA6-8F64AC3B8D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47839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DFAE-D104-594B-8904-F89D59C1605F}"/>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Bells are used to mark different aspects of church services.</a:t>
            </a:r>
          </a:p>
        </p:txBody>
      </p:sp>
      <p:sp>
        <p:nvSpPr>
          <p:cNvPr id="3" name="Text Placeholder 2">
            <a:extLst>
              <a:ext uri="{FF2B5EF4-FFF2-40B4-BE49-F238E27FC236}">
                <a16:creationId xmlns:a16="http://schemas.microsoft.com/office/drawing/2014/main" id="{5F849898-8E9D-6A4D-82D5-3D9B02A1BA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14482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AA1E-01DB-CD4A-9D11-4DCFD37FC65E}"/>
              </a:ext>
            </a:extLst>
          </p:cNvPr>
          <p:cNvSpPr>
            <a:spLocks noGrp="1"/>
          </p:cNvSpPr>
          <p:nvPr>
            <p:ph type="title"/>
          </p:nvPr>
        </p:nvSpPr>
        <p:spPr/>
        <p:txBody>
          <a:bodyPr>
            <a:normAutofit fontScale="90000"/>
          </a:bodyPr>
          <a:lstStyle/>
          <a:p>
            <a:pPr marR="0" rtl="0"/>
            <a:r>
              <a:rPr lang="en-AU" b="0" i="0" u="none" strike="noStrike" baseline="0">
                <a:latin typeface="Lucida Handwriting" panose="03010101010101010101" pitchFamily="66" charset="77"/>
              </a:rPr>
              <a:t>We all know a very popular song called ‘Jingle Bells’. All children learn it!</a:t>
            </a:r>
          </a:p>
        </p:txBody>
      </p:sp>
      <p:sp>
        <p:nvSpPr>
          <p:cNvPr id="3" name="Text Placeholder 2">
            <a:extLst>
              <a:ext uri="{FF2B5EF4-FFF2-40B4-BE49-F238E27FC236}">
                <a16:creationId xmlns:a16="http://schemas.microsoft.com/office/drawing/2014/main" id="{C91D53F1-251E-7742-B2B5-6016DCF963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7948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8087-6D3E-B64D-BE1A-CD51ABC5BCBB}"/>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Santa, Father</a:t>
            </a:r>
          </a:p>
        </p:txBody>
      </p:sp>
      <p:sp>
        <p:nvSpPr>
          <p:cNvPr id="3" name="Text Placeholder 2">
            <a:extLst>
              <a:ext uri="{FF2B5EF4-FFF2-40B4-BE49-F238E27FC236}">
                <a16:creationId xmlns:a16="http://schemas.microsoft.com/office/drawing/2014/main" id="{4B646DB2-7AAF-E94C-B0E4-D5E36393DA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69618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756B-CAC2-4746-8A79-7727C94F5F66}"/>
              </a:ext>
            </a:extLst>
          </p:cNvPr>
          <p:cNvSpPr>
            <a:spLocks noGrp="1"/>
          </p:cNvSpPr>
          <p:nvPr>
            <p:ph type="title"/>
          </p:nvPr>
        </p:nvSpPr>
        <p:spPr/>
        <p:txBody>
          <a:bodyPr/>
          <a:lstStyle/>
          <a:p>
            <a:pPr marR="0" rtl="0"/>
            <a:r>
              <a:rPr lang="en-AU" b="0" i="0" u="none" strike="noStrike" baseline="0">
                <a:latin typeface="Lucida Handwriting" panose="03010101010101010101" pitchFamily="66" charset="77"/>
              </a:rPr>
              <a:t>Christmas or Saint Nick</a:t>
            </a:r>
          </a:p>
        </p:txBody>
      </p:sp>
      <p:sp>
        <p:nvSpPr>
          <p:cNvPr id="3" name="Text Placeholder 2">
            <a:extLst>
              <a:ext uri="{FF2B5EF4-FFF2-40B4-BE49-F238E27FC236}">
                <a16:creationId xmlns:a16="http://schemas.microsoft.com/office/drawing/2014/main" id="{9C10DE82-1562-6F47-A78A-B931126202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277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979E-BC8F-1E42-97F0-57D7CB801783}"/>
              </a:ext>
            </a:extLst>
          </p:cNvPr>
          <p:cNvSpPr>
            <a:spLocks noGrp="1"/>
          </p:cNvSpPr>
          <p:nvPr>
            <p:ph type="title"/>
          </p:nvPr>
        </p:nvSpPr>
        <p:spPr/>
        <p:txBody>
          <a:bodyPr/>
          <a:lstStyle/>
          <a:p>
            <a:pPr marR="0" rtl="0"/>
            <a:endParaRPr lang="en-AU" b="0" i="0" u="none" strike="noStrike" baseline="0">
              <a:latin typeface="Lucida Handwriting" panose="03010101010101010101" pitchFamily="66" charset="77"/>
            </a:endParaRPr>
          </a:p>
        </p:txBody>
      </p:sp>
      <p:sp>
        <p:nvSpPr>
          <p:cNvPr id="3" name="Text Placeholder 2">
            <a:extLst>
              <a:ext uri="{FF2B5EF4-FFF2-40B4-BE49-F238E27FC236}">
                <a16:creationId xmlns:a16="http://schemas.microsoft.com/office/drawing/2014/main" id="{840A6E48-984E-A446-AA2F-E18EE7FB5E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201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3487</Words>
  <Application>Microsoft Macintosh PowerPoint</Application>
  <PresentationFormat>Widescreen</PresentationFormat>
  <Paragraphs>263</Paragraphs>
  <Slides>183</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183</vt:i4>
      </vt:variant>
    </vt:vector>
  </HeadingPairs>
  <TitlesOfParts>
    <vt:vector size="192" baseType="lpstr">
      <vt:lpstr>Arial</vt:lpstr>
      <vt:lpstr>Calibri</vt:lpstr>
      <vt:lpstr>Calibri Light</vt:lpstr>
      <vt:lpstr>French Script MT</vt:lpstr>
      <vt:lpstr>Lucida Handwriting</vt:lpstr>
      <vt:lpstr>Monotype Corsiva</vt:lpstr>
      <vt:lpstr>Rockwell</vt:lpstr>
      <vt:lpstr>Times New Roman</vt:lpstr>
      <vt:lpstr>Office Theme</vt:lpstr>
      <vt:lpstr>CHRISTMAS TRADITIONS by Carolyn</vt:lpstr>
      <vt:lpstr>PowerPoint Presentation</vt:lpstr>
      <vt:lpstr>By Carolyn  I Love Christmas! </vt:lpstr>
      <vt:lpstr>CHRISTMAS DAY TRADITIONS</vt:lpstr>
      <vt:lpstr>ORIGINS OF CHRISTMAS</vt:lpstr>
      <vt:lpstr>Biblical history</vt:lpstr>
      <vt:lpstr>Christmas cards</vt:lpstr>
      <vt:lpstr>Christkindl or Kris Kringle. </vt:lpstr>
      <vt:lpstr>Holly and ivy </vt:lpstr>
      <vt:lpstr>Traditions in other countries </vt:lpstr>
      <vt:lpstr>China</vt:lpstr>
      <vt:lpstr>The Philippines</vt:lpstr>
      <vt:lpstr>USA</vt:lpstr>
      <vt:lpstr>Food at Christmas </vt:lpstr>
      <vt:lpstr>Seafood anyone?</vt:lpstr>
      <vt:lpstr>Christmas pudding </vt:lpstr>
      <vt:lpstr>Sweet treats</vt:lpstr>
      <vt:lpstr>Scotland</vt:lpstr>
      <vt:lpstr>France</vt:lpstr>
      <vt:lpstr>Italy</vt:lpstr>
      <vt:lpstr>The Christmas tree and decorations </vt:lpstr>
      <vt:lpstr>My special decorations</vt:lpstr>
      <vt:lpstr>Candles and bells</vt:lpstr>
      <vt:lpstr>Santa, Father Christmas or Saint Nick </vt:lpstr>
      <vt:lpstr>The Netherlands</vt:lpstr>
      <vt:lpstr>United Kingdom and France</vt:lpstr>
      <vt:lpstr>Christmas gifts </vt:lpstr>
      <vt:lpstr>Christmas crackers or bon bons. </vt:lpstr>
      <vt:lpstr>Carols and songs </vt:lpstr>
      <vt:lpstr>Merry Christmas </vt:lpstr>
      <vt:lpstr>PowerPoint Presentation</vt:lpstr>
      <vt:lpstr>In USA, many people like to decorate the outside of their home too. We have more of that happening here now.</vt:lpstr>
      <vt:lpstr>PowerPoint Presentation</vt:lpstr>
      <vt:lpstr>Have you seen any of the popular Melbourne streets with lots of outside lights and ‘tableaux.’</vt:lpstr>
      <vt:lpstr>Food at Christmas</vt:lpstr>
      <vt:lpstr>PowerPoint Presentation</vt:lpstr>
      <vt:lpstr>PowerPoint Presentation</vt:lpstr>
      <vt:lpstr>PowerPoint Presentation</vt:lpstr>
      <vt:lpstr>Do you like the traditional dinner or do you prefer a seafood platter which is very popular these days?</vt:lpstr>
      <vt:lpstr>PowerPoint Presentation</vt:lpstr>
      <vt:lpstr>Seafood platter</vt:lpstr>
      <vt:lpstr>PowerPoint Presentation</vt:lpstr>
      <vt:lpstr>PowerPoint Presentation</vt:lpstr>
      <vt:lpstr>Certainly, a cold Christmas lunch suits our weather better and is easier for the cook, usually, ‘Mum’. </vt:lpstr>
      <vt:lpstr>PowerPoint Presentation</vt:lpstr>
      <vt:lpstr>When our extended family get together, we have a cold buffet and everyone brings meats, seafood and salads. The work is shared and there is something for everybody’s taste. </vt:lpstr>
      <vt:lpstr>PowerPoint Presentation</vt:lpstr>
      <vt:lpstr>What do your family have? Hot, cold, sit-down, shared buffet, BBQ or even a picnic?</vt:lpstr>
      <vt:lpstr>PowerPoint Presentation</vt:lpstr>
      <vt:lpstr>Christmas pudding</vt:lpstr>
      <vt:lpstr>Every year I make several Christmas puddings. I am the pudding maker for our family. Below is a photo of me, my daughter Joanna and my granddaughter Eliza, stirring the pudding and making a wish. </vt:lpstr>
      <vt:lpstr>PowerPoint Presentation</vt:lpstr>
      <vt:lpstr>PowerPoint Presentation</vt:lpstr>
      <vt:lpstr>PowerPoint Presentation</vt:lpstr>
      <vt:lpstr>PowerPoint Presentation</vt:lpstr>
      <vt:lpstr>Did you make the puddings, mince pies, Christmas cake and shortbread or were your family traditions different?</vt:lpstr>
      <vt:lpstr>PowerPoint Presentation</vt:lpstr>
      <vt:lpstr>PowerPoint Presentation</vt:lpstr>
      <vt:lpstr>Every year I make a Christmas cake. I used to ice them like this one because a dear relative loved it like this. It reminded her of home in England. Now I put almonds on top instead of icing. Originally the cakes were twelfth night cakes and eaten on the 5th January.</vt:lpstr>
      <vt:lpstr>PowerPoint Presentation</vt:lpstr>
      <vt:lpstr>I bought this shortbread mould in Scotland. Mostly I make shortbread biscuits in the usual way. </vt:lpstr>
      <vt:lpstr>PowerPoint Presentation</vt:lpstr>
      <vt:lpstr>Did you have rice flour in your shortbread recipe?</vt:lpstr>
      <vt:lpstr>Is there someone in the family who makes really good shortbread?</vt:lpstr>
      <vt:lpstr>PowerPoint Presentation</vt:lpstr>
      <vt:lpstr>PowerPoint Presentation</vt:lpstr>
      <vt:lpstr>PowerPoint Presentation</vt:lpstr>
      <vt:lpstr>PowerPoint Presentation</vt:lpstr>
      <vt:lpstr>This chocolate cake is a French Buche de Noel. In English we would call it a Yule Log. The mushrooms are made from meringue. </vt:lpstr>
      <vt:lpstr>PowerPoint Presentation</vt:lpstr>
      <vt:lpstr>My daughter-in-law is Italian. For their Christmas dinner, they have an anti-pasti platter, then filled pasta like ravioli for an entrée, roast meat and vegetables then a dessert like Tiramisu. The meal lasts for hours. The traditional cake is Pannetone which is dipped in coffee.</vt:lpstr>
      <vt:lpstr>PowerPoint Presentation</vt:lpstr>
      <vt:lpstr>Christmas trees and decorations</vt:lpstr>
      <vt:lpstr>PowerPoint Presentation</vt:lpstr>
      <vt:lpstr>I love decorating the tree. My decorations are from my childhood, from my children’s childhood and one special one for each of my grandchildren. Mostly my ornaments are red and green. I like tradition! </vt:lpstr>
      <vt:lpstr>PowerPoint Presentation</vt:lpstr>
      <vt:lpstr>The evergreen tree has been used to celebrate winter festivals since before Christian times. </vt:lpstr>
      <vt:lpstr>PowerPoint Presentation</vt:lpstr>
      <vt:lpstr>Did you collect decorations over the years? What were your favourites? Did you have a star or an angel on top? </vt:lpstr>
      <vt:lpstr>PowerPoint Presentation</vt:lpstr>
      <vt:lpstr>Some of my favourite decorations</vt:lpstr>
      <vt:lpstr>PowerPoint Presentation</vt:lpstr>
      <vt:lpstr>PowerPoint Presentation</vt:lpstr>
      <vt:lpstr>PowerPoint Presentation</vt:lpstr>
      <vt:lpstr>The snowdome, the stockings, the pinecone Christmas tree, the bells, the raffia angel and the wooden ornaments are from my children’s childhood. The tiny wooden angels on the right and the plain bells are from my own childhood. I treasure them.</vt:lpstr>
      <vt:lpstr>PowerPoint Presentation</vt:lpstr>
      <vt:lpstr>PowerPoint Presentation</vt:lpstr>
      <vt:lpstr>PowerPoint Presentation</vt:lpstr>
      <vt:lpstr>I like to have lots of candles and white and dark red Christmas lilies in the house over Christmas.</vt:lpstr>
      <vt:lpstr>PowerPoint Presentation</vt:lpstr>
      <vt:lpstr>PowerPoint Presentation</vt:lpstr>
      <vt:lpstr>Candles and bells</vt:lpstr>
      <vt:lpstr>PowerPoint Presentation</vt:lpstr>
      <vt:lpstr>Candles and bells have long been associated with Christmas. Candles originally lit churches and Christmas trees. An Austrian friend always lights candles on their tree before their traditional Christmas Eve dinner.</vt:lpstr>
      <vt:lpstr>Bells are used to mark different aspects of church services.</vt:lpstr>
      <vt:lpstr>We all know a very popular song called ‘Jingle Bells’. All children learn it!</vt:lpstr>
      <vt:lpstr>Santa, Father</vt:lpstr>
      <vt:lpstr>Christmas or Saint Nick</vt:lpstr>
      <vt:lpstr>PowerPoint Presentation</vt:lpstr>
      <vt:lpstr>PowerPoint Presentation</vt:lpstr>
      <vt:lpstr>What rituals did your family have on Christmas Eve? </vt:lpstr>
      <vt:lpstr>PowerPoint Presentation</vt:lpstr>
      <vt:lpstr>Can you name all the reindeer?</vt:lpstr>
      <vt:lpstr>Christmas gifts</vt:lpstr>
      <vt:lpstr>PowerPoint Presentation</vt:lpstr>
      <vt:lpstr>The origins of gift giving go back to the three wise men bringing gifts to the Christ child in the manger. Their gifts were gold, frankincense and myrrh. Frankincense is an incense. Myrrh is scented oil. Gifts were also given by richer people to poorer people on Boxing Day.</vt:lpstr>
      <vt:lpstr>PowerPoint Presentation</vt:lpstr>
      <vt:lpstr>PowerPoint Presentation</vt:lpstr>
      <vt:lpstr>What gift giving traditions did you have in your family?</vt:lpstr>
      <vt:lpstr>PowerPoint Presentation</vt:lpstr>
      <vt:lpstr>My favourite Christmas present ever, was my first two-wheeler bike. I was so excited! </vt:lpstr>
      <vt:lpstr>These days, I love receiving books, jewellery and unusual and special foods.</vt:lpstr>
      <vt:lpstr>PowerPoint Presentation</vt:lpstr>
      <vt:lpstr>Can you remember some of your favourite presents over the years?</vt:lpstr>
      <vt:lpstr>PowerPoint Presentation</vt:lpstr>
      <vt:lpstr>PowerPoint Presentation</vt:lpstr>
      <vt:lpstr>PowerPoint Presentation</vt:lpstr>
      <vt:lpstr>PowerPoint Presentation</vt:lpstr>
      <vt:lpstr>The Christmas Table.</vt:lpstr>
      <vt:lpstr>PowerPoint Presentation</vt:lpstr>
      <vt:lpstr>This was our Christmas table last year. I use this red linen cloth and have a variety of over cloths. This one has reindeers on it and the children like it. If I am having a party with friends, I use a white lace cloth over the red linen. </vt:lpstr>
      <vt:lpstr>PowerPoint Presentation</vt:lpstr>
      <vt:lpstr>PowerPoint Presentation</vt:lpstr>
      <vt:lpstr>PowerPoint Presentation</vt:lpstr>
      <vt:lpstr>How did you dress the Christmas table? Did you have ornaments or favourite pieces that you always used? Do your family use them now?</vt:lpstr>
      <vt:lpstr>PowerPoint Presentation</vt:lpstr>
      <vt:lpstr>Other Christmas Celebrations.</vt:lpstr>
      <vt:lpstr>PowerPoint Presentation</vt:lpstr>
      <vt:lpstr>Do you have different celebrations with different groups?</vt:lpstr>
      <vt:lpstr>PowerPoint Presentation</vt:lpstr>
      <vt:lpstr>Our Probus Group has entertainment at our Christmas lunch. Usually we have singers or musicians. Do you have entertainment in your Centre at your Christmas lunch?</vt:lpstr>
      <vt:lpstr>PowerPoint Presentation</vt:lpstr>
      <vt:lpstr>PowerPoint Presentation</vt:lpstr>
      <vt:lpstr>Do you have any traditions with friends? </vt:lpstr>
      <vt:lpstr>PowerPoint Presentation</vt:lpstr>
      <vt:lpstr>Extended family parties.</vt:lpstr>
      <vt:lpstr>PowerPoint Presentation</vt:lpstr>
      <vt:lpstr>When my family has an extended family Christmas party, we have a separate children’s table. This photo was taken last year at my brother’s place. We often have a drink and a nibble while the children eat, then they play whilst we eat our lunch. </vt:lpstr>
      <vt:lpstr>PowerPoint Presentation</vt:lpstr>
      <vt:lpstr>PowerPoint Presentation</vt:lpstr>
      <vt:lpstr>Our grandchildren are having lunch with their cousins. My grandson took the photo.</vt:lpstr>
      <vt:lpstr>PowerPoint Presentation</vt:lpstr>
      <vt:lpstr>Did you have one long table or a separate children’s table?</vt:lpstr>
      <vt:lpstr>PowerPoint Presentation</vt:lpstr>
      <vt:lpstr>Christmas crackers</vt:lpstr>
      <vt:lpstr>Or bon bons.</vt:lpstr>
      <vt:lpstr>PowerPoint Presentation</vt:lpstr>
      <vt:lpstr>PowerPoint Presentation</vt:lpstr>
      <vt:lpstr>Tradition tells how a London sweet maker, called Tom Smith, invented crackers in 1847. He created them to promote his sweets, or bon bons. Inspired by the crackling of his fire he inserted a snap. When two people pull the cracker, there is a mild bang. Inside the cracker is a paper crown, a corny joke and a small trinket. Originally, Tom Smith included sweets, nuts and a poem.</vt:lpstr>
      <vt:lpstr>PowerPoint Presentation</vt:lpstr>
      <vt:lpstr>Who hides in the bakery at Christmas?</vt:lpstr>
      <vt:lpstr>A mince spy!!!</vt:lpstr>
      <vt:lpstr>PowerPoint Presentation</vt:lpstr>
      <vt:lpstr>I often hide more jokes under the children’s place mats and they tell them during the meal. This brings lots of laughs. </vt:lpstr>
      <vt:lpstr>Carols and songs</vt:lpstr>
      <vt:lpstr>PowerPoint Presentation</vt:lpstr>
      <vt:lpstr>PowerPoint Presentation</vt:lpstr>
      <vt:lpstr>What is your favourite carol?</vt:lpstr>
      <vt:lpstr>PowerPoint Presentation</vt:lpstr>
      <vt:lpstr>Have you been to a Carols by Candlelight? The photo is taken in Perth. Maybe you watch it on TV.</vt:lpstr>
      <vt:lpstr>PowerPoint Presentation</vt:lpstr>
      <vt:lpstr>PowerPoint Presentation</vt:lpstr>
      <vt:lpstr>This photo is of some </vt:lpstr>
      <vt:lpstr>New Zealand girls singing carols.</vt:lpstr>
      <vt:lpstr>PowerPoint Presentation</vt:lpstr>
      <vt:lpstr>Christmas Day Games</vt:lpstr>
      <vt:lpstr>PowerPoint Presentation</vt:lpstr>
      <vt:lpstr>PowerPoint Presentation</vt:lpstr>
      <vt:lpstr>PowerPoint Presentation</vt:lpstr>
      <vt:lpstr>Did your family play backyard Cricket? Did you have special rules like hitting over the fence was out! </vt:lpstr>
      <vt:lpstr>PowerPoint Presentation</vt:lpstr>
      <vt:lpstr>Or did you go to the beach or swim in the pool?</vt:lpstr>
      <vt:lpstr>PowerPoint Presentation</vt:lpstr>
      <vt:lpstr>Sometimes the older family members have a snooze or sit outside and watch the children play. </vt:lpstr>
      <vt:lpstr>PowerPoint Presentation</vt:lpstr>
      <vt:lpstr>Other families help clean up and pack everything in the car and visit another set of grandparents. </vt:lpstr>
      <vt:lpstr>PowerPoint Presentation</vt:lpstr>
      <vt:lpstr>Whatever way you spend your Christmas we hope it is a happy time. </vt:lpstr>
      <vt:lpstr>PowerPoint Presentation</vt:lpstr>
      <vt:lpstr>Merry Christmas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TRADITIONS</dc:title>
  <dc:creator>edda williams</dc:creator>
  <cp:lastModifiedBy>edda williams</cp:lastModifiedBy>
  <cp:revision>3</cp:revision>
  <dcterms:created xsi:type="dcterms:W3CDTF">2020-10-14T11:11:31Z</dcterms:created>
  <dcterms:modified xsi:type="dcterms:W3CDTF">2020-10-19T03:04:02Z</dcterms:modified>
</cp:coreProperties>
</file>